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Extenda 20 Micro" charset="1" panose="020B0003020200000002"/>
      <p:regular r:id="rId13"/>
    </p:embeddedFont>
    <p:embeddedFont>
      <p:font typeface="Nanum Square Bold" charset="1" panose="020B0600000101010101"/>
      <p:regular r:id="rId14"/>
    </p:embeddedFont>
    <p:embeddedFont>
      <p:font typeface="Open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46798" y="2639730"/>
            <a:ext cx="7194404" cy="3237956"/>
            <a:chOff x="0" y="0"/>
            <a:chExt cx="2172245" cy="9776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72245" cy="977654"/>
            </a:xfrm>
            <a:custGeom>
              <a:avLst/>
              <a:gdLst/>
              <a:ahLst/>
              <a:cxnLst/>
              <a:rect r="r" b="b" t="t" l="l"/>
              <a:pathLst>
                <a:path h="977654" w="2172245">
                  <a:moveTo>
                    <a:pt x="0" y="0"/>
                  </a:moveTo>
                  <a:lnTo>
                    <a:pt x="2172245" y="0"/>
                  </a:lnTo>
                  <a:lnTo>
                    <a:pt x="2172245" y="977654"/>
                  </a:lnTo>
                  <a:lnTo>
                    <a:pt x="0" y="977654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72245" cy="1025279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51052" y="2594808"/>
            <a:ext cx="7385896" cy="3378625"/>
            <a:chOff x="0" y="0"/>
            <a:chExt cx="9847861" cy="450483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55323" cy="255323"/>
              <a:chOff x="0" y="0"/>
              <a:chExt cx="57818" cy="5781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9592538" y="0"/>
              <a:ext cx="255323" cy="255323"/>
              <a:chOff x="0" y="0"/>
              <a:chExt cx="57818" cy="578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4249510"/>
              <a:ext cx="255323" cy="255323"/>
              <a:chOff x="0" y="0"/>
              <a:chExt cx="57818" cy="5781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9592538" y="4249510"/>
              <a:ext cx="255323" cy="255323"/>
              <a:chOff x="0" y="0"/>
              <a:chExt cx="57818" cy="5781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</p:grpSp>
      <p:sp>
        <p:nvSpPr>
          <p:cNvPr name="TextBox 18" id="18"/>
          <p:cNvSpPr txBox="true"/>
          <p:nvPr/>
        </p:nvSpPr>
        <p:spPr>
          <a:xfrm rot="0">
            <a:off x="4103014" y="3819618"/>
            <a:ext cx="10287000" cy="145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9"/>
              </a:lnSpc>
            </a:pPr>
            <a:r>
              <a:rPr lang="en-US" sz="12999" spc="324">
                <a:solidFill>
                  <a:srgbClr val="2A52BF"/>
                </a:solidFill>
                <a:latin typeface="Extenda 20 Micro"/>
                <a:ea typeface="Extenda 20 Micro"/>
                <a:cs typeface="Extenda 20 Micro"/>
                <a:sym typeface="Extenda 20 Micro"/>
              </a:rPr>
              <a:t>가치같이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00500" y="6579602"/>
            <a:ext cx="10492028" cy="873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4999" spc="-249">
                <a:solidFill>
                  <a:srgbClr val="004AAD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농산물 공유 플랫폼 스마트팩토리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58530" y="8287993"/>
            <a:ext cx="517094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4"/>
              </a:lnSpc>
            </a:pPr>
            <a:r>
              <a:rPr lang="en-US" b="true" sz="2499" spc="-74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김소현, 김종훈, 유영민, 문다울, 황정민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306918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583638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80790" y="1211172"/>
            <a:ext cx="191492" cy="191492"/>
            <a:chOff x="0" y="0"/>
            <a:chExt cx="57818" cy="578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80790" y="8487892"/>
            <a:ext cx="191492" cy="191492"/>
            <a:chOff x="0" y="0"/>
            <a:chExt cx="57818" cy="57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715718" y="1211172"/>
            <a:ext cx="191492" cy="191492"/>
            <a:chOff x="0" y="0"/>
            <a:chExt cx="57818" cy="578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715718" y="8487892"/>
            <a:ext cx="191492" cy="191492"/>
            <a:chOff x="0" y="0"/>
            <a:chExt cx="57818" cy="578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687505" y="1803859"/>
            <a:ext cx="7876262" cy="6284209"/>
          </a:xfrm>
          <a:custGeom>
            <a:avLst/>
            <a:gdLst/>
            <a:ahLst/>
            <a:cxnLst/>
            <a:rect r="r" b="b" t="t" l="l"/>
            <a:pathLst>
              <a:path h="6284209" w="7876262">
                <a:moveTo>
                  <a:pt x="0" y="0"/>
                </a:moveTo>
                <a:lnTo>
                  <a:pt x="7876262" y="0"/>
                </a:lnTo>
                <a:lnTo>
                  <a:pt x="7876262" y="6284209"/>
                </a:lnTo>
                <a:lnTo>
                  <a:pt x="0" y="6284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20" t="0" r="-512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72282" y="1527860"/>
            <a:ext cx="8979230" cy="6836207"/>
          </a:xfrm>
          <a:custGeom>
            <a:avLst/>
            <a:gdLst/>
            <a:ahLst/>
            <a:cxnLst/>
            <a:rect r="r" b="b" t="t" l="l"/>
            <a:pathLst>
              <a:path h="6836207" w="8979230">
                <a:moveTo>
                  <a:pt x="0" y="0"/>
                </a:moveTo>
                <a:lnTo>
                  <a:pt x="8979230" y="0"/>
                </a:lnTo>
                <a:lnTo>
                  <a:pt x="8979230" y="6836207"/>
                </a:lnTo>
                <a:lnTo>
                  <a:pt x="0" y="68362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38" r="-3989" b="-2733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21114" y="535889"/>
            <a:ext cx="5820974" cy="78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0"/>
              </a:lnSpc>
            </a:pPr>
            <a:r>
              <a:rPr lang="en-US" sz="7000" spc="175">
                <a:solidFill>
                  <a:srgbClr val="2A52BF"/>
                </a:solidFill>
                <a:latin typeface="Extenda 20 Micro"/>
                <a:ea typeface="Extenda 20 Micro"/>
                <a:cs typeface="Extenda 20 Micro"/>
                <a:sym typeface="Extenda 20 Micro"/>
              </a:rPr>
              <a:t>세척공정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0790" y="8603184"/>
            <a:ext cx="17080391" cy="143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 spc="-135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세척기계에 물이나 세정제가 섞인 물을 흘려보내 작업자가 가져온 농산물을 세척하여 불순물을 제거하고 컨베이어벨트를 따라 이동하여 다음공정으로 이동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 spc="-135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다른 농산물로 변경 시 아래 구멍을 따라 배수되어 위생적인 사용이 가능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285044" y="9354046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21114" y="951182"/>
            <a:ext cx="5820974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7500" spc="187">
                <a:solidFill>
                  <a:srgbClr val="2A52BF"/>
                </a:solidFill>
                <a:latin typeface="Extenda 20 Micro"/>
                <a:ea typeface="Extenda 20 Micro"/>
                <a:cs typeface="Extenda 20 Micro"/>
                <a:sym typeface="Extenda 20 Micro"/>
              </a:rPr>
              <a:t>토트박스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5044" y="9258300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619972" y="9258300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72282" y="1988189"/>
            <a:ext cx="10104001" cy="7080830"/>
          </a:xfrm>
          <a:custGeom>
            <a:avLst/>
            <a:gdLst/>
            <a:ahLst/>
            <a:cxnLst/>
            <a:rect r="r" b="b" t="t" l="l"/>
            <a:pathLst>
              <a:path h="7080830" w="10104001">
                <a:moveTo>
                  <a:pt x="0" y="0"/>
                </a:moveTo>
                <a:lnTo>
                  <a:pt x="10104001" y="0"/>
                </a:lnTo>
                <a:lnTo>
                  <a:pt x="10104001" y="7080829"/>
                </a:lnTo>
                <a:lnTo>
                  <a:pt x="0" y="7080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21" t="-13114" r="-5402" b="-9377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703364" y="2355102"/>
            <a:ext cx="7012353" cy="619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 spc="-135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규격: 440, 530,160mm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 spc="-135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세척공정을 거쳐 열풍건조, 동결건조, 절단공정 등 수행하고 컨베이어 벨트를 이동할 때 농산물을 담을 수 있는 박스가 필요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 spc="-135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처음에는 건조공정에서만 사용을 생각하여 건조기계에 맞춰 제작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 spc="-135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이후에 공장의 효율성을 생각하여 모든 공정에서 같은   규격의 박스로 제작하기로 함 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 spc="-135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농산물의 건조가 원활히 이뤄지기 위해 박스 사이에 간격이 필요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 spc="-135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도트박스가 겹쳐졌을 때에도 건조가 용이하도록 4개의 다리를 추가설계, 그리퍼에 맞는 손잡이 추가 설계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536" y="1210259"/>
            <a:ext cx="0" cy="7470304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7811464" y="1210259"/>
            <a:ext cx="0" cy="7470304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80790" y="1148741"/>
            <a:ext cx="191492" cy="191492"/>
            <a:chOff x="0" y="0"/>
            <a:chExt cx="57818" cy="578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715718" y="1148741"/>
            <a:ext cx="191492" cy="191492"/>
            <a:chOff x="0" y="0"/>
            <a:chExt cx="57818" cy="57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80790" y="8584817"/>
            <a:ext cx="191492" cy="191492"/>
            <a:chOff x="0" y="0"/>
            <a:chExt cx="57818" cy="578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715718" y="8584817"/>
            <a:ext cx="191492" cy="191492"/>
            <a:chOff x="0" y="0"/>
            <a:chExt cx="57818" cy="578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83446" y="853946"/>
            <a:ext cx="16321109" cy="8949020"/>
          </a:xfrm>
          <a:custGeom>
            <a:avLst/>
            <a:gdLst/>
            <a:ahLst/>
            <a:cxnLst/>
            <a:rect r="r" b="b" t="t" l="l"/>
            <a:pathLst>
              <a:path h="8949020" w="16321109">
                <a:moveTo>
                  <a:pt x="0" y="0"/>
                </a:moveTo>
                <a:lnTo>
                  <a:pt x="16321108" y="0"/>
                </a:lnTo>
                <a:lnTo>
                  <a:pt x="16321108" y="8949020"/>
                </a:lnTo>
                <a:lnTo>
                  <a:pt x="0" y="8949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40" r="0" b="-7254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54214" y="200301"/>
            <a:ext cx="6489415" cy="50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b="true" sz="2800" spc="-14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도트박스의 4분할 모습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285044" y="9186366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80790" y="9162554"/>
            <a:ext cx="191492" cy="191492"/>
            <a:chOff x="0" y="0"/>
            <a:chExt cx="57818" cy="57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715718" y="9162554"/>
            <a:ext cx="191492" cy="191492"/>
            <a:chOff x="0" y="0"/>
            <a:chExt cx="57818" cy="578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21114" y="1954960"/>
            <a:ext cx="8687817" cy="7123474"/>
          </a:xfrm>
          <a:custGeom>
            <a:avLst/>
            <a:gdLst/>
            <a:ahLst/>
            <a:cxnLst/>
            <a:rect r="r" b="b" t="t" l="l"/>
            <a:pathLst>
              <a:path h="7123474" w="8687817">
                <a:moveTo>
                  <a:pt x="0" y="0"/>
                </a:moveTo>
                <a:lnTo>
                  <a:pt x="8687816" y="0"/>
                </a:lnTo>
                <a:lnTo>
                  <a:pt x="8687816" y="7123474"/>
                </a:lnTo>
                <a:lnTo>
                  <a:pt x="0" y="7123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330" r="0" b="-633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38278" y="2063267"/>
            <a:ext cx="8273185" cy="4012871"/>
          </a:xfrm>
          <a:custGeom>
            <a:avLst/>
            <a:gdLst/>
            <a:ahLst/>
            <a:cxnLst/>
            <a:rect r="r" b="b" t="t" l="l"/>
            <a:pathLst>
              <a:path h="4012871" w="8273185">
                <a:moveTo>
                  <a:pt x="0" y="0"/>
                </a:moveTo>
                <a:lnTo>
                  <a:pt x="8273186" y="0"/>
                </a:lnTo>
                <a:lnTo>
                  <a:pt x="8273186" y="4012872"/>
                </a:lnTo>
                <a:lnTo>
                  <a:pt x="0" y="4012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21114" y="951182"/>
            <a:ext cx="5820974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7500" spc="187">
                <a:solidFill>
                  <a:srgbClr val="2A52BF"/>
                </a:solidFill>
                <a:latin typeface="Extenda 20 Micro"/>
                <a:ea typeface="Extenda 20 Micro"/>
                <a:cs typeface="Extenda 20 Micro"/>
                <a:sym typeface="Extenda 20 Micro"/>
              </a:rPr>
              <a:t>동결건조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20872" y="6323789"/>
            <a:ext cx="858633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b="true" sz="3000" spc="-15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토트박스에 담겨온 농산물을 동결건조하기 위해 칸끼리 적당한 간격을 유지하고 토트박스에 맞는 받침대 존재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171333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421176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80790" y="1075587"/>
            <a:ext cx="191492" cy="191492"/>
            <a:chOff x="0" y="0"/>
            <a:chExt cx="57818" cy="578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80790" y="8325430"/>
            <a:ext cx="191492" cy="191492"/>
            <a:chOff x="0" y="0"/>
            <a:chExt cx="57818" cy="57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715718" y="1075587"/>
            <a:ext cx="191492" cy="191492"/>
            <a:chOff x="0" y="0"/>
            <a:chExt cx="57818" cy="578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715718" y="8325430"/>
            <a:ext cx="191492" cy="191492"/>
            <a:chOff x="0" y="0"/>
            <a:chExt cx="57818" cy="578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86234" y="1239158"/>
            <a:ext cx="10227626" cy="7110581"/>
          </a:xfrm>
          <a:custGeom>
            <a:avLst/>
            <a:gdLst/>
            <a:ahLst/>
            <a:cxnLst/>
            <a:rect r="r" b="b" t="t" l="l"/>
            <a:pathLst>
              <a:path h="7110581" w="10227626">
                <a:moveTo>
                  <a:pt x="0" y="0"/>
                </a:moveTo>
                <a:lnTo>
                  <a:pt x="10227626" y="0"/>
                </a:lnTo>
                <a:lnTo>
                  <a:pt x="10227626" y="7110580"/>
                </a:lnTo>
                <a:lnTo>
                  <a:pt x="0" y="7110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25" r="0" b="-37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298723" y="1267079"/>
            <a:ext cx="6080243" cy="7058351"/>
          </a:xfrm>
          <a:custGeom>
            <a:avLst/>
            <a:gdLst/>
            <a:ahLst/>
            <a:cxnLst/>
            <a:rect r="r" b="b" t="t" l="l"/>
            <a:pathLst>
              <a:path h="7058351" w="6080243">
                <a:moveTo>
                  <a:pt x="0" y="0"/>
                </a:moveTo>
                <a:lnTo>
                  <a:pt x="6080244" y="0"/>
                </a:lnTo>
                <a:lnTo>
                  <a:pt x="6080244" y="7058351"/>
                </a:lnTo>
                <a:lnTo>
                  <a:pt x="0" y="70583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207" r="0" b="-15207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21114" y="491246"/>
            <a:ext cx="15637000" cy="68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6000" spc="150">
                <a:solidFill>
                  <a:srgbClr val="2A52BF"/>
                </a:solidFill>
                <a:latin typeface="Extenda 20 Micro"/>
                <a:ea typeface="Extenda 20 Micro"/>
                <a:cs typeface="Extenda 20 Micro"/>
                <a:sym typeface="Extenda 20 Micro"/>
              </a:rPr>
              <a:t>파우치포장 후 박스포장 과정 컨베이어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0790" y="8457566"/>
            <a:ext cx="17116165" cy="182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5" indent="-280673" lvl="1">
              <a:lnSpc>
                <a:spcPts val="3640"/>
              </a:lnSpc>
              <a:buFont typeface="Arial"/>
              <a:buChar char="•"/>
            </a:pPr>
            <a:r>
              <a:rPr lang="en-US" b="true" sz="2600" spc="-13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농산물이 여러 공정을 거쳐 토트박스에 담겨 이동 후 터널속으로 들어가 파우치포장에 담겨 나온다. 파우치포장가공이 완료된 상품이 가이드에 따라 정렬되어 박스에 담긴 후 이동한다. </a:t>
            </a:r>
          </a:p>
          <a:p>
            <a:pPr algn="l" marL="561345" indent="-280673" lvl="1">
              <a:lnSpc>
                <a:spcPts val="3640"/>
              </a:lnSpc>
              <a:buFont typeface="Arial"/>
              <a:buChar char="•"/>
            </a:pPr>
            <a:r>
              <a:rPr lang="en-US" b="true" sz="2600" spc="-13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파우치포장설계 레퍼런스를 찾아보면서 프로젝트 시간관계 상 파우치포장설계에 어려움을 느끼고 다른 공정에 집중하기 위해 파우치포장은 생략하기로 함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476536" y="9606393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76536" y="9510647"/>
            <a:ext cx="191492" cy="191492"/>
            <a:chOff x="0" y="0"/>
            <a:chExt cx="57818" cy="57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811464" y="9510647"/>
            <a:ext cx="191492" cy="191492"/>
            <a:chOff x="0" y="0"/>
            <a:chExt cx="57818" cy="578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37529" y="1798907"/>
            <a:ext cx="7419743" cy="7711740"/>
          </a:xfrm>
          <a:custGeom>
            <a:avLst/>
            <a:gdLst/>
            <a:ahLst/>
            <a:cxnLst/>
            <a:rect r="r" b="b" t="t" l="l"/>
            <a:pathLst>
              <a:path h="7711740" w="7419743">
                <a:moveTo>
                  <a:pt x="0" y="0"/>
                </a:moveTo>
                <a:lnTo>
                  <a:pt x="7419744" y="0"/>
                </a:lnTo>
                <a:lnTo>
                  <a:pt x="7419744" y="7711740"/>
                </a:lnTo>
                <a:lnTo>
                  <a:pt x="0" y="7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79" r="-2457" b="-3393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510801" y="1798907"/>
            <a:ext cx="4980715" cy="7711740"/>
          </a:xfrm>
          <a:custGeom>
            <a:avLst/>
            <a:gdLst/>
            <a:ahLst/>
            <a:cxnLst/>
            <a:rect r="r" b="b" t="t" l="l"/>
            <a:pathLst>
              <a:path h="7711740" w="4980715">
                <a:moveTo>
                  <a:pt x="0" y="0"/>
                </a:moveTo>
                <a:lnTo>
                  <a:pt x="4980715" y="0"/>
                </a:lnTo>
                <a:lnTo>
                  <a:pt x="4980715" y="7711740"/>
                </a:lnTo>
                <a:lnTo>
                  <a:pt x="0" y="7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48" r="0" b="-6775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21114" y="922607"/>
            <a:ext cx="15637000" cy="74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sz="6700" spc="167">
                <a:solidFill>
                  <a:srgbClr val="2A52BF"/>
                </a:solidFill>
                <a:latin typeface="Extenda 20 Micro"/>
                <a:ea typeface="Extenda 20 Micro"/>
                <a:cs typeface="Extenda 20 Micro"/>
                <a:sym typeface="Extenda 20 Micro"/>
              </a:rPr>
              <a:t>플랜지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45780" y="4578452"/>
            <a:ext cx="475717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b="true" sz="3000" spc="-15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로봇팔에 달아줄 그리퍼에 맞는 플랜지 설계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DAGS5AIlW6g</dc:identifier>
  <dcterms:modified xsi:type="dcterms:W3CDTF">2011-08-01T06:04:30Z</dcterms:modified>
  <cp:revision>1</cp:revision>
  <dc:title>블루 심플한 크리에이터 포트폴리오 프레젠테이션 </dc:title>
</cp:coreProperties>
</file>