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3" r:id="rId2"/>
    <p:sldId id="285" r:id="rId3"/>
    <p:sldId id="286" r:id="rId4"/>
    <p:sldId id="288" r:id="rId5"/>
    <p:sldId id="287" r:id="rId6"/>
    <p:sldId id="28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E448E9-7CA6-4DFF-8277-5E517CF55B8C}" v="13" dt="2024-10-09T06:42:02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89791" autoAdjust="0"/>
  </p:normalViewPr>
  <p:slideViewPr>
    <p:cSldViewPr snapToGrid="0">
      <p:cViewPr varScale="1">
        <p:scale>
          <a:sx n="67" d="100"/>
          <a:sy n="67" d="100"/>
        </p:scale>
        <p:origin x="-101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E456C-C64E-4306-A597-3CAA291DAC5C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C241C-11F9-410C-859A-C763FFD0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53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-WBS</a:t>
            </a:r>
            <a:r>
              <a:rPr lang="ko-KR" altLang="en-US" dirty="0"/>
              <a:t>에 입출력할당표 공유를 통해 </a:t>
            </a:r>
            <a:r>
              <a:rPr lang="ko-KR" altLang="en-US" dirty="0" err="1"/>
              <a:t>유니티팀</a:t>
            </a:r>
            <a:r>
              <a:rPr lang="ko-KR" altLang="en-US" dirty="0"/>
              <a:t> 및 기계설계팀과의 협업을</a:t>
            </a:r>
            <a:r>
              <a:rPr lang="en-US" altLang="ko-KR" dirty="0"/>
              <a:t> </a:t>
            </a:r>
            <a:r>
              <a:rPr lang="ko-KR" altLang="en-US" dirty="0"/>
              <a:t>용이 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각 공정별로 블록을 나누어 </a:t>
            </a:r>
            <a:r>
              <a:rPr lang="en-US" altLang="ko-KR" dirty="0"/>
              <a:t>I/O</a:t>
            </a:r>
            <a:r>
              <a:rPr lang="ko-KR" altLang="en-US" dirty="0"/>
              <a:t>할당하여 공정을 구분함으로써 협업 및 유지보수의 용이를 도모하였습니다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9C241C-11F9-410C-859A-C763FFD0938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81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9C241C-11F9-410C-859A-C763FFD0938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10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모듈형의 장점 </a:t>
            </a:r>
            <a:r>
              <a:rPr lang="en-US" altLang="ko-KR" dirty="0"/>
              <a:t>:~~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9C241C-11F9-410C-859A-C763FFD0938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94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9C241C-11F9-410C-859A-C763FFD0938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996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9C241C-11F9-410C-859A-C763FFD0938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99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DFC37F-4CAF-73A3-3325-61FF6BDD1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D57C5CE-C30F-7EE5-01BA-5A03CF073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29853CE-895E-D324-CFC9-1B0CF7FF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3A80-080B-473E-93F9-83313D4F46C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DBCB288-7BDA-8AC2-8C86-3E9E4D0D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5D753D5-2D3E-1A9E-F858-FF4409FC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60F1-9A50-4648-BD10-39980DE89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6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0CDF4C4-D709-7014-D952-D0B94A14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CAD8963-3CDB-3714-469F-386CDBDEF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D665566-FCBD-8B48-BBA8-EDAA7B7E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3A80-080B-473E-93F9-83313D4F46C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DA30505-B357-8D27-B427-FF232FCA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4B3D507-4B58-F01C-DC38-5BAA0476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60F1-9A50-4648-BD10-39980DE89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21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60BF3CF-A849-6892-9BA0-FCC764205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4E0500B-100A-0AB1-AD95-8DFA008CC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E294527-9557-8C08-40D4-3E6F9B8A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3A80-080B-473E-93F9-83313D4F46C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D9CA5F6-BCF2-FEB6-EF70-0768C2E8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346B65-2344-9042-2DDA-96410B56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60F1-9A50-4648-BD10-39980DE89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2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57B32D-6488-6BCA-26A2-B55B8E04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EC6C98A-76A5-92BD-A1CF-860ECA617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D2FC2E-54BF-1F9B-DC75-3AA29E81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3A80-080B-473E-93F9-83313D4F46C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FB4A9DF-338B-B30A-B840-9125C68A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70D51C-FC5D-9990-EA19-165CF782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60F1-9A50-4648-BD10-39980DE89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67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1E0919D-D08D-2348-525F-B3FB110D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DBCB149-6D11-A52F-3EAD-493CC314E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612F3C9-E9B3-E9E9-EFEE-830025EA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3A80-080B-473E-93F9-83313D4F46C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4450D10-AF32-0371-BC4F-82ECBF30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1AB4608-5A45-C3A3-42C5-9E1277F1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60F1-9A50-4648-BD10-39980DE89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25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49816C-E61B-DF9E-1B7D-A2B14A9B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AA31412-A4DB-7385-73AA-C9B8CE899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3476B22-1027-3DAC-4347-E384D1A15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369FF87-DB04-92C4-5AC0-02423051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3A80-080B-473E-93F9-83313D4F46C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F31A726-CDD0-CC6F-BD4C-CE6DF028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498BFD5-1D82-6464-873C-4CADE201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60F1-9A50-4648-BD10-39980DE89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06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65E7E8-A03D-0382-8E46-E3EDFA80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29E2819-8ED6-0EC2-0998-F3C25288F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4D87265-2790-19B0-D583-8335886EC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E47C4169-0CEC-0C20-CD02-4C9B40874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7E96288-C840-C8BC-32AA-CE869352B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EBEADC4-AAF8-D69E-85C2-4A9D349D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3A80-080B-473E-93F9-83313D4F46C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36D6FD3-D89C-4CC6-8C79-B103A9B4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57A31DB-B6AC-B88E-331C-3C9B9713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60F1-9A50-4648-BD10-39980DE89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79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BE80B0-FD4A-A7E3-C12C-F64AE411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430E18A-048A-A2AB-49E0-2E64A51D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3A80-080B-473E-93F9-83313D4F46C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99FF531-BAA0-4B98-A51E-58A0AA75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2CD4090-5ECE-D45F-A9E0-8A9B06C3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60F1-9A50-4648-BD10-39980DE89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3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E790DC2-94FD-C941-B2FB-6CF854F4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3A80-080B-473E-93F9-83313D4F46C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EB15D46-A6D9-252F-6BF7-950A05D2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0CF6283-70D1-6DC6-7E32-575D255B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60F1-9A50-4648-BD10-39980DE89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47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00A00E-DE52-11BD-094B-B8CDEC668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E377CD2-BE4E-224E-35F1-EFFB84253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60445BE-656C-6D68-A0BF-A296C4D5F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371B12B-75B0-EFE5-AE0A-2B956C35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3A80-080B-473E-93F9-83313D4F46C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4D9BD1E-FAD5-4C24-1F8F-71415F3F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51BAC3B-EFDF-4B7B-9F9A-5AD1D35E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60F1-9A50-4648-BD10-39980DE89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99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99501E-AE93-B890-DC66-65A607B54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69DC5D2-1B2A-613B-0D59-BB29588EF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0E9BA4E-A416-6B32-9B7F-0A09D5826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BF92015-EB50-595F-5E53-E4C0D717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3A80-080B-473E-93F9-83313D4F46C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EEF6496-9ED5-8F73-7037-9E1B4AC7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DF85D4A-EFC3-3258-C41D-26F31D17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60F1-9A50-4648-BD10-39980DE89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85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E406E70-A485-6B61-D71A-75E19164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A2204F9-6E5A-097D-11FF-F1405312A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25D5D7-1528-93A1-4B8B-8618B1D6F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F83A80-080B-473E-93F9-83313D4F46C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F9B6AD5-0FE0-8058-D3F9-66ECAF627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8D8B64F-8E8B-CD11-DF73-EF944FDE7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C760F1-9A50-4648-BD10-39980DE89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38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72652" y="3039367"/>
            <a:ext cx="3846697" cy="1090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16"/>
              </a:lnSpc>
            </a:pPr>
            <a:r>
              <a:rPr lang="en-US" sz="11667" spc="525" dirty="0">
                <a:solidFill>
                  <a:srgbClr val="2A52BF"/>
                </a:solidFill>
                <a:latin typeface="Nanum Square"/>
                <a:ea typeface="Nanum Square"/>
                <a:cs typeface="Nanum Square"/>
                <a:sym typeface="Nanum Square"/>
              </a:rPr>
              <a:t>PLC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3749204" y="1923013"/>
            <a:ext cx="4693593" cy="127661"/>
            <a:chOff x="0" y="0"/>
            <a:chExt cx="9387187" cy="255323"/>
          </a:xfrm>
        </p:grpSpPr>
        <p:sp>
          <p:nvSpPr>
            <p:cNvPr id="4" name="AutoShape 4"/>
            <p:cNvSpPr/>
            <p:nvPr/>
          </p:nvSpPr>
          <p:spPr>
            <a:xfrm>
              <a:off x="0" y="127661"/>
              <a:ext cx="9387187" cy="0"/>
            </a:xfrm>
            <a:prstGeom prst="line">
              <a:avLst/>
            </a:prstGeom>
            <a:ln w="63500" cap="flat">
              <a:solidFill>
                <a:srgbClr val="2A52B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  <p:grpSp>
          <p:nvGrpSpPr>
            <p:cNvPr id="5" name="Group 5"/>
            <p:cNvGrpSpPr/>
            <p:nvPr/>
          </p:nvGrpSpPr>
          <p:grpSpPr>
            <a:xfrm>
              <a:off x="0" y="0"/>
              <a:ext cx="255323" cy="255323"/>
              <a:chOff x="0" y="0"/>
              <a:chExt cx="57818" cy="57818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7818" cy="57818"/>
              </a:xfrm>
              <a:custGeom>
                <a:avLst/>
                <a:gdLst/>
                <a:ahLst/>
                <a:cxnLst/>
                <a:rect l="l" t="t" r="r" b="b"/>
                <a:pathLst>
                  <a:path w="57818" h="57818">
                    <a:moveTo>
                      <a:pt x="0" y="0"/>
                    </a:moveTo>
                    <a:lnTo>
                      <a:pt x="57818" y="0"/>
                    </a:lnTo>
                    <a:lnTo>
                      <a:pt x="57818" y="57818"/>
                    </a:lnTo>
                    <a:lnTo>
                      <a:pt x="0" y="57818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2A52B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57818" cy="105443"/>
              </a:xfrm>
              <a:prstGeom prst="rect">
                <a:avLst/>
              </a:prstGeom>
            </p:spPr>
            <p:txBody>
              <a:bodyPr lIns="29541" tIns="29541" rIns="29541" bIns="29541" rtlCol="0" anchor="ctr"/>
              <a:lstStyle/>
              <a:p>
                <a:pPr algn="ctr">
                  <a:lnSpc>
                    <a:spcPts val="1547"/>
                  </a:lnSpc>
                </a:pPr>
                <a:endParaRPr sz="1200"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9131864" y="0"/>
              <a:ext cx="255323" cy="255323"/>
              <a:chOff x="0" y="0"/>
              <a:chExt cx="57818" cy="57818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57818" cy="57818"/>
              </a:xfrm>
              <a:custGeom>
                <a:avLst/>
                <a:gdLst/>
                <a:ahLst/>
                <a:cxnLst/>
                <a:rect l="l" t="t" r="r" b="b"/>
                <a:pathLst>
                  <a:path w="57818" h="57818">
                    <a:moveTo>
                      <a:pt x="0" y="0"/>
                    </a:moveTo>
                    <a:lnTo>
                      <a:pt x="57818" y="0"/>
                    </a:lnTo>
                    <a:lnTo>
                      <a:pt x="57818" y="57818"/>
                    </a:lnTo>
                    <a:lnTo>
                      <a:pt x="0" y="57818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2A52B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57818" cy="105443"/>
              </a:xfrm>
              <a:prstGeom prst="rect">
                <a:avLst/>
              </a:prstGeom>
            </p:spPr>
            <p:txBody>
              <a:bodyPr lIns="29541" tIns="29541" rIns="29541" bIns="29541" rtlCol="0" anchor="ctr"/>
              <a:lstStyle/>
              <a:p>
                <a:pPr algn="ctr">
                  <a:lnSpc>
                    <a:spcPts val="1547"/>
                  </a:lnSpc>
                </a:pPr>
                <a:endParaRPr sz="1200"/>
              </a:p>
            </p:txBody>
          </p:sp>
        </p:grpSp>
      </p:grpSp>
      <p:grpSp>
        <p:nvGrpSpPr>
          <p:cNvPr id="11" name="Group 11"/>
          <p:cNvGrpSpPr/>
          <p:nvPr/>
        </p:nvGrpSpPr>
        <p:grpSpPr>
          <a:xfrm>
            <a:off x="3749204" y="4715383"/>
            <a:ext cx="4693593" cy="127661"/>
            <a:chOff x="0" y="0"/>
            <a:chExt cx="9387187" cy="255323"/>
          </a:xfrm>
        </p:grpSpPr>
        <p:sp>
          <p:nvSpPr>
            <p:cNvPr id="12" name="AutoShape 12"/>
            <p:cNvSpPr/>
            <p:nvPr/>
          </p:nvSpPr>
          <p:spPr>
            <a:xfrm>
              <a:off x="0" y="127661"/>
              <a:ext cx="9387187" cy="0"/>
            </a:xfrm>
            <a:prstGeom prst="line">
              <a:avLst/>
            </a:prstGeom>
            <a:ln w="63500" cap="flat">
              <a:solidFill>
                <a:srgbClr val="2A52B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0" y="0"/>
              <a:ext cx="255323" cy="255323"/>
              <a:chOff x="0" y="0"/>
              <a:chExt cx="57818" cy="57818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57818" cy="57818"/>
              </a:xfrm>
              <a:custGeom>
                <a:avLst/>
                <a:gdLst/>
                <a:ahLst/>
                <a:cxnLst/>
                <a:rect l="l" t="t" r="r" b="b"/>
                <a:pathLst>
                  <a:path w="57818" h="57818">
                    <a:moveTo>
                      <a:pt x="0" y="0"/>
                    </a:moveTo>
                    <a:lnTo>
                      <a:pt x="57818" y="0"/>
                    </a:lnTo>
                    <a:lnTo>
                      <a:pt x="57818" y="57818"/>
                    </a:lnTo>
                    <a:lnTo>
                      <a:pt x="0" y="57818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2A52B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57818" cy="105443"/>
              </a:xfrm>
              <a:prstGeom prst="rect">
                <a:avLst/>
              </a:prstGeom>
            </p:spPr>
            <p:txBody>
              <a:bodyPr lIns="29541" tIns="29541" rIns="29541" bIns="29541" rtlCol="0" anchor="ctr"/>
              <a:lstStyle/>
              <a:p>
                <a:pPr algn="ctr">
                  <a:lnSpc>
                    <a:spcPts val="1547"/>
                  </a:lnSpc>
                </a:pPr>
                <a:endParaRPr sz="1200"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9131864" y="0"/>
              <a:ext cx="255323" cy="255323"/>
              <a:chOff x="0" y="0"/>
              <a:chExt cx="57818" cy="5781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57818" cy="57818"/>
              </a:xfrm>
              <a:custGeom>
                <a:avLst/>
                <a:gdLst/>
                <a:ahLst/>
                <a:cxnLst/>
                <a:rect l="l" t="t" r="r" b="b"/>
                <a:pathLst>
                  <a:path w="57818" h="57818">
                    <a:moveTo>
                      <a:pt x="0" y="0"/>
                    </a:moveTo>
                    <a:lnTo>
                      <a:pt x="57818" y="0"/>
                    </a:lnTo>
                    <a:lnTo>
                      <a:pt x="57818" y="57818"/>
                    </a:lnTo>
                    <a:lnTo>
                      <a:pt x="0" y="57818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2A52B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47625"/>
                <a:ext cx="57818" cy="105443"/>
              </a:xfrm>
              <a:prstGeom prst="rect">
                <a:avLst/>
              </a:prstGeom>
            </p:spPr>
            <p:txBody>
              <a:bodyPr lIns="29541" tIns="29541" rIns="29541" bIns="29541" rtlCol="0" anchor="ctr"/>
              <a:lstStyle/>
              <a:p>
                <a:pPr algn="ctr">
                  <a:lnSpc>
                    <a:spcPts val="1547"/>
                  </a:lnSpc>
                </a:pPr>
                <a:endParaRPr sz="1200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17691" y="1112622"/>
            <a:ext cx="0" cy="4980203"/>
          </a:xfrm>
          <a:prstGeom prst="line">
            <a:avLst/>
          </a:prstGeom>
          <a:ln w="47625" cap="flat">
            <a:solidFill>
              <a:srgbClr val="2A52B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1200"/>
          </a:p>
        </p:txBody>
      </p:sp>
      <p:sp>
        <p:nvSpPr>
          <p:cNvPr id="3" name="AutoShape 3"/>
          <p:cNvSpPr/>
          <p:nvPr/>
        </p:nvSpPr>
        <p:spPr>
          <a:xfrm flipV="1">
            <a:off x="11874309" y="1112622"/>
            <a:ext cx="0" cy="4980203"/>
          </a:xfrm>
          <a:prstGeom prst="line">
            <a:avLst/>
          </a:prstGeom>
          <a:ln w="47625" cap="flat">
            <a:solidFill>
              <a:srgbClr val="2A52B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1200"/>
          </a:p>
        </p:txBody>
      </p:sp>
      <p:grpSp>
        <p:nvGrpSpPr>
          <p:cNvPr id="4" name="Group 4"/>
          <p:cNvGrpSpPr/>
          <p:nvPr/>
        </p:nvGrpSpPr>
        <p:grpSpPr>
          <a:xfrm>
            <a:off x="253860" y="1071610"/>
            <a:ext cx="127661" cy="127661"/>
            <a:chOff x="0" y="0"/>
            <a:chExt cx="57818" cy="5781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7818" cy="57818"/>
            </a:xfrm>
            <a:custGeom>
              <a:avLst/>
              <a:gdLst/>
              <a:ahLst/>
              <a:cxnLst/>
              <a:rect l="l" t="t" r="r" b="b"/>
              <a:pathLst>
                <a:path w="57818" h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lIns="29541" tIns="29541" rIns="29541" bIns="29541" rtlCol="0" anchor="ctr"/>
            <a:lstStyle/>
            <a:p>
              <a:pPr algn="ctr">
                <a:lnSpc>
                  <a:spcPts val="1547"/>
                </a:lnSpc>
              </a:pPr>
              <a:endParaRPr sz="120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810479" y="1071610"/>
            <a:ext cx="127661" cy="127661"/>
            <a:chOff x="0" y="0"/>
            <a:chExt cx="57818" cy="5781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7818" cy="57818"/>
            </a:xfrm>
            <a:custGeom>
              <a:avLst/>
              <a:gdLst/>
              <a:ahLst/>
              <a:cxnLst/>
              <a:rect l="l" t="t" r="r" b="b"/>
              <a:pathLst>
                <a:path w="57818" h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lIns="29541" tIns="29541" rIns="29541" bIns="29541" rtlCol="0" anchor="ctr"/>
            <a:lstStyle/>
            <a:p>
              <a:pPr algn="ctr">
                <a:lnSpc>
                  <a:spcPts val="1547"/>
                </a:lnSpc>
              </a:pPr>
              <a:endParaRPr sz="120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53860" y="6028994"/>
            <a:ext cx="127661" cy="127661"/>
            <a:chOff x="0" y="0"/>
            <a:chExt cx="57818" cy="5781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818" cy="57818"/>
            </a:xfrm>
            <a:custGeom>
              <a:avLst/>
              <a:gdLst/>
              <a:ahLst/>
              <a:cxnLst/>
              <a:rect l="l" t="t" r="r" b="b"/>
              <a:pathLst>
                <a:path w="57818" h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lIns="29541" tIns="29541" rIns="29541" bIns="29541" rtlCol="0" anchor="ctr"/>
            <a:lstStyle/>
            <a:p>
              <a:pPr algn="ctr">
                <a:lnSpc>
                  <a:spcPts val="1547"/>
                </a:lnSpc>
              </a:pPr>
              <a:endParaRPr sz="120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810479" y="6028994"/>
            <a:ext cx="127661" cy="127661"/>
            <a:chOff x="0" y="0"/>
            <a:chExt cx="57818" cy="5781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7818" cy="57818"/>
            </a:xfrm>
            <a:custGeom>
              <a:avLst/>
              <a:gdLst/>
              <a:ahLst/>
              <a:cxnLst/>
              <a:rect l="l" t="t" r="r" b="b"/>
              <a:pathLst>
                <a:path w="57818" h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lIns="29541" tIns="29541" rIns="29541" bIns="29541" rtlCol="0" anchor="ctr"/>
            <a:lstStyle/>
            <a:p>
              <a:pPr algn="ctr">
                <a:lnSpc>
                  <a:spcPts val="1547"/>
                </a:lnSpc>
              </a:pPr>
              <a:endParaRPr sz="1200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491069" y="394396"/>
            <a:ext cx="8466118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algn="l">
              <a:lnSpc>
                <a:spcPts val="2617"/>
              </a:lnSpc>
            </a:pPr>
            <a:r>
              <a:rPr lang="en-US" altLang="ko-KR" sz="3400" spc="85" dirty="0">
                <a:solidFill>
                  <a:srgbClr val="2A52BF"/>
                </a:solidFill>
                <a:latin typeface="Nanum Square"/>
                <a:ea typeface="Nanum Square"/>
              </a:rPr>
              <a:t>PLC I/O(</a:t>
            </a:r>
            <a:r>
              <a:rPr lang="ko-KR" altLang="en-US" sz="3400" spc="85" dirty="0">
                <a:solidFill>
                  <a:srgbClr val="2A52BF"/>
                </a:solidFill>
                <a:latin typeface="Nanum Square"/>
                <a:ea typeface="Nanum Square"/>
              </a:rPr>
              <a:t>입출력 할당표</a:t>
            </a:r>
            <a:r>
              <a:rPr lang="en-US" altLang="ko-KR" sz="3400" spc="85" dirty="0">
                <a:solidFill>
                  <a:srgbClr val="2A52BF"/>
                </a:solidFill>
                <a:latin typeface="Nanum Square"/>
                <a:ea typeface="Nanum Square"/>
              </a:rPr>
              <a:t>) </a:t>
            </a:r>
            <a:r>
              <a:rPr lang="ko-KR" altLang="en-US" sz="3400" spc="85" dirty="0">
                <a:solidFill>
                  <a:srgbClr val="2A52BF"/>
                </a:solidFill>
                <a:latin typeface="Nanum Square"/>
                <a:ea typeface="Nanum Square"/>
              </a:rPr>
              <a:t>작성 </a:t>
            </a:r>
            <a:r>
              <a:rPr lang="en-US" altLang="ko-KR" sz="3400" spc="85" dirty="0">
                <a:solidFill>
                  <a:srgbClr val="2A52BF"/>
                </a:solidFill>
                <a:latin typeface="Nanum Square"/>
                <a:ea typeface="Nanum Square"/>
              </a:rPr>
              <a:t>in WBS</a:t>
            </a:r>
            <a:endParaRPr lang="ko-KR" altLang="en-US" sz="3400" spc="85" dirty="0">
              <a:solidFill>
                <a:srgbClr val="2A52BF"/>
              </a:solidFill>
              <a:latin typeface="Nanum Square"/>
              <a:ea typeface="Nanum Square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00FAC5EC-628D-EDB2-9EE7-26CC883B969E}"/>
              </a:ext>
            </a:extLst>
          </p:cNvPr>
          <p:cNvGrpSpPr/>
          <p:nvPr/>
        </p:nvGrpSpPr>
        <p:grpSpPr>
          <a:xfrm>
            <a:off x="445351" y="1199271"/>
            <a:ext cx="11240474" cy="5172032"/>
            <a:chOff x="378513" y="1905577"/>
            <a:chExt cx="11453853" cy="3985968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xmlns="" id="{BC7820B8-8536-BA9B-B174-612C3091B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358" y="1905577"/>
              <a:ext cx="11408129" cy="30482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xmlns="" id="{77171C7C-FF0C-21F8-1CCD-1966ADB6F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513" y="2218387"/>
              <a:ext cx="11453853" cy="36731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17691" y="1112622"/>
            <a:ext cx="0" cy="4980203"/>
          </a:xfrm>
          <a:prstGeom prst="line">
            <a:avLst/>
          </a:prstGeom>
          <a:ln w="47625" cap="flat">
            <a:solidFill>
              <a:srgbClr val="2A52B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1200"/>
          </a:p>
        </p:txBody>
      </p:sp>
      <p:sp>
        <p:nvSpPr>
          <p:cNvPr id="3" name="AutoShape 3"/>
          <p:cNvSpPr/>
          <p:nvPr/>
        </p:nvSpPr>
        <p:spPr>
          <a:xfrm flipV="1">
            <a:off x="11874309" y="1112622"/>
            <a:ext cx="0" cy="4980203"/>
          </a:xfrm>
          <a:prstGeom prst="line">
            <a:avLst/>
          </a:prstGeom>
          <a:ln w="47625" cap="flat">
            <a:solidFill>
              <a:srgbClr val="2A52B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1200"/>
          </a:p>
        </p:txBody>
      </p:sp>
      <p:grpSp>
        <p:nvGrpSpPr>
          <p:cNvPr id="4" name="Group 4"/>
          <p:cNvGrpSpPr/>
          <p:nvPr/>
        </p:nvGrpSpPr>
        <p:grpSpPr>
          <a:xfrm>
            <a:off x="253860" y="1071610"/>
            <a:ext cx="127661" cy="127661"/>
            <a:chOff x="0" y="0"/>
            <a:chExt cx="57818" cy="5781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7818" cy="57818"/>
            </a:xfrm>
            <a:custGeom>
              <a:avLst/>
              <a:gdLst/>
              <a:ahLst/>
              <a:cxnLst/>
              <a:rect l="l" t="t" r="r" b="b"/>
              <a:pathLst>
                <a:path w="57818" h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lIns="29541" tIns="29541" rIns="29541" bIns="29541" rtlCol="0" anchor="ctr"/>
            <a:lstStyle/>
            <a:p>
              <a:pPr algn="ctr">
                <a:lnSpc>
                  <a:spcPts val="1547"/>
                </a:lnSpc>
              </a:pPr>
              <a:endParaRPr sz="120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810479" y="1071610"/>
            <a:ext cx="127661" cy="127661"/>
            <a:chOff x="0" y="0"/>
            <a:chExt cx="57818" cy="5781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7818" cy="57818"/>
            </a:xfrm>
            <a:custGeom>
              <a:avLst/>
              <a:gdLst/>
              <a:ahLst/>
              <a:cxnLst/>
              <a:rect l="l" t="t" r="r" b="b"/>
              <a:pathLst>
                <a:path w="57818" h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lIns="29541" tIns="29541" rIns="29541" bIns="29541" rtlCol="0" anchor="ctr"/>
            <a:lstStyle/>
            <a:p>
              <a:pPr algn="ctr">
                <a:lnSpc>
                  <a:spcPts val="1547"/>
                </a:lnSpc>
              </a:pPr>
              <a:endParaRPr sz="120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53860" y="6028994"/>
            <a:ext cx="127661" cy="127661"/>
            <a:chOff x="0" y="0"/>
            <a:chExt cx="57818" cy="5781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818" cy="57818"/>
            </a:xfrm>
            <a:custGeom>
              <a:avLst/>
              <a:gdLst/>
              <a:ahLst/>
              <a:cxnLst/>
              <a:rect l="l" t="t" r="r" b="b"/>
              <a:pathLst>
                <a:path w="57818" h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lIns="29541" tIns="29541" rIns="29541" bIns="29541" rtlCol="0" anchor="ctr"/>
            <a:lstStyle/>
            <a:p>
              <a:pPr algn="ctr">
                <a:lnSpc>
                  <a:spcPts val="1547"/>
                </a:lnSpc>
              </a:pPr>
              <a:endParaRPr sz="120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810479" y="6028994"/>
            <a:ext cx="127661" cy="127661"/>
            <a:chOff x="0" y="0"/>
            <a:chExt cx="57818" cy="5781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7818" cy="57818"/>
            </a:xfrm>
            <a:custGeom>
              <a:avLst/>
              <a:gdLst/>
              <a:ahLst/>
              <a:cxnLst/>
              <a:rect l="l" t="t" r="r" b="b"/>
              <a:pathLst>
                <a:path w="57818" h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lIns="29541" tIns="29541" rIns="29541" bIns="29541" rtlCol="0" anchor="ctr"/>
            <a:lstStyle/>
            <a:p>
              <a:pPr algn="ctr">
                <a:lnSpc>
                  <a:spcPts val="1547"/>
                </a:lnSpc>
              </a:pPr>
              <a:endParaRPr sz="1200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491069" y="394396"/>
            <a:ext cx="4408404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l">
              <a:lnSpc>
                <a:spcPts val="2617"/>
              </a:lnSpc>
            </a:pPr>
            <a:r>
              <a:rPr lang="ko-KR" altLang="en-US" sz="3400" spc="85" dirty="0">
                <a:solidFill>
                  <a:srgbClr val="2A52BF"/>
                </a:solidFill>
                <a:latin typeface="Nanum Square"/>
                <a:ea typeface="Nanum Square"/>
              </a:rPr>
              <a:t>상황별 수동운전 관리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FCBDD8C8-3B56-3C79-B55C-26E6B34B1ABC}"/>
              </a:ext>
            </a:extLst>
          </p:cNvPr>
          <p:cNvGrpSpPr/>
          <p:nvPr/>
        </p:nvGrpSpPr>
        <p:grpSpPr>
          <a:xfrm>
            <a:off x="509181" y="1849582"/>
            <a:ext cx="11173631" cy="4614022"/>
            <a:chOff x="509181" y="1742382"/>
            <a:chExt cx="11173631" cy="4721222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D2D00B85-6658-3E4D-2C36-8D2A95C27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181" y="1742388"/>
              <a:ext cx="2860507" cy="4721216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xmlns="" id="{8C90C2D4-5FCA-1C05-3930-6EC848A58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9184" y="1742382"/>
              <a:ext cx="1330918" cy="4721215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xmlns="" id="{ED4B17EA-8BB7-E111-02FF-0D7AADFA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93931" y="1742382"/>
              <a:ext cx="6888881" cy="4721215"/>
            </a:xfrm>
            <a:prstGeom prst="rect">
              <a:avLst/>
            </a:prstGeom>
          </p:spPr>
        </p:pic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A399406-AA55-727E-D540-9698D67D1803}"/>
              </a:ext>
            </a:extLst>
          </p:cNvPr>
          <p:cNvSpPr/>
          <p:nvPr/>
        </p:nvSpPr>
        <p:spPr>
          <a:xfrm>
            <a:off x="919246" y="1319746"/>
            <a:ext cx="3496892" cy="428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유니티 </a:t>
            </a:r>
            <a:r>
              <a:rPr lang="en-US" altLang="ko-KR" dirty="0"/>
              <a:t>UI &amp; Scene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679DB36-6C63-395C-AFF3-3F44F638078B}"/>
              </a:ext>
            </a:extLst>
          </p:cNvPr>
          <p:cNvSpPr/>
          <p:nvPr/>
        </p:nvSpPr>
        <p:spPr>
          <a:xfrm>
            <a:off x="6096000" y="1299065"/>
            <a:ext cx="4184932" cy="428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PLC I/O in WBS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12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17691" y="1112622"/>
            <a:ext cx="0" cy="4980203"/>
          </a:xfrm>
          <a:prstGeom prst="line">
            <a:avLst/>
          </a:prstGeom>
          <a:ln w="47625" cap="flat">
            <a:solidFill>
              <a:srgbClr val="2A52B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1200"/>
          </a:p>
        </p:txBody>
      </p:sp>
      <p:sp>
        <p:nvSpPr>
          <p:cNvPr id="3" name="AutoShape 3"/>
          <p:cNvSpPr/>
          <p:nvPr/>
        </p:nvSpPr>
        <p:spPr>
          <a:xfrm flipV="1">
            <a:off x="11874309" y="1112622"/>
            <a:ext cx="0" cy="4980203"/>
          </a:xfrm>
          <a:prstGeom prst="line">
            <a:avLst/>
          </a:prstGeom>
          <a:ln w="47625" cap="flat">
            <a:solidFill>
              <a:srgbClr val="2A52B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1200"/>
          </a:p>
        </p:txBody>
      </p:sp>
      <p:grpSp>
        <p:nvGrpSpPr>
          <p:cNvPr id="4" name="Group 4"/>
          <p:cNvGrpSpPr/>
          <p:nvPr/>
        </p:nvGrpSpPr>
        <p:grpSpPr>
          <a:xfrm>
            <a:off x="253860" y="1071610"/>
            <a:ext cx="127661" cy="127661"/>
            <a:chOff x="0" y="0"/>
            <a:chExt cx="57818" cy="5781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7818" cy="57818"/>
            </a:xfrm>
            <a:custGeom>
              <a:avLst/>
              <a:gdLst/>
              <a:ahLst/>
              <a:cxnLst/>
              <a:rect l="l" t="t" r="r" b="b"/>
              <a:pathLst>
                <a:path w="57818" h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lIns="29541" tIns="29541" rIns="29541" bIns="29541" rtlCol="0" anchor="ctr"/>
            <a:lstStyle/>
            <a:p>
              <a:pPr algn="ctr">
                <a:lnSpc>
                  <a:spcPts val="1547"/>
                </a:lnSpc>
              </a:pPr>
              <a:endParaRPr sz="120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810479" y="1071610"/>
            <a:ext cx="127661" cy="127661"/>
            <a:chOff x="0" y="0"/>
            <a:chExt cx="57818" cy="5781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7818" cy="57818"/>
            </a:xfrm>
            <a:custGeom>
              <a:avLst/>
              <a:gdLst/>
              <a:ahLst/>
              <a:cxnLst/>
              <a:rect l="l" t="t" r="r" b="b"/>
              <a:pathLst>
                <a:path w="57818" h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lIns="29541" tIns="29541" rIns="29541" bIns="29541" rtlCol="0" anchor="ctr"/>
            <a:lstStyle/>
            <a:p>
              <a:pPr algn="ctr">
                <a:lnSpc>
                  <a:spcPts val="1547"/>
                </a:lnSpc>
              </a:pPr>
              <a:endParaRPr sz="120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53860" y="6028994"/>
            <a:ext cx="127661" cy="127661"/>
            <a:chOff x="0" y="0"/>
            <a:chExt cx="57818" cy="5781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818" cy="57818"/>
            </a:xfrm>
            <a:custGeom>
              <a:avLst/>
              <a:gdLst/>
              <a:ahLst/>
              <a:cxnLst/>
              <a:rect l="l" t="t" r="r" b="b"/>
              <a:pathLst>
                <a:path w="57818" h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lIns="29541" tIns="29541" rIns="29541" bIns="29541" rtlCol="0" anchor="ctr"/>
            <a:lstStyle/>
            <a:p>
              <a:pPr algn="ctr">
                <a:lnSpc>
                  <a:spcPts val="1547"/>
                </a:lnSpc>
              </a:pPr>
              <a:endParaRPr sz="120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810479" y="6028994"/>
            <a:ext cx="127661" cy="127661"/>
            <a:chOff x="0" y="0"/>
            <a:chExt cx="57818" cy="5781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7818" cy="57818"/>
            </a:xfrm>
            <a:custGeom>
              <a:avLst/>
              <a:gdLst/>
              <a:ahLst/>
              <a:cxnLst/>
              <a:rect l="l" t="t" r="r" b="b"/>
              <a:pathLst>
                <a:path w="57818" h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lIns="29541" tIns="29541" rIns="29541" bIns="29541" rtlCol="0" anchor="ctr"/>
            <a:lstStyle/>
            <a:p>
              <a:pPr algn="ctr">
                <a:lnSpc>
                  <a:spcPts val="1547"/>
                </a:lnSpc>
              </a:pPr>
              <a:endParaRPr sz="1200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582185" y="363470"/>
            <a:ext cx="10518952" cy="1032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17"/>
              </a:lnSpc>
            </a:pPr>
            <a:r>
              <a:rPr lang="ko-KR" altLang="en-US" sz="3400" spc="85" dirty="0">
                <a:solidFill>
                  <a:srgbClr val="2A52BF"/>
                </a:solidFill>
                <a:latin typeface="Nanum Square"/>
                <a:ea typeface="Nanum Square"/>
                <a:cs typeface="Nanum Square"/>
                <a:sym typeface="Nanum Square"/>
              </a:rPr>
              <a:t>프로그램 구조</a:t>
            </a:r>
            <a:r>
              <a:rPr lang="en-US" altLang="ko-KR" sz="3400" spc="85" dirty="0">
                <a:solidFill>
                  <a:srgbClr val="2A52BF"/>
                </a:solidFill>
                <a:latin typeface="Nanum Square"/>
                <a:ea typeface="Nanum Square"/>
                <a:cs typeface="Nanum Square"/>
                <a:sym typeface="Nanum Square"/>
              </a:rPr>
              <a:t>(</a:t>
            </a:r>
            <a:r>
              <a:rPr lang="ko-KR" altLang="en-US" sz="3400" spc="85" dirty="0">
                <a:solidFill>
                  <a:srgbClr val="2A52BF"/>
                </a:solidFill>
                <a:latin typeface="Nanum Square"/>
                <a:ea typeface="Nanum Square"/>
                <a:cs typeface="Nanum Square"/>
                <a:sym typeface="Nanum Square"/>
              </a:rPr>
              <a:t>모듈형</a:t>
            </a:r>
            <a:r>
              <a:rPr lang="en-US" altLang="ko-KR" sz="3400" spc="85" dirty="0">
                <a:solidFill>
                  <a:srgbClr val="2A52BF"/>
                </a:solidFill>
                <a:latin typeface="Nanum Square"/>
                <a:ea typeface="Nanum Square"/>
                <a:cs typeface="Nanum Square"/>
                <a:sym typeface="Nanum Square"/>
              </a:rPr>
              <a:t>)</a:t>
            </a:r>
            <a:r>
              <a:rPr lang="ko-KR" altLang="en-US" sz="3400" spc="85" dirty="0">
                <a:solidFill>
                  <a:srgbClr val="2A52BF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endParaRPr lang="en-US" altLang="ko-KR" sz="3400" spc="85" dirty="0">
              <a:solidFill>
                <a:srgbClr val="2A52BF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>
              <a:lnSpc>
                <a:spcPts val="2617"/>
              </a:lnSpc>
            </a:pPr>
            <a:endParaRPr lang="en-US" altLang="ko-KR" sz="3400" spc="85" dirty="0">
              <a:solidFill>
                <a:srgbClr val="2A52BF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>
              <a:lnSpc>
                <a:spcPts val="2617"/>
              </a:lnSpc>
            </a:pPr>
            <a:endParaRPr lang="en-US" sz="3400" spc="85" dirty="0">
              <a:solidFill>
                <a:srgbClr val="2A52BF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2347DCD8-C975-3C23-95CF-A56690BE0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467" y="1395484"/>
            <a:ext cx="2946193" cy="4705533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6F6911C9-6F41-1AA3-3982-A7F7686C2ECE}"/>
              </a:ext>
            </a:extLst>
          </p:cNvPr>
          <p:cNvGrpSpPr/>
          <p:nvPr/>
        </p:nvGrpSpPr>
        <p:grpSpPr>
          <a:xfrm>
            <a:off x="6545176" y="1678507"/>
            <a:ext cx="3983635" cy="4139486"/>
            <a:chOff x="7470594" y="2155371"/>
            <a:chExt cx="3983635" cy="413948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79BCE0A5-CBF9-A9A4-8EE2-03CD267977F6}"/>
                </a:ext>
              </a:extLst>
            </p:cNvPr>
            <p:cNvSpPr/>
            <p:nvPr/>
          </p:nvSpPr>
          <p:spPr>
            <a:xfrm>
              <a:off x="7470594" y="2155371"/>
              <a:ext cx="1370889" cy="4242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세척공정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51961C88-68ED-8B2A-0D1E-E4127D340728}"/>
                </a:ext>
              </a:extLst>
            </p:cNvPr>
            <p:cNvSpPr/>
            <p:nvPr/>
          </p:nvSpPr>
          <p:spPr>
            <a:xfrm>
              <a:off x="7470594" y="2847977"/>
              <a:ext cx="1370889" cy="4242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절단공정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2D013145-4CA8-900F-7725-7613A17171A2}"/>
                </a:ext>
              </a:extLst>
            </p:cNvPr>
            <p:cNvSpPr/>
            <p:nvPr/>
          </p:nvSpPr>
          <p:spPr>
            <a:xfrm>
              <a:off x="7470594" y="3564828"/>
              <a:ext cx="1370889" cy="4242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열풍건조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E09251EA-5A46-813F-24E1-390A7CCC4AE6}"/>
                </a:ext>
              </a:extLst>
            </p:cNvPr>
            <p:cNvSpPr/>
            <p:nvPr/>
          </p:nvSpPr>
          <p:spPr>
            <a:xfrm>
              <a:off x="7470594" y="4318854"/>
              <a:ext cx="1370889" cy="4242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동결건조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141C20F3-FCE4-0E45-F244-3072E9D859BD}"/>
                </a:ext>
              </a:extLst>
            </p:cNvPr>
            <p:cNvSpPr/>
            <p:nvPr/>
          </p:nvSpPr>
          <p:spPr>
            <a:xfrm>
              <a:off x="7470594" y="5108958"/>
              <a:ext cx="1370889" cy="4242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포장공정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242F941E-B939-CA27-21F8-E7AD659C462D}"/>
                </a:ext>
              </a:extLst>
            </p:cNvPr>
            <p:cNvSpPr/>
            <p:nvPr/>
          </p:nvSpPr>
          <p:spPr>
            <a:xfrm>
              <a:off x="7470594" y="5870592"/>
              <a:ext cx="1370889" cy="4242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적재공정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15B568A2-A1D7-8193-DF4B-829A4D08D3FB}"/>
                </a:ext>
              </a:extLst>
            </p:cNvPr>
            <p:cNvSpPr/>
            <p:nvPr/>
          </p:nvSpPr>
          <p:spPr>
            <a:xfrm>
              <a:off x="10083340" y="3956807"/>
              <a:ext cx="1370889" cy="4242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OUTPUT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xmlns="" id="{EDEE9775-EFA8-F149-77CD-1FDE20468FAC}"/>
                </a:ext>
              </a:extLst>
            </p:cNvPr>
            <p:cNvCxnSpPr>
              <a:stCxn id="20" idx="3"/>
              <a:endCxn id="28" idx="1"/>
            </p:cNvCxnSpPr>
            <p:nvPr/>
          </p:nvCxnSpPr>
          <p:spPr>
            <a:xfrm>
              <a:off x="8841483" y="2367504"/>
              <a:ext cx="1241858" cy="18014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xmlns="" id="{50A5D8B7-0724-6A88-0D28-DE3F8A6F2B9F}"/>
                </a:ext>
              </a:extLst>
            </p:cNvPr>
            <p:cNvCxnSpPr>
              <a:stCxn id="21" idx="3"/>
              <a:endCxn id="28" idx="1"/>
            </p:cNvCxnSpPr>
            <p:nvPr/>
          </p:nvCxnSpPr>
          <p:spPr>
            <a:xfrm>
              <a:off x="8841483" y="3060110"/>
              <a:ext cx="1241858" cy="11088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69BA89B8-A8AC-E442-646A-7C6257C36C21}"/>
                </a:ext>
              </a:extLst>
            </p:cNvPr>
            <p:cNvCxnSpPr>
              <a:stCxn id="22" idx="3"/>
              <a:endCxn id="28" idx="1"/>
            </p:cNvCxnSpPr>
            <p:nvPr/>
          </p:nvCxnSpPr>
          <p:spPr>
            <a:xfrm>
              <a:off x="8841483" y="3776961"/>
              <a:ext cx="1241858" cy="3919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xmlns="" id="{09ED4F28-7861-4CA4-FEE6-D9F1DE682962}"/>
                </a:ext>
              </a:extLst>
            </p:cNvPr>
            <p:cNvCxnSpPr>
              <a:stCxn id="23" idx="3"/>
              <a:endCxn id="28" idx="1"/>
            </p:cNvCxnSpPr>
            <p:nvPr/>
          </p:nvCxnSpPr>
          <p:spPr>
            <a:xfrm flipV="1">
              <a:off x="8841483" y="4168940"/>
              <a:ext cx="1241858" cy="3620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xmlns="" id="{B7032602-7EB6-68C3-2473-5235E4D8E6EF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 flipV="1">
              <a:off x="8841483" y="4168940"/>
              <a:ext cx="1241858" cy="11521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xmlns="" id="{75DB6D67-0D27-04FB-58BD-D1E9149F39A9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 flipV="1">
              <a:off x="8841483" y="4168940"/>
              <a:ext cx="1241858" cy="19137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633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17691" y="1112622"/>
            <a:ext cx="0" cy="4980203"/>
          </a:xfrm>
          <a:prstGeom prst="line">
            <a:avLst/>
          </a:prstGeom>
          <a:ln w="47625" cap="flat">
            <a:solidFill>
              <a:srgbClr val="2A52B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1200"/>
          </a:p>
        </p:txBody>
      </p:sp>
      <p:sp>
        <p:nvSpPr>
          <p:cNvPr id="3" name="AutoShape 3"/>
          <p:cNvSpPr/>
          <p:nvPr/>
        </p:nvSpPr>
        <p:spPr>
          <a:xfrm flipV="1">
            <a:off x="11874309" y="1112622"/>
            <a:ext cx="0" cy="4980203"/>
          </a:xfrm>
          <a:prstGeom prst="line">
            <a:avLst/>
          </a:prstGeom>
          <a:ln w="47625" cap="flat">
            <a:solidFill>
              <a:srgbClr val="2A52B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1200"/>
          </a:p>
        </p:txBody>
      </p:sp>
      <p:grpSp>
        <p:nvGrpSpPr>
          <p:cNvPr id="4" name="Group 4"/>
          <p:cNvGrpSpPr/>
          <p:nvPr/>
        </p:nvGrpSpPr>
        <p:grpSpPr>
          <a:xfrm>
            <a:off x="253860" y="1071610"/>
            <a:ext cx="127661" cy="127661"/>
            <a:chOff x="0" y="0"/>
            <a:chExt cx="57818" cy="5781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7818" cy="57818"/>
            </a:xfrm>
            <a:custGeom>
              <a:avLst/>
              <a:gdLst/>
              <a:ahLst/>
              <a:cxnLst/>
              <a:rect l="l" t="t" r="r" b="b"/>
              <a:pathLst>
                <a:path w="57818" h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lIns="29541" tIns="29541" rIns="29541" bIns="29541" rtlCol="0" anchor="ctr"/>
            <a:lstStyle/>
            <a:p>
              <a:pPr algn="ctr">
                <a:lnSpc>
                  <a:spcPts val="1547"/>
                </a:lnSpc>
              </a:pPr>
              <a:endParaRPr sz="120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810479" y="1071610"/>
            <a:ext cx="127661" cy="127661"/>
            <a:chOff x="0" y="0"/>
            <a:chExt cx="57818" cy="5781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7818" cy="57818"/>
            </a:xfrm>
            <a:custGeom>
              <a:avLst/>
              <a:gdLst/>
              <a:ahLst/>
              <a:cxnLst/>
              <a:rect l="l" t="t" r="r" b="b"/>
              <a:pathLst>
                <a:path w="57818" h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lIns="29541" tIns="29541" rIns="29541" bIns="29541" rtlCol="0" anchor="ctr"/>
            <a:lstStyle/>
            <a:p>
              <a:pPr algn="ctr">
                <a:lnSpc>
                  <a:spcPts val="1547"/>
                </a:lnSpc>
              </a:pPr>
              <a:endParaRPr sz="120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53860" y="6028994"/>
            <a:ext cx="127661" cy="127661"/>
            <a:chOff x="0" y="0"/>
            <a:chExt cx="57818" cy="5781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818" cy="57818"/>
            </a:xfrm>
            <a:custGeom>
              <a:avLst/>
              <a:gdLst/>
              <a:ahLst/>
              <a:cxnLst/>
              <a:rect l="l" t="t" r="r" b="b"/>
              <a:pathLst>
                <a:path w="57818" h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lIns="29541" tIns="29541" rIns="29541" bIns="29541" rtlCol="0" anchor="ctr"/>
            <a:lstStyle/>
            <a:p>
              <a:pPr algn="ctr">
                <a:lnSpc>
                  <a:spcPts val="1547"/>
                </a:lnSpc>
              </a:pPr>
              <a:endParaRPr sz="120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810479" y="6028994"/>
            <a:ext cx="127661" cy="127661"/>
            <a:chOff x="0" y="0"/>
            <a:chExt cx="57818" cy="5781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7818" cy="57818"/>
            </a:xfrm>
            <a:custGeom>
              <a:avLst/>
              <a:gdLst/>
              <a:ahLst/>
              <a:cxnLst/>
              <a:rect l="l" t="t" r="r" b="b"/>
              <a:pathLst>
                <a:path w="57818" h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lIns="29541" tIns="29541" rIns="29541" bIns="29541" rtlCol="0" anchor="ctr"/>
            <a:lstStyle/>
            <a:p>
              <a:pPr algn="ctr">
                <a:lnSpc>
                  <a:spcPts val="1547"/>
                </a:lnSpc>
              </a:pPr>
              <a:endParaRPr sz="1200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491069" y="394396"/>
            <a:ext cx="4408404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17"/>
              </a:lnSpc>
            </a:pPr>
            <a:r>
              <a:rPr lang="ko-KR" altLang="en-US" sz="3400" spc="85" dirty="0">
                <a:solidFill>
                  <a:srgbClr val="2A52BF"/>
                </a:solidFill>
                <a:latin typeface="Nanum Square"/>
                <a:ea typeface="Nanum Square"/>
                <a:cs typeface="Nanum Square"/>
                <a:sym typeface="Nanum Square"/>
              </a:rPr>
              <a:t>프로그램 구조</a:t>
            </a:r>
            <a:endParaRPr lang="en-US" altLang="ko-KR" sz="3400" spc="85" dirty="0">
              <a:solidFill>
                <a:srgbClr val="2A52BF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>
              <a:lnSpc>
                <a:spcPts val="2617"/>
              </a:lnSpc>
            </a:pPr>
            <a:endParaRPr lang="en-US" altLang="ko-KR" sz="3400" spc="85" dirty="0">
              <a:solidFill>
                <a:srgbClr val="2A52BF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>
              <a:lnSpc>
                <a:spcPts val="2617"/>
              </a:lnSpc>
            </a:pPr>
            <a:endParaRPr lang="en-US" sz="3400" spc="85" dirty="0">
              <a:solidFill>
                <a:srgbClr val="2A52BF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4E027507-67BE-39ED-C4EC-53688EF12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94" y="1529819"/>
            <a:ext cx="5389250" cy="498685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D474C645-6FE4-1E40-EB19-9FD08697D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050" y="1529819"/>
            <a:ext cx="5389250" cy="498685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5E82E066-F11E-BBA2-E085-EF14105E6352}"/>
              </a:ext>
            </a:extLst>
          </p:cNvPr>
          <p:cNvSpPr/>
          <p:nvPr/>
        </p:nvSpPr>
        <p:spPr>
          <a:xfrm>
            <a:off x="1381991" y="966455"/>
            <a:ext cx="4021282" cy="428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 공정별 프로그램</a:t>
            </a:r>
            <a:r>
              <a:rPr lang="en-US" altLang="ko-KR" dirty="0"/>
              <a:t>(</a:t>
            </a:r>
            <a:r>
              <a:rPr lang="ko-KR" altLang="en-US" dirty="0"/>
              <a:t>세척공정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1A004B8-F129-7EF6-EB7F-A4DB99D2E99E}"/>
              </a:ext>
            </a:extLst>
          </p:cNvPr>
          <p:cNvSpPr/>
          <p:nvPr/>
        </p:nvSpPr>
        <p:spPr>
          <a:xfrm>
            <a:off x="6979034" y="966454"/>
            <a:ext cx="4021282" cy="428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병합 </a:t>
            </a:r>
            <a:r>
              <a:rPr lang="en-US" altLang="ko-KR" dirty="0"/>
              <a:t>Output(</a:t>
            </a:r>
            <a:r>
              <a:rPr lang="ko-KR" altLang="en-US" dirty="0" err="1"/>
              <a:t>액추에이터</a:t>
            </a:r>
            <a:r>
              <a:rPr lang="en-US" altLang="ko-KR" dirty="0"/>
              <a:t>) </a:t>
            </a:r>
            <a:r>
              <a:rPr lang="ko-KR" altLang="en-US" dirty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80295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17691" y="1112622"/>
            <a:ext cx="0" cy="4980203"/>
          </a:xfrm>
          <a:prstGeom prst="line">
            <a:avLst/>
          </a:prstGeom>
          <a:ln w="47625" cap="flat">
            <a:solidFill>
              <a:srgbClr val="2A52B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1200"/>
          </a:p>
        </p:txBody>
      </p:sp>
      <p:sp>
        <p:nvSpPr>
          <p:cNvPr id="3" name="AutoShape 3"/>
          <p:cNvSpPr/>
          <p:nvPr/>
        </p:nvSpPr>
        <p:spPr>
          <a:xfrm flipV="1">
            <a:off x="11874309" y="1112622"/>
            <a:ext cx="0" cy="4980203"/>
          </a:xfrm>
          <a:prstGeom prst="line">
            <a:avLst/>
          </a:prstGeom>
          <a:ln w="47625" cap="flat">
            <a:solidFill>
              <a:srgbClr val="2A52B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1200"/>
          </a:p>
        </p:txBody>
      </p:sp>
      <p:grpSp>
        <p:nvGrpSpPr>
          <p:cNvPr id="4" name="Group 4"/>
          <p:cNvGrpSpPr/>
          <p:nvPr/>
        </p:nvGrpSpPr>
        <p:grpSpPr>
          <a:xfrm>
            <a:off x="253860" y="1071610"/>
            <a:ext cx="127661" cy="127661"/>
            <a:chOff x="0" y="0"/>
            <a:chExt cx="57818" cy="5781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7818" cy="57818"/>
            </a:xfrm>
            <a:custGeom>
              <a:avLst/>
              <a:gdLst/>
              <a:ahLst/>
              <a:cxnLst/>
              <a:rect l="l" t="t" r="r" b="b"/>
              <a:pathLst>
                <a:path w="57818" h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lIns="29541" tIns="29541" rIns="29541" bIns="29541" rtlCol="0" anchor="ctr"/>
            <a:lstStyle/>
            <a:p>
              <a:pPr algn="ctr">
                <a:lnSpc>
                  <a:spcPts val="1547"/>
                </a:lnSpc>
              </a:pPr>
              <a:endParaRPr sz="120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810479" y="1071610"/>
            <a:ext cx="127661" cy="127661"/>
            <a:chOff x="0" y="0"/>
            <a:chExt cx="57818" cy="5781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7818" cy="57818"/>
            </a:xfrm>
            <a:custGeom>
              <a:avLst/>
              <a:gdLst/>
              <a:ahLst/>
              <a:cxnLst/>
              <a:rect l="l" t="t" r="r" b="b"/>
              <a:pathLst>
                <a:path w="57818" h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lIns="29541" tIns="29541" rIns="29541" bIns="29541" rtlCol="0" anchor="ctr"/>
            <a:lstStyle/>
            <a:p>
              <a:pPr algn="ctr">
                <a:lnSpc>
                  <a:spcPts val="1547"/>
                </a:lnSpc>
              </a:pPr>
              <a:endParaRPr sz="120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53860" y="6028994"/>
            <a:ext cx="127661" cy="127661"/>
            <a:chOff x="0" y="0"/>
            <a:chExt cx="57818" cy="5781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818" cy="57818"/>
            </a:xfrm>
            <a:custGeom>
              <a:avLst/>
              <a:gdLst/>
              <a:ahLst/>
              <a:cxnLst/>
              <a:rect l="l" t="t" r="r" b="b"/>
              <a:pathLst>
                <a:path w="57818" h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lIns="29541" tIns="29541" rIns="29541" bIns="29541" rtlCol="0" anchor="ctr"/>
            <a:lstStyle/>
            <a:p>
              <a:pPr algn="ctr">
                <a:lnSpc>
                  <a:spcPts val="1547"/>
                </a:lnSpc>
              </a:pPr>
              <a:endParaRPr sz="120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810479" y="6028994"/>
            <a:ext cx="127661" cy="127661"/>
            <a:chOff x="0" y="0"/>
            <a:chExt cx="57818" cy="5781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7818" cy="57818"/>
            </a:xfrm>
            <a:custGeom>
              <a:avLst/>
              <a:gdLst/>
              <a:ahLst/>
              <a:cxnLst/>
              <a:rect l="l" t="t" r="r" b="b"/>
              <a:pathLst>
                <a:path w="57818" h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lIns="29541" tIns="29541" rIns="29541" bIns="29541" rtlCol="0" anchor="ctr"/>
            <a:lstStyle/>
            <a:p>
              <a:pPr algn="ctr">
                <a:lnSpc>
                  <a:spcPts val="1547"/>
                </a:lnSpc>
              </a:pPr>
              <a:endParaRPr sz="1200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491069" y="394396"/>
            <a:ext cx="4408404" cy="1032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17"/>
              </a:lnSpc>
            </a:pPr>
            <a:r>
              <a:rPr lang="ko-KR" altLang="en-US" sz="3400" spc="85" dirty="0">
                <a:solidFill>
                  <a:srgbClr val="2A52BF"/>
                </a:solidFill>
                <a:latin typeface="Nanum Square"/>
                <a:ea typeface="Nanum Square"/>
                <a:cs typeface="Nanum Square"/>
                <a:sym typeface="Nanum Square"/>
              </a:rPr>
              <a:t>프로젝트 수행 결과</a:t>
            </a:r>
            <a:endParaRPr lang="en-US" altLang="ko-KR" sz="3400" spc="85" dirty="0">
              <a:solidFill>
                <a:srgbClr val="2A52BF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>
              <a:lnSpc>
                <a:spcPts val="2617"/>
              </a:lnSpc>
            </a:pPr>
            <a:endParaRPr lang="en-US" altLang="ko-KR" sz="3400" spc="85" dirty="0">
              <a:solidFill>
                <a:srgbClr val="2A52BF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>
              <a:lnSpc>
                <a:spcPts val="2617"/>
              </a:lnSpc>
            </a:pPr>
            <a:endParaRPr lang="en-US" sz="3400" spc="85" dirty="0">
              <a:solidFill>
                <a:srgbClr val="2A52BF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917771A-C251-A4AD-AB4E-A72060EBAC96}"/>
              </a:ext>
            </a:extLst>
          </p:cNvPr>
          <p:cNvSpPr txBox="1"/>
          <p:nvPr/>
        </p:nvSpPr>
        <p:spPr>
          <a:xfrm>
            <a:off x="1054100" y="1083510"/>
            <a:ext cx="2959099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고민한 부분과 해결한 부분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44028CD-305B-EC4A-EA24-9C1CC1520DD5}"/>
              </a:ext>
            </a:extLst>
          </p:cNvPr>
          <p:cNvSpPr txBox="1"/>
          <p:nvPr/>
        </p:nvSpPr>
        <p:spPr>
          <a:xfrm>
            <a:off x="977900" y="1574800"/>
            <a:ext cx="7924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유니티와의 연동에서 </a:t>
            </a:r>
            <a:r>
              <a:rPr lang="ko-KR" altLang="en-US" dirty="0" err="1"/>
              <a:t>상하역</a:t>
            </a:r>
            <a:r>
              <a:rPr lang="ko-KR" altLang="en-US" dirty="0"/>
              <a:t> </a:t>
            </a:r>
            <a:r>
              <a:rPr lang="ko-KR" altLang="en-US" dirty="0" err="1"/>
              <a:t>로봇팔이</a:t>
            </a:r>
            <a:r>
              <a:rPr lang="ko-KR" altLang="en-US" dirty="0"/>
              <a:t> 반복을 원활히 안되는 이슈가 있었는데 </a:t>
            </a:r>
            <a:r>
              <a:rPr lang="ko-KR" altLang="en-US" dirty="0" err="1"/>
              <a:t>유니팀과의</a:t>
            </a:r>
            <a:r>
              <a:rPr lang="ko-KR" altLang="en-US" dirty="0"/>
              <a:t> 논의를 통해 </a:t>
            </a:r>
            <a:r>
              <a:rPr lang="ko-KR" altLang="en-US" dirty="0" err="1"/>
              <a:t>로봇컨트롤러의</a:t>
            </a:r>
            <a:r>
              <a:rPr lang="ko-KR" altLang="en-US" dirty="0"/>
              <a:t> 스크립트와 </a:t>
            </a:r>
            <a:r>
              <a:rPr lang="en-US" altLang="ko-KR" dirty="0"/>
              <a:t>PLC</a:t>
            </a:r>
            <a:r>
              <a:rPr lang="ko-KR" altLang="en-US" dirty="0"/>
              <a:t>의 센서 접점을 </a:t>
            </a:r>
            <a:r>
              <a:rPr lang="ko-KR" altLang="en-US" dirty="0" err="1"/>
              <a:t>라이징</a:t>
            </a:r>
            <a:r>
              <a:rPr lang="ko-KR" altLang="en-US" dirty="0"/>
              <a:t> 펄스로 변경하는 방안을 도출함으로써 이슈를 해결함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5A23596-BC00-754B-1349-7C3AE4E16345}"/>
              </a:ext>
            </a:extLst>
          </p:cNvPr>
          <p:cNvSpPr txBox="1"/>
          <p:nvPr/>
        </p:nvSpPr>
        <p:spPr>
          <a:xfrm>
            <a:off x="1079500" y="2648921"/>
            <a:ext cx="2959099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성취한 점과 아쉬운 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02F91C1-2F1B-9882-A16E-058C92505031}"/>
              </a:ext>
            </a:extLst>
          </p:cNvPr>
          <p:cNvSpPr txBox="1"/>
          <p:nvPr/>
        </p:nvSpPr>
        <p:spPr>
          <a:xfrm>
            <a:off x="962473" y="3152119"/>
            <a:ext cx="792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성취한점</a:t>
            </a:r>
            <a:r>
              <a:rPr lang="en-US" altLang="ko-KR" dirty="0"/>
              <a:t> : </a:t>
            </a:r>
            <a:r>
              <a:rPr lang="ko-KR" altLang="en-US" dirty="0"/>
              <a:t>비상정지와 수동운전 기능을 블록제어 명령어를 통해 프로그래밍하여 상황에 맞는 제어가 </a:t>
            </a:r>
            <a:r>
              <a:rPr lang="ko-KR" altLang="en-US" dirty="0" err="1"/>
              <a:t>가능하게함</a:t>
            </a:r>
            <a:r>
              <a:rPr lang="en-US" altLang="ko-KR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BDD3F15-B58F-ECD9-B3ED-D5C2C4958F2B}"/>
              </a:ext>
            </a:extLst>
          </p:cNvPr>
          <p:cNvSpPr txBox="1"/>
          <p:nvPr/>
        </p:nvSpPr>
        <p:spPr>
          <a:xfrm>
            <a:off x="975503" y="3783109"/>
            <a:ext cx="7924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아쉬운점</a:t>
            </a:r>
            <a:r>
              <a:rPr lang="en-US" altLang="ko-KR" dirty="0"/>
              <a:t> :</a:t>
            </a:r>
            <a:r>
              <a:rPr lang="ko-KR" altLang="en-US" dirty="0"/>
              <a:t> 수업시간에 </a:t>
            </a:r>
            <a:r>
              <a:rPr lang="en-US" altLang="ko-KR" dirty="0"/>
              <a:t>PLC </a:t>
            </a:r>
            <a:r>
              <a:rPr lang="ko-KR" altLang="en-US" dirty="0"/>
              <a:t>프로그래밍하는 방식에</a:t>
            </a:r>
            <a:r>
              <a:rPr lang="en-US" altLang="ko-KR" dirty="0"/>
              <a:t> </a:t>
            </a:r>
            <a:r>
              <a:rPr lang="ko-KR" altLang="en-US" dirty="0"/>
              <a:t>있어 자기유지방식과 스텝방식에 대하여 배웠는데 이번 프로젝트에서는 더 익숙한 자기유지방식으로 프로그래밍하였지만</a:t>
            </a:r>
            <a:r>
              <a:rPr lang="en-US" altLang="ko-KR" dirty="0"/>
              <a:t>, </a:t>
            </a:r>
            <a:r>
              <a:rPr lang="ko-KR" altLang="en-US" dirty="0"/>
              <a:t>공정의 단계적 흐름을 더 쉽게 파악할 수 있는 스텝방식이 해당 프로젝트에 더 적절한 것 같아 아쉬웠음</a:t>
            </a:r>
            <a:r>
              <a:rPr lang="en-US" altLang="ko-KR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2E26129-D18F-C89E-20D2-C4A84393FDBB}"/>
              </a:ext>
            </a:extLst>
          </p:cNvPr>
          <p:cNvSpPr txBox="1"/>
          <p:nvPr/>
        </p:nvSpPr>
        <p:spPr>
          <a:xfrm>
            <a:off x="1054099" y="5073129"/>
            <a:ext cx="2959099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보완점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5E75393-F6DF-629E-95BC-66E4629BFE71}"/>
              </a:ext>
            </a:extLst>
          </p:cNvPr>
          <p:cNvSpPr txBox="1"/>
          <p:nvPr/>
        </p:nvSpPr>
        <p:spPr>
          <a:xfrm>
            <a:off x="1015999" y="5467967"/>
            <a:ext cx="7924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자기유지방식으로 프로그래밍했던 로직을 스텝방식 로직으로 프로그래밍을 다시 해봄으로써 스텝방식을 더 익숙하게 만들 것이다</a:t>
            </a:r>
            <a:r>
              <a:rPr lang="en-US" altLang="ko-KR" dirty="0"/>
              <a:t>.</a:t>
            </a:r>
            <a:r>
              <a:rPr lang="ko-KR" altLang="en-US" dirty="0"/>
              <a:t> 그리하여 스텝방식과 자기유지방식을 둘 다 사용할 수 있는 프로그래밍 역량을 길러 적재적소에 프로그래밍을 할 수 있게 만들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861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205</Words>
  <Application>Microsoft Office PowerPoint</Application>
  <PresentationFormat>사용자 지정</PresentationFormat>
  <Paragraphs>32</Paragraphs>
  <Slides>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ㅇㅇ준 이</dc:creator>
  <cp:lastModifiedBy>제5강의실-17</cp:lastModifiedBy>
  <cp:revision>6</cp:revision>
  <dcterms:created xsi:type="dcterms:W3CDTF">2024-10-09T04:22:07Z</dcterms:created>
  <dcterms:modified xsi:type="dcterms:W3CDTF">2024-10-10T06:05:22Z</dcterms:modified>
</cp:coreProperties>
</file>