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Codec Pro" charset="1" panose="00000500000000000000"/>
      <p:regular r:id="rId15"/>
    </p:embeddedFont>
    <p:embeddedFont>
      <p:font typeface="Codec Pro Bold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50" y="2813374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561" y="1220254"/>
            <a:ext cx="6225249" cy="8631195"/>
          </a:xfrm>
          <a:custGeom>
            <a:avLst/>
            <a:gdLst/>
            <a:ahLst/>
            <a:cxnLst/>
            <a:rect r="r" b="b" t="t" l="l"/>
            <a:pathLst>
              <a:path h="8631195" w="6225249">
                <a:moveTo>
                  <a:pt x="0" y="0"/>
                </a:moveTo>
                <a:lnTo>
                  <a:pt x="6225249" y="0"/>
                </a:lnTo>
                <a:lnTo>
                  <a:pt x="6225249" y="8631195"/>
                </a:lnTo>
                <a:lnTo>
                  <a:pt x="0" y="8631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7430" y="-221276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0" y="0"/>
                </a:moveTo>
                <a:lnTo>
                  <a:pt x="11071703" y="0"/>
                </a:lnTo>
                <a:lnTo>
                  <a:pt x="11071703" y="11071703"/>
                </a:lnTo>
                <a:lnTo>
                  <a:pt x="0" y="11071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6515" y="2046238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6"/>
                </a:lnTo>
                <a:lnTo>
                  <a:pt x="0" y="505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80079" y="5133601"/>
            <a:ext cx="9562879" cy="168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2"/>
              </a:lnSpc>
              <a:spcBef>
                <a:spcPct val="0"/>
              </a:spcBef>
            </a:pPr>
            <a:r>
              <a:rPr lang="en-US" sz="9916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SPROUT-IQ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680079" y="7568616"/>
            <a:ext cx="10579221" cy="1346446"/>
          </a:xfrm>
          <a:custGeom>
            <a:avLst/>
            <a:gdLst/>
            <a:ahLst/>
            <a:cxnLst/>
            <a:rect r="r" b="b" t="t" l="l"/>
            <a:pathLst>
              <a:path h="1346446" w="10579221">
                <a:moveTo>
                  <a:pt x="0" y="0"/>
                </a:moveTo>
                <a:lnTo>
                  <a:pt x="10579221" y="0"/>
                </a:lnTo>
                <a:lnTo>
                  <a:pt x="10579221" y="1346447"/>
                </a:lnTo>
                <a:lnTo>
                  <a:pt x="0" y="13464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1530" y="7581111"/>
            <a:ext cx="9470132" cy="124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The intelligent agriculture bot that optimizes crop growth and delivers tailored recommendations using advanced sensors and machine learning.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515" y="5213283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7"/>
                </a:lnTo>
                <a:lnTo>
                  <a:pt x="0" y="505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1154" y="-29931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9" y="0"/>
                </a:lnTo>
                <a:lnTo>
                  <a:pt x="67758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8891" y="2096163"/>
            <a:ext cx="8233641" cy="218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8891" y="4420687"/>
            <a:ext cx="7871271" cy="421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24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Lack of Efficient and Automated Solutions for Crop Recommendation and Plant Growth Optimization</a:t>
            </a:r>
          </a:p>
          <a:p>
            <a:pPr algn="l">
              <a:lnSpc>
                <a:spcPts val="2588"/>
              </a:lnSpc>
            </a:pPr>
          </a:p>
          <a:p>
            <a:pPr algn="l">
              <a:lnSpc>
                <a:spcPts val="3428"/>
              </a:lnSpc>
            </a:pPr>
            <a:r>
              <a:rPr lang="en-US" sz="24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According to a study in 2018, the agricultural sector employed about 50% of the workforce yet only contributed to 17-18% of India’s overall GDP. Soil testing can be a tedious task, inaccurate manual analysis could lead to loss of crops and low productivity infertility of soil.</a:t>
            </a:r>
          </a:p>
          <a:p>
            <a:pPr algn="l">
              <a:lnSpc>
                <a:spcPts val="342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22270" y="7118605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5"/>
                </a:lnTo>
                <a:lnTo>
                  <a:pt x="0" y="93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44869" y="9258300"/>
            <a:ext cx="6092538" cy="775414"/>
          </a:xfrm>
          <a:custGeom>
            <a:avLst/>
            <a:gdLst/>
            <a:ahLst/>
            <a:cxnLst/>
            <a:rect r="r" b="b" t="t" l="l"/>
            <a:pathLst>
              <a:path h="775414" w="6092538">
                <a:moveTo>
                  <a:pt x="0" y="0"/>
                </a:moveTo>
                <a:lnTo>
                  <a:pt x="6092538" y="0"/>
                </a:lnTo>
                <a:lnTo>
                  <a:pt x="6092538" y="775414"/>
                </a:lnTo>
                <a:lnTo>
                  <a:pt x="0" y="77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36496" y="1489293"/>
            <a:ext cx="7443754" cy="7308413"/>
          </a:xfrm>
          <a:custGeom>
            <a:avLst/>
            <a:gdLst/>
            <a:ahLst/>
            <a:cxnLst/>
            <a:rect r="r" b="b" t="t" l="l"/>
            <a:pathLst>
              <a:path h="7308413" w="7443754">
                <a:moveTo>
                  <a:pt x="0" y="0"/>
                </a:moveTo>
                <a:lnTo>
                  <a:pt x="7443755" y="0"/>
                </a:lnTo>
                <a:lnTo>
                  <a:pt x="7443755" y="7308414"/>
                </a:lnTo>
                <a:lnTo>
                  <a:pt x="0" y="7308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356463" y="2341589"/>
            <a:ext cx="5603821" cy="56038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16515" y="8504666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6"/>
                </a:lnTo>
                <a:lnTo>
                  <a:pt x="0" y="5051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53157" y="8082827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3455" y="1209675"/>
            <a:ext cx="13788136" cy="108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1"/>
              </a:lnSpc>
            </a:pPr>
            <a:r>
              <a:rPr lang="en-US" sz="8337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455" y="2503045"/>
            <a:ext cx="11283723" cy="575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Introducing </a:t>
            </a:r>
            <a:r>
              <a:rPr lang="en-US" sz="2349" b="true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Sprout-IQ</a:t>
            </a: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,</a:t>
            </a:r>
            <a:r>
              <a:rPr lang="en-US" sz="2349" b="true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an</a:t>
            </a:r>
            <a:r>
              <a:rPr lang="en-US" sz="2349" b="true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innovative agricultural bot</a:t>
            </a: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 designed to improve crop recommendations and plant growth optimization.</a:t>
            </a:r>
          </a:p>
          <a:p>
            <a:pPr algn="l">
              <a:lnSpc>
                <a:spcPts val="3288"/>
              </a:lnSpc>
            </a:pPr>
          </a:p>
          <a:p>
            <a:pPr algn="l">
              <a:lnSpc>
                <a:spcPts val="3288"/>
              </a:lnSpc>
            </a:pP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In an industry where manual soil testing often leads to inaccuracies and low productivity, Sprout-IQ automates this process using advanced sensors—such as NPK, temperature, humidity, and moisture sensors—to assess soil conditions in real-time. This data is processed through machine learning to recommend the best crops for each field.</a:t>
            </a:r>
          </a:p>
          <a:p>
            <a:pPr algn="l">
              <a:lnSpc>
                <a:spcPts val="3288"/>
              </a:lnSpc>
            </a:pPr>
          </a:p>
          <a:p>
            <a:pPr algn="l">
              <a:lnSpc>
                <a:spcPts val="3288"/>
              </a:lnSpc>
            </a:pPr>
            <a:r>
              <a:rPr lang="en-US" sz="2349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With a sturdy, portable design, Sprout-IQ navigates rough terrains, making it suitable for both small and large farms. By delivering precise, data-driven insights, Sprout-IQ aims to boost crop yield, efficiency, and profitability, fostering smarter, more sustainable farming.</a:t>
            </a:r>
          </a:p>
          <a:p>
            <a:pPr algn="l">
              <a:lnSpc>
                <a:spcPts val="32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83372" y="-527382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9913" y="1154659"/>
            <a:ext cx="13805214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Components 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758047" y="-2522163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61967" y="6850331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16515" y="5213283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7"/>
                </a:lnTo>
                <a:lnTo>
                  <a:pt x="0" y="505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7764" y="2952028"/>
            <a:ext cx="2700291" cy="353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Servo Motor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Controls precise movements for tasks like positioning sensors and navigating narrow areas.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41081" y="2898741"/>
            <a:ext cx="2700291" cy="39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Arduino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Interfaces with sensors and controls other hardware components, acting as the bot’s controller.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706274" y="2898741"/>
            <a:ext cx="2700291" cy="1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HC-05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Enables Bluetooth communication for wireless control and data transmission.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44836" y="2898741"/>
            <a:ext cx="2700291" cy="236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BLDC Motor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Provides powerful and efficient movement, allowing the bot to navigate varied terrains.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42297" y="6410873"/>
            <a:ext cx="2700291" cy="236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Ultrasonic Sensor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Measures distance to obstacles, enabling the bot to detect and avoid obstacles.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41372" y="6410873"/>
            <a:ext cx="2700291" cy="314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DHT11 Sensor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Monitors temperature and humidity levels, gathering environmental data for crop recommendations.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37088" y="6410873"/>
            <a:ext cx="2700291" cy="314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Moisture Level Sensor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Measures the soil’s moisture content, providing key data on soil conditions.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96113" y="-170402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28870" y="9632500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2007" y="-465513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57288" y="2681189"/>
            <a:ext cx="9773425" cy="6951311"/>
          </a:xfrm>
          <a:custGeom>
            <a:avLst/>
            <a:gdLst/>
            <a:ahLst/>
            <a:cxnLst/>
            <a:rect r="r" b="b" t="t" l="l"/>
            <a:pathLst>
              <a:path h="6951311" w="9773425">
                <a:moveTo>
                  <a:pt x="0" y="0"/>
                </a:moveTo>
                <a:lnTo>
                  <a:pt x="9773424" y="0"/>
                </a:lnTo>
                <a:lnTo>
                  <a:pt x="9773424" y="6951311"/>
                </a:lnTo>
                <a:lnTo>
                  <a:pt x="0" y="69513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2501" y="923925"/>
            <a:ext cx="8300584" cy="200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3"/>
              </a:lnSpc>
            </a:pPr>
            <a:r>
              <a:rPr lang="en-US" sz="7901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 Flow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78324" y="1489293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0" y="0"/>
                </a:moveTo>
                <a:lnTo>
                  <a:pt x="11071703" y="0"/>
                </a:lnTo>
                <a:lnTo>
                  <a:pt x="11071703" y="11071703"/>
                </a:lnTo>
                <a:lnTo>
                  <a:pt x="0" y="110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85990" y="8938911"/>
            <a:ext cx="1628186" cy="1637116"/>
          </a:xfrm>
          <a:custGeom>
            <a:avLst/>
            <a:gdLst/>
            <a:ahLst/>
            <a:cxnLst/>
            <a:rect r="r" b="b" t="t" l="l"/>
            <a:pathLst>
              <a:path h="1637116" w="1628186">
                <a:moveTo>
                  <a:pt x="0" y="0"/>
                </a:moveTo>
                <a:lnTo>
                  <a:pt x="1628186" y="0"/>
                </a:lnTo>
                <a:lnTo>
                  <a:pt x="1628186" y="1637116"/>
                </a:lnTo>
                <a:lnTo>
                  <a:pt x="0" y="1637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12153" y="724986"/>
            <a:ext cx="6005275" cy="764308"/>
          </a:xfrm>
          <a:custGeom>
            <a:avLst/>
            <a:gdLst/>
            <a:ahLst/>
            <a:cxnLst/>
            <a:rect r="r" b="b" t="t" l="l"/>
            <a:pathLst>
              <a:path h="764308" w="6005275">
                <a:moveTo>
                  <a:pt x="0" y="0"/>
                </a:moveTo>
                <a:lnTo>
                  <a:pt x="6005274" y="0"/>
                </a:lnTo>
                <a:lnTo>
                  <a:pt x="6005274" y="764307"/>
                </a:lnTo>
                <a:lnTo>
                  <a:pt x="0" y="764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31449" y="858336"/>
            <a:ext cx="11418451" cy="108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1"/>
              </a:lnSpc>
            </a:pPr>
            <a:r>
              <a:rPr lang="en-US" sz="8337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Operational 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1064" y="2337625"/>
            <a:ext cx="2920813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1. Initialization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064" y="3302697"/>
            <a:ext cx="3909978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Obstacle Detection and Avoidance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1064" y="4663502"/>
            <a:ext cx="2920813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Environmental Monitoring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9355" y="6024307"/>
            <a:ext cx="2920813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4. Movement Control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355" y="7385111"/>
            <a:ext cx="2920813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5. Data Logging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355" y="8745916"/>
            <a:ext cx="2920813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204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6. Machine Learning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5857" y="2328100"/>
            <a:ext cx="11212788" cy="83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The bot begins its operation upon startup, preparing all systems and components for functioning.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15857" y="3293172"/>
            <a:ext cx="11214497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Using an ultrasonic sensor that rotates 180 degrees, Sprout-IQ continuously scans its environment to detect obstacles, ensuring safe navigation through the field.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15857" y="4653977"/>
            <a:ext cx="11214497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The DHT11 sensor measures ambient temperature and humidity, while the soil moisture sensor assesses soil moisture levels. These sensors provide essential data for optimal crop growth conditions.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14148" y="6014782"/>
            <a:ext cx="11214497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Based on sensor readings, the BLDC motor, controlled via the HC-05 Bluetooth module, allows Sprout-IQ to move efficiently across various terrains, adapting its path as needed.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14148" y="7375586"/>
            <a:ext cx="11214497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All sensor data, including environmental conditions and soil metrics, are saved to a CSV file. This step ensures that valuable information is recorded for later analysis.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14148" y="8736391"/>
            <a:ext cx="11214497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204B"/>
                </a:solidFill>
                <a:latin typeface="Codec Pro"/>
                <a:ea typeface="Codec Pro"/>
                <a:cs typeface="Codec Pro"/>
                <a:sym typeface="Codec Pro"/>
              </a:rPr>
              <a:t>Finally, the saved data is processed through a machine learning model. This model analyzes the information to recommend the most suitable crops for the given conditions, enhancing agricultural productivity.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830353" y="5213283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7"/>
                </a:lnTo>
                <a:lnTo>
                  <a:pt x="0" y="505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515" y="5213283"/>
            <a:ext cx="505147" cy="505147"/>
          </a:xfrm>
          <a:custGeom>
            <a:avLst/>
            <a:gdLst/>
            <a:ahLst/>
            <a:cxnLst/>
            <a:rect r="r" b="b" t="t" l="l"/>
            <a:pathLst>
              <a:path h="505147" w="505147">
                <a:moveTo>
                  <a:pt x="0" y="0"/>
                </a:moveTo>
                <a:lnTo>
                  <a:pt x="505147" y="0"/>
                </a:lnTo>
                <a:lnTo>
                  <a:pt x="505147" y="505147"/>
                </a:lnTo>
                <a:lnTo>
                  <a:pt x="0" y="505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91" y="848226"/>
            <a:ext cx="8233641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Target Market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91" y="2299625"/>
            <a:ext cx="7871271" cy="57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  <a:spcBef>
                <a:spcPct val="0"/>
              </a:spcBef>
            </a:pPr>
            <a:r>
              <a:rPr lang="en-US" sz="3449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 Segments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52532" y="2299625"/>
            <a:ext cx="7871271" cy="57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  <a:spcBef>
                <a:spcPct val="0"/>
              </a:spcBef>
            </a:pPr>
            <a:r>
              <a:rPr lang="en-US" sz="3449">
                <a:solidFill>
                  <a:srgbClr val="0223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Market Opportunity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22270" y="7118605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5"/>
                </a:lnTo>
                <a:lnTo>
                  <a:pt x="0" y="93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44869" y="9258300"/>
            <a:ext cx="6092538" cy="775414"/>
          </a:xfrm>
          <a:custGeom>
            <a:avLst/>
            <a:gdLst/>
            <a:ahLst/>
            <a:cxnLst/>
            <a:rect r="r" b="b" t="t" l="l"/>
            <a:pathLst>
              <a:path h="775414" w="6092538">
                <a:moveTo>
                  <a:pt x="0" y="0"/>
                </a:moveTo>
                <a:lnTo>
                  <a:pt x="6092538" y="0"/>
                </a:lnTo>
                <a:lnTo>
                  <a:pt x="6092538" y="775414"/>
                </a:lnTo>
                <a:lnTo>
                  <a:pt x="0" y="775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80664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0" y="0"/>
                </a:moveTo>
                <a:lnTo>
                  <a:pt x="11071703" y="0"/>
                </a:lnTo>
                <a:lnTo>
                  <a:pt x="11071703" y="11071704"/>
                </a:lnTo>
                <a:lnTo>
                  <a:pt x="0" y="11071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18891" y="2958143"/>
            <a:ext cx="6805632" cy="59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Small and Medium Farmers: 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Primary users who benefit from optimized crop recommendations, better yields, and soil health data.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Large Agricultural Enterprises: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For large-scale operations that need data-driven insights for efficient resource allocation.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Agricultural Researchers and Institutions: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Academic and research institutions that may use Sprout-IQ for advanced studies in soil analysis and crop suitability.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52532" y="2958143"/>
            <a:ext cx="6805632" cy="460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Th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e rise in </a:t>
            </a: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digital agriculture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and </a:t>
            </a: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precision farming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creates a significant demand for </a:t>
            </a: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automated, data-driven solutions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like Sprout-IQ.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Growing awareness of </a:t>
            </a: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sustainable farming practices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increases the appeal of </a:t>
            </a:r>
            <a:r>
              <a:rPr lang="en-US" b="true" sz="2600">
                <a:solidFill>
                  <a:srgbClr val="02233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tech-enabled solutions</a:t>
            </a:r>
            <a:r>
              <a:rPr lang="en-US" sz="2600">
                <a:solidFill>
                  <a:srgbClr val="02233D"/>
                </a:solidFill>
                <a:latin typeface="Codec Pro"/>
                <a:ea typeface="Codec Pro"/>
                <a:cs typeface="Codec Pro"/>
                <a:sym typeface="Codec Pro"/>
              </a:rPr>
              <a:t> in agriculture.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777B6">
                <a:alpha val="100000"/>
              </a:srgbClr>
            </a:gs>
            <a:gs pos="100000">
              <a:srgbClr val="050B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59367" y="4667038"/>
            <a:ext cx="8969266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sz="8537">
                <a:solidFill>
                  <a:srgbClr val="FBFBF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566591">
            <a:off x="-4514499" y="-4209292"/>
            <a:ext cx="11421234" cy="8780073"/>
          </a:xfrm>
          <a:custGeom>
            <a:avLst/>
            <a:gdLst/>
            <a:ahLst/>
            <a:cxnLst/>
            <a:rect r="r" b="b" t="t" l="l"/>
            <a:pathLst>
              <a:path h="8780073" w="11421234">
                <a:moveTo>
                  <a:pt x="0" y="0"/>
                </a:moveTo>
                <a:lnTo>
                  <a:pt x="11421234" y="0"/>
                </a:lnTo>
                <a:lnTo>
                  <a:pt x="11421234" y="8780073"/>
                </a:lnTo>
                <a:lnTo>
                  <a:pt x="0" y="8780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DAGUjdpZgO8</dc:identifier>
  <dcterms:modified xsi:type="dcterms:W3CDTF">2011-08-01T06:04:30Z</dcterms:modified>
  <cp:revision>1</cp:revision>
  <dc:title>White Blue Modern Technology Pitch Deck Presentation</dc:title>
</cp:coreProperties>
</file>