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277" r:id="rId4"/>
    <p:sldId id="278" r:id="rId5"/>
    <p:sldId id="281" r:id="rId6"/>
    <p:sldId id="258" r:id="rId7"/>
    <p:sldId id="264" r:id="rId8"/>
    <p:sldId id="266" r:id="rId9"/>
    <p:sldId id="282" r:id="rId10"/>
    <p:sldId id="274" r:id="rId11"/>
    <p:sldId id="272" r:id="rId12"/>
    <p:sldId id="270" r:id="rId13"/>
    <p:sldId id="27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819D6-9618-45CA-A4D0-F3F0B09DC02D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AD80C-1B0F-4608-B490-406BE34CE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49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72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55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62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9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54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37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51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98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47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7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63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2CD3C-23E9-4BF9-92A5-02D69918904F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0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Présentation du 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ndir un rectangle avec un coin diagonal 9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Pentagone 13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rrondir un rectangle avec un coin diagonal 15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72826" y="2106970"/>
            <a:ext cx="1026526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Déployez votre application sur un serveur</a:t>
            </a:r>
            <a:endParaRPr lang="fr-FR" sz="2400" b="1" dirty="0"/>
          </a:p>
          <a:p>
            <a:pPr algn="ctr"/>
            <a:endParaRPr lang="fr-FR" sz="2400" dirty="0" smtClean="0"/>
          </a:p>
          <a:p>
            <a:pPr algn="ctr"/>
            <a:r>
              <a:rPr lang="fr-FR" dirty="0" smtClean="0"/>
              <a:t>Déployer sur </a:t>
            </a:r>
            <a:r>
              <a:rPr lang="fr-FR" dirty="0" err="1" smtClean="0"/>
              <a:t>Heroku</a:t>
            </a:r>
            <a:r>
              <a:rPr lang="fr-FR" dirty="0" smtClean="0"/>
              <a:t>, c’est simple et efficace.</a:t>
            </a:r>
          </a:p>
          <a:p>
            <a:pPr algn="ctr"/>
            <a:r>
              <a:rPr lang="fr-FR" dirty="0" smtClean="0"/>
              <a:t>Mais la gestion de serveur est importante pour des projets d’envergures </a:t>
            </a:r>
          </a:p>
          <a:p>
            <a:pPr algn="ctr"/>
            <a:r>
              <a:rPr lang="fr-FR" dirty="0" smtClean="0"/>
              <a:t>avec un fort potentiel de croissance.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348" y="3725333"/>
            <a:ext cx="2887303" cy="28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8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33"/>
    </mc:Choice>
    <mc:Fallback xmlns="">
      <p:transition spd="slow" advTm="5753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199" y="2043857"/>
            <a:ext cx="107865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smtClean="0"/>
              <a:t>Création de tâche </a:t>
            </a:r>
            <a:r>
              <a:rPr lang="fr-FR" sz="2800" b="1" dirty="0" err="1" smtClean="0"/>
              <a:t>Cron</a:t>
            </a:r>
            <a:r>
              <a:rPr lang="fr-FR" sz="2800" dirty="0" smtClean="0"/>
              <a:t>.</a:t>
            </a:r>
            <a:endParaRPr lang="fr-FR" sz="2800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838200" y="864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4"/>
                </a:solidFill>
              </a:rPr>
              <a:t>Difficulté rencontrée</a:t>
            </a:r>
            <a:endParaRPr lang="fr-FR" b="1" dirty="0">
              <a:solidFill>
                <a:schemeClr val="accent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199" y="4241421"/>
            <a:ext cx="101086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Chercher sur </a:t>
            </a:r>
            <a:r>
              <a:rPr lang="fr-FR" sz="2800" b="1" dirty="0" smtClean="0"/>
              <a:t>Google/</a:t>
            </a:r>
            <a:r>
              <a:rPr lang="fr-FR" sz="2800" b="1" dirty="0" err="1" smtClean="0"/>
              <a:t>StackOverflow</a:t>
            </a:r>
            <a:r>
              <a:rPr lang="fr-FR" sz="2800" b="1" dirty="0" smtClean="0"/>
              <a:t>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smtClean="0"/>
              <a:t>Tester</a:t>
            </a:r>
            <a:r>
              <a:rPr lang="fr-FR" sz="2800" dirty="0" smtClean="0"/>
              <a:t> les bouts de code </a:t>
            </a:r>
            <a:r>
              <a:rPr lang="fr-FR" sz="2800" dirty="0" err="1" smtClean="0"/>
              <a:t>Cron</a:t>
            </a:r>
            <a:r>
              <a:rPr lang="fr-FR" sz="2800" dirty="0" smtClean="0"/>
              <a:t> dans et en dehors de l’</a:t>
            </a:r>
            <a:r>
              <a:rPr lang="fr-FR" sz="2800" dirty="0" err="1" smtClean="0"/>
              <a:t>env</a:t>
            </a:r>
            <a:r>
              <a:rPr lang="fr-FR" sz="2800" dirty="0" smtClean="0"/>
              <a:t> </a:t>
            </a:r>
            <a:r>
              <a:rPr lang="fr-FR" sz="2800" dirty="0" err="1" smtClean="0"/>
              <a:t>Cron</a:t>
            </a:r>
            <a:r>
              <a:rPr lang="fr-FR" sz="2800" dirty="0" smtClean="0"/>
              <a:t>.</a:t>
            </a:r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38200" y="30837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6"/>
                </a:solidFill>
              </a:rPr>
              <a:t>Solution apportée</a:t>
            </a:r>
            <a:endParaRPr lang="fr-FR" b="1" dirty="0">
              <a:solidFill>
                <a:schemeClr val="accent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30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94"/>
    </mc:Choice>
    <mc:Fallback xmlns="">
      <p:transition spd="slow" advTm="660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b="1" dirty="0">
              <a:latin typeface="Bebas Neue" panose="020B0606020202050201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902545" y="310604"/>
            <a:ext cx="278553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400" b="1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:)</a:t>
            </a:r>
            <a:endParaRPr lang="fr-FR" sz="34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30685" y="2680683"/>
            <a:ext cx="506581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9600" b="1" dirty="0" err="1">
                <a:solidFill>
                  <a:schemeClr val="bg1"/>
                </a:solidFill>
                <a:latin typeface="Bebas Neue" panose="020B0606020202050201" pitchFamily="34" charset="0"/>
              </a:rPr>
              <a:t>Demo</a:t>
            </a:r>
            <a:r>
              <a:rPr lang="fr-FR" sz="9600" b="1" dirty="0">
                <a:solidFill>
                  <a:schemeClr val="bg1"/>
                </a:solidFill>
                <a:latin typeface="Bebas Neue" panose="020B0606020202050201" pitchFamily="34" charset="0"/>
              </a:rPr>
              <a:t> time !</a:t>
            </a:r>
          </a:p>
        </p:txBody>
      </p:sp>
    </p:spTree>
    <p:extLst>
      <p:ext uri="{BB962C8B-B14F-4D97-AF65-F5344CB8AC3E}">
        <p14:creationId xmlns:p14="http://schemas.microsoft.com/office/powerpoint/2010/main" val="130951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254311" y="765587"/>
            <a:ext cx="7683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>
                <a:latin typeface="Bebas Neue" panose="020B0606020202050201" pitchFamily="34" charset="0"/>
              </a:rPr>
              <a:t>Analyse post-projet</a:t>
            </a:r>
            <a:endParaRPr lang="fr-FR" sz="5400" dirty="0">
              <a:latin typeface="Bebas Neue" panose="020B0606020202050201" pitchFamily="34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838200" y="35116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 smtClean="0">
                <a:latin typeface="Akzidenz-Grotesk BQ" pitchFamily="50" charset="0"/>
              </a:rPr>
              <a:t>Compétences renforcées</a:t>
            </a:r>
            <a:endParaRPr lang="fr-FR" sz="3600" b="1" dirty="0">
              <a:latin typeface="Akzidenz-Grotesk BQ" pitchFamily="5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23617" y="4524812"/>
            <a:ext cx="101086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Utilisation de Linux/Unix</a:t>
            </a:r>
            <a:r>
              <a:rPr lang="fr-FR" sz="2800" dirty="0" smtClean="0"/>
              <a:t>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Utilisation de </a:t>
            </a:r>
            <a:r>
              <a:rPr lang="fr-FR" sz="2800" dirty="0" err="1" smtClean="0"/>
              <a:t>shell</a:t>
            </a:r>
            <a:r>
              <a:rPr lang="fr-FR" sz="2800" dirty="0" smtClean="0"/>
              <a:t>/</a:t>
            </a:r>
            <a:r>
              <a:rPr lang="fr-FR" sz="2800" dirty="0" err="1" smtClean="0"/>
              <a:t>bash</a:t>
            </a:r>
            <a:r>
              <a:rPr lang="fr-FR" sz="2800" dirty="0" smtClean="0"/>
              <a:t>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Configuration de </a:t>
            </a:r>
            <a:r>
              <a:rPr lang="fr-FR" sz="2800" dirty="0" err="1" smtClean="0"/>
              <a:t>Nginx</a:t>
            </a:r>
            <a:r>
              <a:rPr lang="fr-FR" sz="2800" dirty="0" smtClean="0"/>
              <a:t> ;</a:t>
            </a:r>
            <a:endParaRPr lang="fr-F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Déployer sur un serveur.</a:t>
            </a:r>
            <a:endParaRPr lang="fr-FR" sz="2800" dirty="0" smtClean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38200" y="16480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 smtClean="0">
                <a:latin typeface="Akzidenz-Grotesk BQ" pitchFamily="50" charset="0"/>
              </a:rPr>
              <a:t>Compétences </a:t>
            </a:r>
            <a:r>
              <a:rPr lang="fr-FR" sz="3600" b="1" dirty="0" smtClean="0">
                <a:latin typeface="Akzidenz-Grotesk BQ" pitchFamily="50" charset="0"/>
              </a:rPr>
              <a:t>acquises</a:t>
            </a:r>
            <a:endParaRPr lang="fr-FR" sz="3600" b="1" dirty="0">
              <a:latin typeface="Akzidenz-Grotesk BQ" pitchFamily="5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23617" y="2598418"/>
            <a:ext cx="101086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Création de tâches </a:t>
            </a:r>
            <a:r>
              <a:rPr lang="fr-FR" sz="2800" dirty="0" err="1" smtClean="0"/>
              <a:t>Cron</a:t>
            </a:r>
            <a:r>
              <a:rPr lang="fr-FR" sz="2800" dirty="0"/>
              <a:t> </a:t>
            </a:r>
            <a:r>
              <a:rPr lang="fr-FR" sz="28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Utilisation de Travis, </a:t>
            </a:r>
            <a:r>
              <a:rPr lang="fr-FR" sz="2800" dirty="0" err="1" smtClean="0"/>
              <a:t>Sentry</a:t>
            </a:r>
            <a:r>
              <a:rPr lang="fr-FR" sz="2800" dirty="0" smtClean="0"/>
              <a:t>, </a:t>
            </a:r>
            <a:r>
              <a:rPr lang="fr-FR" sz="2800" dirty="0" err="1" smtClean="0"/>
              <a:t>Supervisor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74416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08"/>
    </mc:Choice>
    <mc:Fallback xmlns="">
      <p:transition spd="slow" advTm="404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93133" y="-76200"/>
            <a:ext cx="12369800" cy="699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328974" y="2312537"/>
            <a:ext cx="36070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800" dirty="0" smtClean="0">
                <a:solidFill>
                  <a:schemeClr val="bg1"/>
                </a:solidFill>
              </a:rPr>
              <a:t>Q&amp;A</a:t>
            </a:r>
            <a:endParaRPr lang="fr-FR" sz="1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84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7"/>
          <p:cNvSpPr txBox="1">
            <a:spLocks/>
          </p:cNvSpPr>
          <p:nvPr/>
        </p:nvSpPr>
        <p:spPr>
          <a:xfrm>
            <a:off x="941440" y="1810492"/>
            <a:ext cx="10515600" cy="61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 smtClean="0"/>
              <a:t>Intégration continue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rrondir un rectangle avec un coin diagonal 14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544" y="2800512"/>
            <a:ext cx="3492638" cy="34647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379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19"/>
    </mc:Choice>
    <mc:Fallback xmlns="">
      <p:transition spd="slow" advTm="12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7"/>
          <p:cNvSpPr txBox="1">
            <a:spLocks/>
          </p:cNvSpPr>
          <p:nvPr/>
        </p:nvSpPr>
        <p:spPr>
          <a:xfrm>
            <a:off x="941440" y="1810492"/>
            <a:ext cx="10515600" cy="61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 smtClean="0"/>
              <a:t>Déploiement sur un serveur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rrondir un rectangle avec un coin diagonal 14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Nouvelle fonctionnalité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487" y="3079664"/>
            <a:ext cx="5661025" cy="32579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126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19"/>
    </mc:Choice>
    <mc:Fallback xmlns="">
      <p:transition spd="slow" advTm="12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7"/>
          <p:cNvSpPr txBox="1">
            <a:spLocks/>
          </p:cNvSpPr>
          <p:nvPr/>
        </p:nvSpPr>
        <p:spPr>
          <a:xfrm>
            <a:off x="941440" y="1810492"/>
            <a:ext cx="10515600" cy="61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 smtClean="0"/>
              <a:t>Faire du monitoring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rrondir un rectangle avec un coin diagonal 14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Nouvelle fonctionnalité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175" y="3079664"/>
            <a:ext cx="5835650" cy="34663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76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19"/>
    </mc:Choice>
    <mc:Fallback xmlns="">
      <p:transition spd="slow" advTm="12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7"/>
          <p:cNvSpPr txBox="1">
            <a:spLocks/>
          </p:cNvSpPr>
          <p:nvPr/>
        </p:nvSpPr>
        <p:spPr>
          <a:xfrm>
            <a:off x="941440" y="1810492"/>
            <a:ext cx="10515600" cy="61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 smtClean="0"/>
              <a:t>Création de tâche </a:t>
            </a:r>
            <a:r>
              <a:rPr lang="fr-FR" dirty="0" err="1" smtClean="0"/>
              <a:t>Cron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rrondir un rectangle avec un coin diagonal 14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Nouvelle fonctionnalité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872" y="3606895"/>
            <a:ext cx="7360256" cy="25705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7873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19"/>
    </mc:Choice>
    <mc:Fallback xmlns="">
      <p:transition spd="slow" advTm="12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838200" y="16182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latin typeface="Akzidenz-Grotesk BQ" pitchFamily="50" charset="0"/>
              </a:rPr>
              <a:t>Environnement de développement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8199" y="2943786"/>
            <a:ext cx="1051560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/>
              <a:t>Machine principale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Machine sous Windows 10</a:t>
            </a:r>
            <a:r>
              <a:rPr lang="fr-FR" sz="2800" dirty="0"/>
              <a:t> </a:t>
            </a:r>
            <a:endParaRPr lang="fr-F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Ligne de commande Windows + PowerShell (avec </a:t>
            </a:r>
            <a:r>
              <a:rPr lang="fr-FR" sz="2800" dirty="0" err="1" smtClean="0"/>
              <a:t>OpenSSH</a:t>
            </a:r>
            <a:r>
              <a:rPr lang="fr-FR" sz="2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 smtClean="0"/>
          </a:p>
          <a:p>
            <a:r>
              <a:rPr lang="fr-FR" sz="2800" b="1" dirty="0" smtClean="0"/>
              <a:t>Serveurs distants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 smtClean="0"/>
              <a:t>Droplet</a:t>
            </a:r>
            <a:r>
              <a:rPr lang="fr-FR" sz="2800" dirty="0" smtClean="0"/>
              <a:t> </a:t>
            </a:r>
            <a:r>
              <a:rPr lang="fr-FR" sz="2800" dirty="0" err="1" smtClean="0"/>
              <a:t>DigitalOcean</a:t>
            </a:r>
            <a:r>
              <a:rPr lang="fr-FR" sz="2800" dirty="0" smtClean="0"/>
              <a:t>, Ubuntu 16.04.4 x64 + </a:t>
            </a:r>
            <a:r>
              <a:rPr lang="fr-FR" sz="2800" dirty="0" err="1" smtClean="0"/>
              <a:t>vim</a:t>
            </a:r>
            <a:endParaRPr lang="fr-F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 smtClean="0"/>
              <a:t>Raspberry</a:t>
            </a:r>
            <a:r>
              <a:rPr lang="fr-FR" sz="2800" dirty="0" smtClean="0"/>
              <a:t> Pi 3B, </a:t>
            </a:r>
            <a:r>
              <a:rPr lang="fr-FR" sz="2800" dirty="0" err="1" smtClean="0"/>
              <a:t>Raspbian</a:t>
            </a:r>
            <a:r>
              <a:rPr lang="fr-FR" sz="2800" dirty="0" smtClean="0"/>
              <a:t> Jessie + </a:t>
            </a:r>
            <a:r>
              <a:rPr lang="fr-FR" sz="2800" dirty="0" err="1" smtClean="0"/>
              <a:t>vim</a:t>
            </a:r>
            <a:endParaRPr lang="fr-FR" sz="2800" dirty="0" smtClean="0"/>
          </a:p>
        </p:txBody>
      </p:sp>
      <p:sp>
        <p:nvSpPr>
          <p:cNvPr id="19" name="ZoneTexte 18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Pré-projet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59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18"/>
    </mc:Choice>
    <mc:Fallback xmlns="">
      <p:transition spd="slow" advTm="351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Anticipation des problèmes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5932" y="2269906"/>
            <a:ext cx="11082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Apprentissage de </a:t>
            </a:r>
            <a:r>
              <a:rPr lang="fr-FR" sz="2800" b="1" dirty="0" err="1" smtClean="0"/>
              <a:t>Nginx</a:t>
            </a:r>
            <a:r>
              <a:rPr lang="fr-FR" sz="2800" dirty="0" smtClean="0"/>
              <a:t> ;</a:t>
            </a:r>
            <a:endParaRPr lang="fr-FR" sz="2800" dirty="0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8198" y="5319202"/>
            <a:ext cx="1010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/>
              <a:t>Anticiper ces problèmes m’a permis d’avoir une </a:t>
            </a:r>
            <a:r>
              <a:rPr lang="fr-FR" sz="2800" b="1" dirty="0" smtClean="0"/>
              <a:t>feuille de route.</a:t>
            </a:r>
          </a:p>
        </p:txBody>
      </p:sp>
      <p:sp>
        <p:nvSpPr>
          <p:cNvPr id="2" name="Rectangle 1"/>
          <p:cNvSpPr/>
          <p:nvPr/>
        </p:nvSpPr>
        <p:spPr>
          <a:xfrm>
            <a:off x="905931" y="2793126"/>
            <a:ext cx="10718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Apprentissage de </a:t>
            </a:r>
            <a:r>
              <a:rPr lang="fr-FR" sz="2800" b="1" dirty="0" err="1" smtClean="0"/>
              <a:t>Supervisor</a:t>
            </a:r>
            <a:r>
              <a:rPr lang="fr-FR" sz="2800" dirty="0" smtClean="0"/>
              <a:t> ;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905930" y="3326259"/>
            <a:ext cx="9939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Apprentissage de </a:t>
            </a:r>
            <a:r>
              <a:rPr lang="fr-FR" sz="2800" b="1" dirty="0" smtClean="0"/>
              <a:t>Travis </a:t>
            </a:r>
            <a:r>
              <a:rPr lang="fr-FR" sz="2800" dirty="0" smtClean="0"/>
              <a:t>et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Sentry</a:t>
            </a:r>
            <a:r>
              <a:rPr lang="fr-FR" sz="2800" b="1" dirty="0" smtClean="0"/>
              <a:t> 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22605" y="3839566"/>
            <a:ext cx="9939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Création de </a:t>
            </a:r>
            <a:r>
              <a:rPr lang="fr-FR" sz="2800" b="1" dirty="0" smtClean="0"/>
              <a:t>tâches </a:t>
            </a:r>
            <a:r>
              <a:rPr lang="fr-FR" sz="2800" b="1" dirty="0" err="1" smtClean="0"/>
              <a:t>Cron</a:t>
            </a:r>
            <a:r>
              <a:rPr lang="fr-FR" sz="2800" b="1" dirty="0" smtClean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433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53"/>
    </mc:Choice>
    <mc:Fallback xmlns="">
      <p:transition spd="slow" advTm="820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" grpId="0"/>
      <p:bldP spid="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838200" y="18972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Démarche choisie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Mise en place du 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23617" y="3446535"/>
            <a:ext cx="1010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Suivre le </a:t>
            </a:r>
            <a:r>
              <a:rPr lang="fr-FR" sz="2800" b="1" dirty="0" smtClean="0"/>
              <a:t>cours</a:t>
            </a:r>
            <a:r>
              <a:rPr lang="fr-FR" sz="2800" dirty="0" smtClean="0"/>
              <a:t> </a:t>
            </a:r>
            <a:r>
              <a:rPr lang="fr-FR" sz="2800" b="1" dirty="0" smtClean="0"/>
              <a:t>OpenClassrooms</a:t>
            </a:r>
            <a:r>
              <a:rPr lang="fr-FR" sz="2800" dirty="0" smtClean="0"/>
              <a:t> associé ;</a:t>
            </a:r>
            <a:endParaRPr lang="fr-FR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123617" y="449553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Déployer</a:t>
            </a:r>
            <a:r>
              <a:rPr lang="fr-FR" sz="2800" b="1" dirty="0" smtClean="0"/>
              <a:t> </a:t>
            </a:r>
            <a:r>
              <a:rPr lang="fr-FR" sz="2800" dirty="0" smtClean="0"/>
              <a:t>sur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DigitalOcean</a:t>
            </a:r>
            <a:r>
              <a:rPr lang="fr-FR" sz="2800" b="1" dirty="0" smtClean="0"/>
              <a:t> </a:t>
            </a:r>
            <a:r>
              <a:rPr lang="fr-FR" sz="2800" dirty="0" smtClean="0"/>
              <a:t>;</a:t>
            </a:r>
            <a:endParaRPr lang="fr-FR" sz="2800" dirty="0"/>
          </a:p>
        </p:txBody>
      </p:sp>
      <p:sp>
        <p:nvSpPr>
          <p:cNvPr id="13" name="Rectangle 12"/>
          <p:cNvSpPr/>
          <p:nvPr/>
        </p:nvSpPr>
        <p:spPr>
          <a:xfrm>
            <a:off x="1123617" y="5096971"/>
            <a:ext cx="104292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Déployer</a:t>
            </a:r>
            <a:r>
              <a:rPr lang="fr-FR" sz="2800" b="1" dirty="0" smtClean="0"/>
              <a:t> </a:t>
            </a:r>
            <a:r>
              <a:rPr lang="fr-FR" sz="2800" dirty="0" smtClean="0"/>
              <a:t>sur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Raspberry</a:t>
            </a:r>
            <a:r>
              <a:rPr lang="fr-FR" sz="2800" b="1" dirty="0" smtClean="0"/>
              <a:t> Pi </a:t>
            </a:r>
            <a:r>
              <a:rPr lang="fr-FR" sz="2800" dirty="0" smtClean="0"/>
              <a:t>;</a:t>
            </a:r>
            <a:endParaRPr lang="fr-FR" sz="2800" dirty="0"/>
          </a:p>
        </p:txBody>
      </p:sp>
      <p:sp>
        <p:nvSpPr>
          <p:cNvPr id="18" name="Rectangle 17"/>
          <p:cNvSpPr/>
          <p:nvPr/>
        </p:nvSpPr>
        <p:spPr>
          <a:xfrm>
            <a:off x="1123617" y="5698412"/>
            <a:ext cx="104292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Mise en place du </a:t>
            </a:r>
            <a:r>
              <a:rPr lang="fr-FR" sz="2800" b="1" dirty="0" smtClean="0"/>
              <a:t>monitoring.</a:t>
            </a:r>
            <a:endParaRPr lang="fr-FR" sz="2800" dirty="0"/>
          </a:p>
        </p:txBody>
      </p:sp>
      <p:sp>
        <p:nvSpPr>
          <p:cNvPr id="22" name="Rectangle 21"/>
          <p:cNvSpPr/>
          <p:nvPr/>
        </p:nvSpPr>
        <p:spPr>
          <a:xfrm>
            <a:off x="1123617" y="3969755"/>
            <a:ext cx="1010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Mise en place </a:t>
            </a:r>
            <a:r>
              <a:rPr lang="fr-FR" sz="2800" b="1" dirty="0" smtClean="0"/>
              <a:t>IC</a:t>
            </a:r>
            <a:r>
              <a:rPr lang="fr-FR" sz="2800" dirty="0" smtClean="0"/>
              <a:t> avec </a:t>
            </a:r>
            <a:r>
              <a:rPr lang="fr-FR" sz="2800" b="1" dirty="0" smtClean="0"/>
              <a:t>Travis</a:t>
            </a:r>
            <a:r>
              <a:rPr lang="fr-FR" sz="2800" dirty="0" smtClean="0"/>
              <a:t> ;</a:t>
            </a:r>
            <a:endParaRPr lang="fr-FR" sz="2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465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68"/>
    </mc:Choice>
    <mc:Fallback xmlns="">
      <p:transition spd="slow" advTm="372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13" grpId="0"/>
      <p:bldP spid="18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882449" y="3751097"/>
            <a:ext cx="3667636" cy="18626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5882449" y="1057192"/>
            <a:ext cx="3667636" cy="18626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6002528" y="1612100"/>
            <a:ext cx="1541272" cy="6441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002528" y="4275684"/>
            <a:ext cx="1541272" cy="6441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55222" y="2777067"/>
            <a:ext cx="2046978" cy="1473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855222" y="4929601"/>
            <a:ext cx="2046978" cy="147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423331" y="2777067"/>
            <a:ext cx="1451641" cy="147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9033597" y="5213653"/>
            <a:ext cx="51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 smtClean="0">
                <a:solidFill>
                  <a:schemeClr val="bg1"/>
                </a:solidFill>
              </a:rPr>
              <a:t>RPi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8030890" y="2519748"/>
            <a:ext cx="1569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 smtClean="0">
                <a:solidFill>
                  <a:schemeClr val="bg1"/>
                </a:solidFill>
              </a:rPr>
              <a:t>DigitalOcean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4402398" y="3850157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Git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002528" y="2360187"/>
            <a:ext cx="1541272" cy="4514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4128975" y="6002691"/>
            <a:ext cx="773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Travis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158623" y="3850157"/>
            <a:ext cx="716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Local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102919" y="2708820"/>
            <a:ext cx="1687932" cy="1473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7877130" y="1884913"/>
            <a:ext cx="1541272" cy="6044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10934013" y="3781910"/>
            <a:ext cx="856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 smtClean="0">
                <a:solidFill>
                  <a:schemeClr val="bg1"/>
                </a:solidFill>
              </a:rPr>
              <a:t>Sentry</a:t>
            </a:r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32" name="Connecteur en angle 31"/>
          <p:cNvCxnSpPr>
            <a:stCxn id="19" idx="0"/>
            <a:endCxn id="17" idx="1"/>
          </p:cNvCxnSpPr>
          <p:nvPr/>
        </p:nvCxnSpPr>
        <p:spPr>
          <a:xfrm rot="5400000" flipH="1" flipV="1">
            <a:off x="4486309" y="1380927"/>
            <a:ext cx="788542" cy="2003738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ngle 33"/>
          <p:cNvCxnSpPr>
            <a:stCxn id="19" idx="3"/>
            <a:endCxn id="18" idx="0"/>
          </p:cNvCxnSpPr>
          <p:nvPr/>
        </p:nvCxnSpPr>
        <p:spPr>
          <a:xfrm>
            <a:off x="4902200" y="3513667"/>
            <a:ext cx="2814067" cy="237430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21" idx="3"/>
            <a:endCxn id="19" idx="1"/>
          </p:cNvCxnSpPr>
          <p:nvPr/>
        </p:nvCxnSpPr>
        <p:spPr>
          <a:xfrm>
            <a:off x="1874972" y="3513667"/>
            <a:ext cx="9802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877130" y="1218342"/>
            <a:ext cx="1541272" cy="6044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avec flèche 37"/>
          <p:cNvCxnSpPr>
            <a:stCxn id="19" idx="2"/>
            <a:endCxn id="20" idx="0"/>
          </p:cNvCxnSpPr>
          <p:nvPr/>
        </p:nvCxnSpPr>
        <p:spPr>
          <a:xfrm>
            <a:off x="3878711" y="4250267"/>
            <a:ext cx="0" cy="67933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en angle 39"/>
          <p:cNvCxnSpPr>
            <a:stCxn id="17" idx="3"/>
            <a:endCxn id="29" idx="0"/>
          </p:cNvCxnSpPr>
          <p:nvPr/>
        </p:nvCxnSpPr>
        <p:spPr>
          <a:xfrm>
            <a:off x="9550085" y="1988525"/>
            <a:ext cx="1396800" cy="720295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en angle 41"/>
          <p:cNvCxnSpPr>
            <a:stCxn id="18" idx="3"/>
            <a:endCxn id="29" idx="2"/>
          </p:cNvCxnSpPr>
          <p:nvPr/>
        </p:nvCxnSpPr>
        <p:spPr>
          <a:xfrm flipV="1">
            <a:off x="9550085" y="4182020"/>
            <a:ext cx="1396800" cy="50041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554" y="1361476"/>
            <a:ext cx="1338424" cy="307880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858" y="1686978"/>
            <a:ext cx="822138" cy="501111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6089465" y="115028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Supervisor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389" y="2113537"/>
            <a:ext cx="940613" cy="940613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291" y="2020026"/>
            <a:ext cx="401044" cy="413674"/>
          </a:xfrm>
          <a:prstGeom prst="rect">
            <a:avLst/>
          </a:prstGeom>
        </p:spPr>
      </p:pic>
      <p:sp>
        <p:nvSpPr>
          <p:cNvPr id="66" name="Cylindre 65"/>
          <p:cNvSpPr/>
          <p:nvPr/>
        </p:nvSpPr>
        <p:spPr>
          <a:xfrm>
            <a:off x="8564419" y="2000054"/>
            <a:ext cx="597315" cy="396571"/>
          </a:xfrm>
          <a:prstGeom prst="can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2" name="Connecteur droit avec flèche 71"/>
          <p:cNvCxnSpPr/>
          <p:nvPr/>
        </p:nvCxnSpPr>
        <p:spPr>
          <a:xfrm flipH="1">
            <a:off x="6968218" y="1458237"/>
            <a:ext cx="247152" cy="30814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002528" y="5022591"/>
            <a:ext cx="1541272" cy="4514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7877130" y="4547317"/>
            <a:ext cx="1541272" cy="6044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/>
          <p:cNvSpPr/>
          <p:nvPr/>
        </p:nvSpPr>
        <p:spPr>
          <a:xfrm>
            <a:off x="7877130" y="3880746"/>
            <a:ext cx="1541272" cy="6044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8" name="Image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554" y="4023880"/>
            <a:ext cx="1338424" cy="307880"/>
          </a:xfrm>
          <a:prstGeom prst="rect">
            <a:avLst/>
          </a:prstGeom>
        </p:spPr>
      </p:pic>
      <p:pic>
        <p:nvPicPr>
          <p:cNvPr id="79" name="Image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858" y="4349382"/>
            <a:ext cx="822138" cy="501111"/>
          </a:xfrm>
          <a:prstGeom prst="rect">
            <a:avLst/>
          </a:prstGeom>
        </p:spPr>
      </p:pic>
      <p:sp>
        <p:nvSpPr>
          <p:cNvPr id="80" name="ZoneTexte 79"/>
          <p:cNvSpPr txBox="1"/>
          <p:nvPr/>
        </p:nvSpPr>
        <p:spPr>
          <a:xfrm>
            <a:off x="6089465" y="381268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Supervisor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Image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338" y="4775941"/>
            <a:ext cx="940613" cy="940613"/>
          </a:xfrm>
          <a:prstGeom prst="rect">
            <a:avLst/>
          </a:prstGeom>
        </p:spPr>
      </p:pic>
      <p:pic>
        <p:nvPicPr>
          <p:cNvPr id="82" name="Image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291" y="4682430"/>
            <a:ext cx="401044" cy="413674"/>
          </a:xfrm>
          <a:prstGeom prst="rect">
            <a:avLst/>
          </a:prstGeom>
        </p:spPr>
      </p:pic>
      <p:sp>
        <p:nvSpPr>
          <p:cNvPr id="83" name="Cylindre 82"/>
          <p:cNvSpPr/>
          <p:nvPr/>
        </p:nvSpPr>
        <p:spPr>
          <a:xfrm>
            <a:off x="8564419" y="4662458"/>
            <a:ext cx="597315" cy="396571"/>
          </a:xfrm>
          <a:prstGeom prst="can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4" name="Connecteur droit avec flèche 83"/>
          <p:cNvCxnSpPr/>
          <p:nvPr/>
        </p:nvCxnSpPr>
        <p:spPr>
          <a:xfrm flipH="1">
            <a:off x="6968218" y="4120641"/>
            <a:ext cx="247152" cy="30814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 8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217" y="2388118"/>
            <a:ext cx="385233" cy="385233"/>
          </a:xfrm>
          <a:prstGeom prst="rect">
            <a:avLst/>
          </a:prstGeom>
        </p:spPr>
      </p:pic>
      <p:pic>
        <p:nvPicPr>
          <p:cNvPr id="88" name="Image 8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217" y="5054593"/>
            <a:ext cx="385233" cy="385233"/>
          </a:xfrm>
          <a:prstGeom prst="rect">
            <a:avLst/>
          </a:prstGeom>
        </p:spPr>
      </p:pic>
      <p:pic>
        <p:nvPicPr>
          <p:cNvPr id="90" name="Image 8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280" y="3085292"/>
            <a:ext cx="822884" cy="822884"/>
          </a:xfrm>
          <a:prstGeom prst="rect">
            <a:avLst/>
          </a:prstGeom>
        </p:spPr>
      </p:pic>
      <p:pic>
        <p:nvPicPr>
          <p:cNvPr id="91" name="Image 9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09" y="3085292"/>
            <a:ext cx="822884" cy="822884"/>
          </a:xfrm>
          <a:prstGeom prst="rect">
            <a:avLst/>
          </a:prstGeom>
        </p:spPr>
      </p:pic>
      <p:pic>
        <p:nvPicPr>
          <p:cNvPr id="92" name="Image 9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36" y="6027233"/>
            <a:ext cx="553400" cy="553400"/>
          </a:xfrm>
          <a:prstGeom prst="rect">
            <a:avLst/>
          </a:prstGeom>
        </p:spPr>
      </p:pic>
      <p:sp>
        <p:nvSpPr>
          <p:cNvPr id="93" name="ZoneTexte 92"/>
          <p:cNvSpPr txBox="1"/>
          <p:nvPr/>
        </p:nvSpPr>
        <p:spPr>
          <a:xfrm>
            <a:off x="807916" y="6141310"/>
            <a:ext cx="1413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L’application </a:t>
            </a:r>
          </a:p>
          <a:p>
            <a:r>
              <a:rPr lang="fr-FR" sz="1200" dirty="0" smtClean="0"/>
              <a:t>et ses dépendances</a:t>
            </a:r>
            <a:endParaRPr lang="fr-FR" sz="1200" dirty="0"/>
          </a:p>
        </p:txBody>
      </p:sp>
      <p:pic>
        <p:nvPicPr>
          <p:cNvPr id="98" name="Image 9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373" y="5758981"/>
            <a:ext cx="915254" cy="915254"/>
          </a:xfrm>
          <a:prstGeom prst="rect">
            <a:avLst/>
          </a:prstGeom>
        </p:spPr>
      </p:pic>
      <p:cxnSp>
        <p:nvCxnSpPr>
          <p:cNvPr id="102" name="Connecteur en angle 101"/>
          <p:cNvCxnSpPr>
            <a:endCxn id="98" idx="3"/>
          </p:cNvCxnSpPr>
          <p:nvPr/>
        </p:nvCxnSpPr>
        <p:spPr>
          <a:xfrm rot="10800000" flipV="1">
            <a:off x="8712628" y="4177820"/>
            <a:ext cx="2649805" cy="2038788"/>
          </a:xfrm>
          <a:prstGeom prst="bentConnector3">
            <a:avLst>
              <a:gd name="adj1" fmla="val -484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>
            <a:stCxn id="27" idx="3"/>
            <a:endCxn id="98" idx="1"/>
          </p:cNvCxnSpPr>
          <p:nvPr/>
        </p:nvCxnSpPr>
        <p:spPr>
          <a:xfrm>
            <a:off x="4902200" y="6202746"/>
            <a:ext cx="2895173" cy="1386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6113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68"/>
    </mc:Choice>
    <mc:Fallback xmlns="">
      <p:transition spd="slow" advTm="372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46" grpId="0" animBg="1"/>
      <p:bldP spid="85" grpId="0" animBg="1"/>
      <p:bldP spid="19" grpId="0" animBg="1"/>
      <p:bldP spid="20" grpId="0" animBg="1"/>
      <p:bldP spid="21" grpId="0" animBg="1"/>
      <p:bldP spid="22" grpId="0"/>
      <p:bldP spid="23" grpId="0"/>
      <p:bldP spid="26" grpId="0"/>
      <p:bldP spid="68" grpId="0" animBg="1"/>
      <p:bldP spid="27" grpId="0"/>
      <p:bldP spid="28" grpId="0"/>
      <p:bldP spid="29" grpId="0" animBg="1"/>
      <p:bldP spid="67" grpId="0" animBg="1"/>
      <p:bldP spid="30" grpId="0"/>
      <p:bldP spid="64" grpId="0" animBg="1"/>
      <p:bldP spid="45" grpId="0"/>
      <p:bldP spid="66" grpId="0" animBg="1"/>
      <p:bldP spid="75" grpId="0" animBg="1"/>
      <p:bldP spid="76" grpId="0" animBg="1"/>
      <p:bldP spid="77" grpId="0" animBg="1"/>
      <p:bldP spid="80" grpId="0"/>
      <p:bldP spid="83" grpId="0" animBg="1"/>
      <p:bldP spid="9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4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2495</TotalTime>
  <Words>316</Words>
  <Application>Microsoft Office PowerPoint</Application>
  <PresentationFormat>Grand écran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Akzidenz-Grotesk BQ</vt:lpstr>
      <vt:lpstr>Arial</vt:lpstr>
      <vt:lpstr>Bebas Neue</vt:lpstr>
      <vt:lpstr>Calibri</vt:lpstr>
      <vt:lpstr>Calibri Light</vt:lpstr>
      <vt:lpstr>Segoe UI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Environnement de développement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Lathière</dc:creator>
  <cp:lastModifiedBy>Quentin Lathière</cp:lastModifiedBy>
  <cp:revision>560</cp:revision>
  <dcterms:created xsi:type="dcterms:W3CDTF">2017-11-05T09:03:32Z</dcterms:created>
  <dcterms:modified xsi:type="dcterms:W3CDTF">2018-05-19T17:04:26Z</dcterms:modified>
</cp:coreProperties>
</file>