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1" r:id="rId4"/>
    <p:sldId id="260" r:id="rId5"/>
    <p:sldId id="262" r:id="rId6"/>
    <p:sldId id="263" r:id="rId7"/>
    <p:sldId id="258" r:id="rId8"/>
    <p:sldId id="264" r:id="rId9"/>
    <p:sldId id="265" r:id="rId10"/>
    <p:sldId id="266" r:id="rId11"/>
    <p:sldId id="271" r:id="rId12"/>
    <p:sldId id="267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02" y="43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19D6-9618-45CA-A4D0-F3F0B09DC02D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D80C-1B0F-4608-B490-406BE34CE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4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D80C-1B0F-4608-B490-406BE34CEB4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4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72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5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62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5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37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1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8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7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3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CD3C-23E9-4BF9-92A5-02D69918904F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090" y="3067403"/>
            <a:ext cx="3281802" cy="34996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707" y="3067404"/>
            <a:ext cx="3281131" cy="349890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Présentation du 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27300" y="2218339"/>
            <a:ext cx="713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0" i="0" u="none" strike="noStrike" baseline="30000" dirty="0" err="1" smtClean="0">
                <a:solidFill>
                  <a:srgbClr val="000000"/>
                </a:solidFill>
                <a:latin typeface="Helvetica LT Std" panose="020B0504020202020204" pitchFamily="34" charset="0"/>
              </a:rPr>
              <a:t>McGyver</a:t>
            </a:r>
            <a:r>
              <a:rPr lang="fr-FR" sz="2400" b="0" i="0" u="none" strike="noStrike" baseline="30000" dirty="0" smtClean="0">
                <a:solidFill>
                  <a:srgbClr val="000000"/>
                </a:solidFill>
                <a:latin typeface="Helvetica LT Std" panose="020B0504020202020204" pitchFamily="34" charset="0"/>
              </a:rPr>
              <a:t> est coincé dans un labyrinthe, dont la sortie est gardée ! Il doit récupérer 3 objets et les assembler afin d’endormir le garde et s’échapper !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ndir un rectangle avec un coin diagonal 9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entagone 13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58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1897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Première approche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Mise en place du 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23617" y="3096147"/>
            <a:ext cx="101086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Suivre le tuto </a:t>
            </a:r>
            <a:r>
              <a:rPr lang="fr-FR" sz="2800" dirty="0" err="1" smtClean="0"/>
              <a:t>Pygame</a:t>
            </a:r>
            <a:r>
              <a:rPr lang="fr-FR" sz="2800" dirty="0" smtClean="0"/>
              <a:t> sur OpenClassrooms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Lire la documentation de </a:t>
            </a:r>
            <a:r>
              <a:rPr lang="fr-FR" sz="2800" dirty="0" err="1" smtClean="0"/>
              <a:t>Pygame</a:t>
            </a: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Réalisation du jeu calquée sur le tutoriel </a:t>
            </a:r>
            <a:r>
              <a:rPr lang="fr-FR" sz="2800" dirty="0" err="1" smtClean="0"/>
              <a:t>Pygame</a:t>
            </a:r>
            <a:r>
              <a:rPr lang="fr-FR" sz="2800" dirty="0" smtClean="0"/>
              <a:t> d’OC</a:t>
            </a: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838200" y="45641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Remaniement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23617" y="5822525"/>
            <a:ext cx="10108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Orientation vers une architecture MVC plus modulable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309465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1553633" y="2673406"/>
            <a:ext cx="9844275" cy="3005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baseline="30000" dirty="0" smtClean="0">
                <a:solidFill>
                  <a:srgbClr val="000000"/>
                </a:solidFill>
                <a:latin typeface="Helvetica LT Std" panose="020B0504020202020204" pitchFamily="34" charset="0"/>
              </a:rPr>
              <a:t>Structure à orientation 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err="1"/>
              <a:t>core</a:t>
            </a:r>
            <a:r>
              <a:rPr lang="fr-FR" sz="2800" dirty="0"/>
              <a:t> : classes des éléments du jeu (</a:t>
            </a:r>
            <a:r>
              <a:rPr lang="fr-FR" sz="2800" dirty="0" err="1"/>
              <a:t>Level</a:t>
            </a:r>
            <a:r>
              <a:rPr lang="fr-FR" sz="2800" dirty="0"/>
              <a:t>, Item, </a:t>
            </a:r>
            <a:r>
              <a:rPr lang="fr-FR" sz="2800" dirty="0" err="1"/>
              <a:t>GamePersona</a:t>
            </a:r>
            <a:r>
              <a:rPr lang="fr-FR" sz="2800" dirty="0"/>
              <a:t>, NPC, </a:t>
            </a:r>
            <a:r>
              <a:rPr lang="fr-FR" sz="2800" dirty="0" err="1"/>
              <a:t>Character</a:t>
            </a:r>
            <a:r>
              <a:rPr lang="fr-FR" sz="2800" dirty="0"/>
              <a:t> Inventory, Images)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err="1"/>
              <a:t>game_settings</a:t>
            </a:r>
            <a:r>
              <a:rPr lang="fr-FR" sz="2800" dirty="0"/>
              <a:t> : constantes du jeu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err="1"/>
              <a:t>views</a:t>
            </a:r>
            <a:r>
              <a:rPr lang="fr-FR" sz="2800" dirty="0"/>
              <a:t> : affichage des éléments à l’écran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/>
              <a:t>exceptions</a:t>
            </a:r>
            <a:r>
              <a:rPr lang="fr-FR" sz="2800" dirty="0"/>
              <a:t> : gérer des </a:t>
            </a:r>
            <a:r>
              <a:rPr lang="fr-FR" sz="2800" dirty="0" err="1"/>
              <a:t>exceptioprogrammens</a:t>
            </a:r>
            <a:r>
              <a:rPr lang="fr-FR" sz="2800" dirty="0"/>
              <a:t> </a:t>
            </a:r>
            <a:r>
              <a:rPr lang="fr-FR" sz="2800" dirty="0"/>
              <a:t>personnalisées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/>
              <a:t>main</a:t>
            </a:r>
            <a:r>
              <a:rPr lang="fr-FR" sz="2800" dirty="0"/>
              <a:t> : boucle principale </a:t>
            </a:r>
            <a:r>
              <a:rPr lang="fr-FR" sz="2800" dirty="0" smtClean="0"/>
              <a:t>du</a:t>
            </a:r>
            <a:endParaRPr lang="fr-FR" sz="2800" dirty="0"/>
          </a:p>
        </p:txBody>
      </p:sp>
      <p:sp>
        <p:nvSpPr>
          <p:cNvPr id="76" name="Rectangle 75"/>
          <p:cNvSpPr/>
          <p:nvPr/>
        </p:nvSpPr>
        <p:spPr>
          <a:xfrm>
            <a:off x="2269067" y="1871134"/>
            <a:ext cx="8966200" cy="4986866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838200" y="619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Analyse de la structure du programme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977251"/>
            <a:ext cx="1430867" cy="76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Bebas Neue" panose="020B0606020202050201" pitchFamily="34" charset="0"/>
              </a:rPr>
              <a:t>Main.py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68633" y="977251"/>
            <a:ext cx="1520767" cy="76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latin typeface="Bebas Neue" panose="020B0606020202050201" pitchFamily="34" charset="0"/>
              </a:rPr>
              <a:t>Init</a:t>
            </a:r>
            <a:r>
              <a:rPr lang="fr-FR" sz="1600" dirty="0" smtClean="0">
                <a:latin typeface="Bebas Neue" panose="020B0606020202050201" pitchFamily="34" charset="0"/>
              </a:rPr>
              <a:t> </a:t>
            </a:r>
            <a:r>
              <a:rPr lang="fr-FR" sz="1600" dirty="0" err="1" smtClean="0">
                <a:latin typeface="Bebas Neue" panose="020B0606020202050201" pitchFamily="34" charset="0"/>
              </a:rPr>
              <a:t>Pygame</a:t>
            </a:r>
            <a:r>
              <a:rPr lang="fr-FR" sz="1600" dirty="0" smtClean="0">
                <a:latin typeface="Bebas Neue" panose="020B0606020202050201" pitchFamily="34" charset="0"/>
              </a:rPr>
              <a:t>, fonts, </a:t>
            </a:r>
            <a:r>
              <a:rPr lang="fr-FR" sz="1600" dirty="0" err="1" smtClean="0">
                <a:latin typeface="Bebas Neue" panose="020B0606020202050201" pitchFamily="34" charset="0"/>
              </a:rPr>
              <a:t>window</a:t>
            </a:r>
            <a:endParaRPr lang="fr-FR" sz="1600" dirty="0" smtClean="0">
              <a:latin typeface="Bebas Neue" panose="020B0606020202050201" pitchFamily="34" charset="0"/>
            </a:endParaRPr>
          </a:p>
        </p:txBody>
      </p:sp>
      <p:cxnSp>
        <p:nvCxnSpPr>
          <p:cNvPr id="15" name="Connecteur droit avec flèche 14"/>
          <p:cNvCxnSpPr>
            <a:stCxn id="2" idx="3"/>
            <a:endCxn id="14" idx="1"/>
          </p:cNvCxnSpPr>
          <p:nvPr/>
        </p:nvCxnSpPr>
        <p:spPr>
          <a:xfrm>
            <a:off x="2269067" y="1358251"/>
            <a:ext cx="299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388966" y="977251"/>
            <a:ext cx="1430867" cy="76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bas Neue" panose="020B0606020202050201" pitchFamily="34" charset="0"/>
              </a:rPr>
              <a:t>Main </a:t>
            </a:r>
            <a:r>
              <a:rPr lang="fr-FR" sz="1600" dirty="0" err="1">
                <a:latin typeface="Bebas Neue" panose="020B0606020202050201" pitchFamily="34" charset="0"/>
              </a:rPr>
              <a:t>loop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089400" y="1358251"/>
            <a:ext cx="299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388966" y="1984784"/>
            <a:ext cx="1430867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Bebas Neue" panose="020B0606020202050201" pitchFamily="34" charset="0"/>
              </a:rPr>
              <a:t>In menu </a:t>
            </a:r>
            <a:r>
              <a:rPr lang="fr-FR" sz="1600" dirty="0" err="1" smtClean="0">
                <a:latin typeface="Bebas Neue" panose="020B0606020202050201" pitchFamily="34" charset="0"/>
              </a:rPr>
              <a:t>loop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cxnSp>
        <p:nvCxnSpPr>
          <p:cNvPr id="27" name="Connecteur droit avec flèche 26"/>
          <p:cNvCxnSpPr>
            <a:stCxn id="19" idx="2"/>
            <a:endCxn id="23" idx="0"/>
          </p:cNvCxnSpPr>
          <p:nvPr/>
        </p:nvCxnSpPr>
        <p:spPr>
          <a:xfrm>
            <a:off x="5104400" y="1739251"/>
            <a:ext cx="0" cy="2455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388966" y="2978030"/>
            <a:ext cx="1430867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latin typeface="Bebas Neue" panose="020B0606020202050201" pitchFamily="34" charset="0"/>
              </a:rPr>
              <a:t>Get</a:t>
            </a:r>
            <a:r>
              <a:rPr lang="fr-FR" sz="1600" dirty="0" smtClean="0">
                <a:latin typeface="Bebas Neue" panose="020B0606020202050201" pitchFamily="34" charset="0"/>
              </a:rPr>
              <a:t> key </a:t>
            </a:r>
            <a:r>
              <a:rPr lang="fr-FR" sz="1600" dirty="0" err="1" smtClean="0">
                <a:latin typeface="Bebas Neue" panose="020B0606020202050201" pitchFamily="34" charset="0"/>
              </a:rPr>
              <a:t>events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5104400" y="2746784"/>
            <a:ext cx="0" cy="2455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H="1">
            <a:off x="4089400" y="3359030"/>
            <a:ext cx="2995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5819833" y="3359030"/>
            <a:ext cx="299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658534" y="2978030"/>
            <a:ext cx="1430867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Bebas Neue" panose="020B0606020202050201" pitchFamily="34" charset="0"/>
              </a:rPr>
              <a:t>Display </a:t>
            </a:r>
            <a:r>
              <a:rPr lang="fr-FR" sz="1600" dirty="0" err="1" smtClean="0">
                <a:latin typeface="Bebas Neue" panose="020B0606020202050201" pitchFamily="34" charset="0"/>
              </a:rPr>
              <a:t>controls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19398" y="2978030"/>
            <a:ext cx="1430867" cy="76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latin typeface="Bebas Neue" panose="020B0606020202050201" pitchFamily="34" charset="0"/>
              </a:rPr>
              <a:t>Init</a:t>
            </a:r>
            <a:r>
              <a:rPr lang="fr-FR" sz="1600" dirty="0" smtClean="0">
                <a:latin typeface="Bebas Neue" panose="020B0606020202050201" pitchFamily="34" charset="0"/>
              </a:rPr>
              <a:t> </a:t>
            </a:r>
            <a:r>
              <a:rPr lang="fr-FR" sz="1600" dirty="0" err="1" smtClean="0">
                <a:latin typeface="Bebas Neue" panose="020B0606020202050201" pitchFamily="34" charset="0"/>
              </a:rPr>
              <a:t>map</a:t>
            </a:r>
            <a:r>
              <a:rPr lang="fr-FR" sz="1600" dirty="0" smtClean="0">
                <a:latin typeface="Bebas Neue" panose="020B0606020202050201" pitchFamily="34" charset="0"/>
              </a:rPr>
              <a:t>, </a:t>
            </a:r>
            <a:r>
              <a:rPr lang="fr-FR" sz="1600" dirty="0" err="1" smtClean="0">
                <a:latin typeface="Bebas Neue" panose="020B0606020202050201" pitchFamily="34" charset="0"/>
              </a:rPr>
              <a:t>hero</a:t>
            </a:r>
            <a:r>
              <a:rPr lang="fr-FR" sz="1600" dirty="0" smtClean="0">
                <a:latin typeface="Bebas Neue" panose="020B0606020202050201" pitchFamily="34" charset="0"/>
              </a:rPr>
              <a:t>, </a:t>
            </a:r>
            <a:r>
              <a:rPr lang="fr-FR" sz="1600" dirty="0" err="1" smtClean="0">
                <a:latin typeface="Bebas Neue" panose="020B0606020202050201" pitchFamily="34" charset="0"/>
              </a:rPr>
              <a:t>npc</a:t>
            </a:r>
            <a:r>
              <a:rPr lang="fr-FR" sz="1600" dirty="0" smtClean="0">
                <a:latin typeface="Bebas Neue" panose="020B0606020202050201" pitchFamily="34" charset="0"/>
              </a:rPr>
              <a:t>, images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119398" y="3985563"/>
            <a:ext cx="1430867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Bebas Neue" panose="020B0606020202050201" pitchFamily="34" charset="0"/>
              </a:rPr>
              <a:t>In </a:t>
            </a:r>
            <a:r>
              <a:rPr lang="fr-FR" sz="1600" dirty="0" err="1" smtClean="0">
                <a:latin typeface="Bebas Neue" panose="020B0606020202050201" pitchFamily="34" charset="0"/>
              </a:rPr>
              <a:t>game</a:t>
            </a:r>
            <a:r>
              <a:rPr lang="fr-FR" sz="1600" dirty="0" smtClean="0">
                <a:latin typeface="Bebas Neue" panose="020B0606020202050201" pitchFamily="34" charset="0"/>
              </a:rPr>
              <a:t> </a:t>
            </a:r>
            <a:r>
              <a:rPr lang="fr-FR" sz="1600" dirty="0" err="1" smtClean="0">
                <a:latin typeface="Bebas Neue" panose="020B0606020202050201" pitchFamily="34" charset="0"/>
              </a:rPr>
              <a:t>loop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6810199" y="3740030"/>
            <a:ext cx="0" cy="2455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119398" y="4993096"/>
            <a:ext cx="1430867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Bebas Neue" panose="020B0606020202050201" pitchFamily="34" charset="0"/>
              </a:rPr>
              <a:t>Display </a:t>
            </a:r>
            <a:r>
              <a:rPr lang="fr-FR" sz="1600" dirty="0" err="1" smtClean="0">
                <a:latin typeface="Bebas Neue" panose="020B0606020202050201" pitchFamily="34" charset="0"/>
              </a:rPr>
              <a:t>map</a:t>
            </a:r>
            <a:r>
              <a:rPr lang="fr-FR" sz="1600" dirty="0" smtClean="0">
                <a:latin typeface="Bebas Neue" panose="020B0606020202050201" pitchFamily="34" charset="0"/>
              </a:rPr>
              <a:t>, </a:t>
            </a:r>
            <a:r>
              <a:rPr lang="fr-FR" sz="1600" dirty="0" err="1" smtClean="0">
                <a:latin typeface="Bebas Neue" panose="020B0606020202050201" pitchFamily="34" charset="0"/>
              </a:rPr>
              <a:t>hero</a:t>
            </a:r>
            <a:r>
              <a:rPr lang="fr-FR" sz="1600" dirty="0" smtClean="0">
                <a:latin typeface="Bebas Neue" panose="020B0606020202050201" pitchFamily="34" charset="0"/>
              </a:rPr>
              <a:t>, </a:t>
            </a:r>
            <a:r>
              <a:rPr lang="fr-FR" sz="1600" dirty="0" err="1" smtClean="0">
                <a:latin typeface="Bebas Neue" panose="020B0606020202050201" pitchFamily="34" charset="0"/>
              </a:rPr>
              <a:t>npc</a:t>
            </a:r>
            <a:r>
              <a:rPr lang="fr-FR" sz="1600" dirty="0" smtClean="0">
                <a:latin typeface="Bebas Neue" panose="020B0606020202050201" pitchFamily="34" charset="0"/>
              </a:rPr>
              <a:t>, images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cxnSp>
        <p:nvCxnSpPr>
          <p:cNvPr id="57" name="Connecteur droit avec flèche 56"/>
          <p:cNvCxnSpPr/>
          <p:nvPr/>
        </p:nvCxnSpPr>
        <p:spPr>
          <a:xfrm>
            <a:off x="6810199" y="4747563"/>
            <a:ext cx="0" cy="2455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119398" y="6000629"/>
            <a:ext cx="1430867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latin typeface="Bebas Neue" panose="020B0606020202050201" pitchFamily="34" charset="0"/>
              </a:rPr>
              <a:t>Get</a:t>
            </a:r>
            <a:r>
              <a:rPr lang="fr-FR" sz="1600" dirty="0" smtClean="0">
                <a:latin typeface="Bebas Neue" panose="020B0606020202050201" pitchFamily="34" charset="0"/>
              </a:rPr>
              <a:t> key </a:t>
            </a:r>
            <a:r>
              <a:rPr lang="fr-FR" sz="1600" dirty="0" err="1" smtClean="0">
                <a:latin typeface="Bebas Neue" panose="020B0606020202050201" pitchFamily="34" charset="0"/>
              </a:rPr>
              <a:t>events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cxnSp>
        <p:nvCxnSpPr>
          <p:cNvPr id="59" name="Connecteur droit avec flèche 58"/>
          <p:cNvCxnSpPr/>
          <p:nvPr/>
        </p:nvCxnSpPr>
        <p:spPr>
          <a:xfrm>
            <a:off x="6810199" y="5755096"/>
            <a:ext cx="0" cy="2455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H="1">
            <a:off x="5819833" y="6381629"/>
            <a:ext cx="2995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7550265" y="6396326"/>
            <a:ext cx="299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388966" y="5998633"/>
            <a:ext cx="1430867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Bebas Neue" panose="020B0606020202050201" pitchFamily="34" charset="0"/>
              </a:rPr>
              <a:t>Display </a:t>
            </a:r>
            <a:r>
              <a:rPr lang="fr-FR" sz="1600" dirty="0" err="1" smtClean="0">
                <a:latin typeface="Bebas Neue" panose="020B0606020202050201" pitchFamily="34" charset="0"/>
              </a:rPr>
              <a:t>inventory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859866" y="6000629"/>
            <a:ext cx="1430867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Bebas Neue" panose="020B0606020202050201" pitchFamily="34" charset="0"/>
              </a:rPr>
              <a:t>Move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580264" y="6000629"/>
            <a:ext cx="1430867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Bebas Neue" panose="020B0606020202050201" pitchFamily="34" charset="0"/>
              </a:rPr>
              <a:t>End </a:t>
            </a:r>
            <a:r>
              <a:rPr lang="fr-FR" sz="1600" dirty="0" err="1" smtClean="0">
                <a:latin typeface="Bebas Neue" panose="020B0606020202050201" pitchFamily="34" charset="0"/>
              </a:rPr>
              <a:t>game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cxnSp>
        <p:nvCxnSpPr>
          <p:cNvPr id="65" name="Connecteur droit avec flèche 64"/>
          <p:cNvCxnSpPr/>
          <p:nvPr/>
        </p:nvCxnSpPr>
        <p:spPr>
          <a:xfrm>
            <a:off x="9280698" y="6396326"/>
            <a:ext cx="299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64" idx="3"/>
          </p:cNvCxnSpPr>
          <p:nvPr/>
        </p:nvCxnSpPr>
        <p:spPr>
          <a:xfrm flipV="1">
            <a:off x="11011131" y="3359030"/>
            <a:ext cx="0" cy="30225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41" idx="3"/>
          </p:cNvCxnSpPr>
          <p:nvPr/>
        </p:nvCxnSpPr>
        <p:spPr>
          <a:xfrm>
            <a:off x="7550265" y="3359030"/>
            <a:ext cx="3480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0086033" y="1984784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latin typeface="Bebas Neue" panose="020B0606020202050201" pitchFamily="34" charset="0"/>
              </a:rPr>
              <a:t>Main </a:t>
            </a:r>
            <a:r>
              <a:rPr lang="fr-FR" dirty="0" err="1">
                <a:latin typeface="Bebas Neue" panose="020B0606020202050201" pitchFamily="34" charset="0"/>
              </a:rPr>
              <a:t>loop</a:t>
            </a:r>
            <a:endParaRPr lang="fr-FR" dirty="0">
              <a:latin typeface="Bebas Neue" panose="020B0606020202050201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700048" y="2978030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>
                <a:solidFill>
                  <a:schemeClr val="accent5"/>
                </a:solidFill>
                <a:latin typeface="Bebas Neue" panose="020B0606020202050201" pitchFamily="34" charset="0"/>
              </a:rPr>
              <a:t>Reset</a:t>
            </a:r>
            <a:endParaRPr lang="fr-FR" dirty="0">
              <a:solidFill>
                <a:schemeClr val="accent5"/>
              </a:solidFill>
              <a:latin typeface="Bebas Neue" panose="020B0606020202050201" pitchFamily="34" charset="0"/>
            </a:endParaRPr>
          </a:p>
        </p:txBody>
      </p:sp>
      <p:cxnSp>
        <p:nvCxnSpPr>
          <p:cNvPr id="16" name="Connecteur droit 15"/>
          <p:cNvCxnSpPr/>
          <p:nvPr/>
        </p:nvCxnSpPr>
        <p:spPr>
          <a:xfrm flipH="1" flipV="1">
            <a:off x="203" y="5977557"/>
            <a:ext cx="6119398" cy="6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5104400" y="3740030"/>
            <a:ext cx="0" cy="11029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0" y="4859867"/>
            <a:ext cx="510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54925" y="4462024"/>
            <a:ext cx="665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>
                <a:latin typeface="Bebas Neue" panose="020B0606020202050201" pitchFamily="34" charset="0"/>
              </a:rPr>
              <a:t>Sortie</a:t>
            </a:r>
            <a:endParaRPr lang="fr-FR" dirty="0">
              <a:latin typeface="Bebas Neue" panose="020B0606020202050201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4926" y="5577355"/>
            <a:ext cx="665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>
                <a:latin typeface="Bebas Neue" panose="020B0606020202050201" pitchFamily="34" charset="0"/>
              </a:rPr>
              <a:t>Sortie</a:t>
            </a:r>
            <a:endParaRPr lang="fr-FR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01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0" grpId="1"/>
      <p:bldP spid="76" grpId="0" animBg="1"/>
      <p:bldP spid="13" grpId="0"/>
      <p:bldP spid="13" grpId="1"/>
      <p:bldP spid="2" grpId="0" animBg="1"/>
      <p:bldP spid="14" grpId="0" animBg="1"/>
      <p:bldP spid="19" grpId="0" animBg="1"/>
      <p:bldP spid="23" grpId="0" animBg="1"/>
      <p:bldP spid="36" grpId="0" animBg="1"/>
      <p:bldP spid="40" grpId="0" animBg="1"/>
      <p:bldP spid="41" grpId="0" animBg="1"/>
      <p:bldP spid="54" grpId="0" animBg="1"/>
      <p:bldP spid="56" grpId="0" animBg="1"/>
      <p:bldP spid="58" grpId="0" animBg="1"/>
      <p:bldP spid="62" grpId="0" animBg="1"/>
      <p:bldP spid="63" grpId="0" animBg="1"/>
      <p:bldP spid="64" grpId="0" animBg="1"/>
      <p:bldP spid="78" grpId="0"/>
      <p:bldP spid="79" grpId="0"/>
      <p:bldP spid="49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838200" y="619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Création du fichier du labyrinthe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3617" y="1905323"/>
            <a:ext cx="101086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Fichier </a:t>
            </a:r>
            <a:r>
              <a:rPr lang="fr-FR" sz="2800" dirty="0" err="1" smtClean="0"/>
              <a:t>txt</a:t>
            </a:r>
            <a:r>
              <a:rPr lang="fr-FR" sz="2800" dirty="0" smtClean="0"/>
              <a:t> (ouvrable sur tous les ordinateurs modernes)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Labyrinthe créé « à la main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Vérification îlots inaccessibles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408" y="3155422"/>
            <a:ext cx="1647888" cy="346184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123618" y="3465513"/>
            <a:ext cx="62210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/>
              <a:t>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d</a:t>
            </a:r>
            <a:r>
              <a:rPr lang="fr-FR" sz="2000" dirty="0" smtClean="0"/>
              <a:t> : départ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f</a:t>
            </a:r>
            <a:r>
              <a:rPr lang="fr-FR" sz="2000" dirty="0" smtClean="0"/>
              <a:t> : </a:t>
            </a:r>
            <a:r>
              <a:rPr lang="fr-FR" sz="2000" dirty="0" err="1" smtClean="0"/>
              <a:t>floor</a:t>
            </a:r>
            <a:r>
              <a:rPr lang="fr-FR" sz="2000" dirty="0" smtClean="0"/>
              <a:t> (</a:t>
            </a:r>
            <a:r>
              <a:rPr lang="fr-FR" sz="2000" dirty="0" err="1" smtClean="0"/>
              <a:t>sprite</a:t>
            </a:r>
            <a:r>
              <a:rPr lang="fr-FR" sz="2000" dirty="0" smtClean="0"/>
              <a:t> sur lequel le personnage peut se déplacer)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m</a:t>
            </a:r>
            <a:r>
              <a:rPr lang="fr-FR" sz="2000" dirty="0" smtClean="0"/>
              <a:t> : mur (</a:t>
            </a:r>
            <a:r>
              <a:rPr lang="fr-FR" sz="2000" dirty="0" err="1" smtClean="0"/>
              <a:t>sprite</a:t>
            </a:r>
            <a:r>
              <a:rPr lang="fr-FR" sz="2000" dirty="0" smtClean="0"/>
              <a:t> non traversable)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23618" y="5259055"/>
            <a:ext cx="62210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/>
              <a:t>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Le gardien est placé aléatoirement dans une zone restreinte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Les objets sont placés aléatoirement</a:t>
            </a:r>
          </a:p>
        </p:txBody>
      </p:sp>
    </p:spTree>
    <p:extLst>
      <p:ext uri="{BB962C8B-B14F-4D97-AF65-F5344CB8AC3E}">
        <p14:creationId xmlns:p14="http://schemas.microsoft.com/office/powerpoint/2010/main" val="428255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838200" y="619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Choix d’algorithme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14003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>
                <a:latin typeface="Akzidenz-Grotesk BQ" pitchFamily="50" charset="0"/>
              </a:rPr>
              <a:t>Position aléatoire des objets et du gardien</a:t>
            </a:r>
            <a:endParaRPr lang="fr-FR" sz="3200" dirty="0">
              <a:latin typeface="Akzidenz-Grotesk BQ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2563738"/>
            <a:ext cx="101086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/>
              <a:t>Pseudo code :</a:t>
            </a:r>
          </a:p>
          <a:p>
            <a:r>
              <a:rPr lang="fr-FR" sz="2800" dirty="0" err="1"/>
              <a:t>d</a:t>
            </a:r>
            <a:r>
              <a:rPr lang="fr-FR" sz="2800" dirty="0" err="1" smtClean="0"/>
              <a:t>ef</a:t>
            </a:r>
            <a:r>
              <a:rPr lang="fr-FR" sz="2800" dirty="0" smtClean="0"/>
              <a:t> </a:t>
            </a:r>
            <a:r>
              <a:rPr lang="fr-FR" sz="2800" dirty="0" err="1" smtClean="0"/>
              <a:t>random_position</a:t>
            </a:r>
            <a:r>
              <a:rPr lang="fr-FR" sz="2800" dirty="0" smtClean="0"/>
              <a:t>(self</a:t>
            </a:r>
            <a:r>
              <a:rPr lang="fr-FR" sz="2800" dirty="0" smtClean="0"/>
              <a:t>):</a:t>
            </a:r>
          </a:p>
          <a:p>
            <a:r>
              <a:rPr lang="fr-FR" sz="2800" dirty="0"/>
              <a:t>	</a:t>
            </a:r>
            <a:r>
              <a:rPr lang="fr-FR" sz="2800" dirty="0" smtClean="0"/>
              <a:t>x, y = 0, 0</a:t>
            </a:r>
            <a:endParaRPr lang="fr-FR" sz="28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757079" y="4471953"/>
            <a:ext cx="105529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	x = </a:t>
            </a:r>
            <a:r>
              <a:rPr lang="fr-FR" sz="2800" dirty="0" err="1" smtClean="0"/>
              <a:t>random_number</a:t>
            </a:r>
            <a:r>
              <a:rPr lang="fr-FR" sz="2800" dirty="0" smtClean="0"/>
              <a:t> in range (</a:t>
            </a:r>
            <a:r>
              <a:rPr lang="fr-FR" sz="2800" dirty="0" err="1" smtClean="0"/>
              <a:t>number_of_sprites</a:t>
            </a:r>
            <a:r>
              <a:rPr lang="fr-FR" sz="2800" dirty="0" smtClean="0"/>
              <a:t> - 1)</a:t>
            </a:r>
          </a:p>
          <a:p>
            <a:r>
              <a:rPr lang="fr-FR" sz="2800" dirty="0" smtClean="0"/>
              <a:t>	y = </a:t>
            </a:r>
            <a:r>
              <a:rPr lang="fr-FR" sz="2800" dirty="0" err="1" smtClean="0"/>
              <a:t>random_number</a:t>
            </a:r>
            <a:r>
              <a:rPr lang="fr-FR" sz="2800" dirty="0" smtClean="0"/>
              <a:t> in range (</a:t>
            </a:r>
            <a:r>
              <a:rPr lang="fr-FR" sz="2800" dirty="0" err="1" smtClean="0"/>
              <a:t>number_of_sprites</a:t>
            </a:r>
            <a:r>
              <a:rPr lang="fr-FR" sz="2800" dirty="0" smtClean="0"/>
              <a:t> - 1)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5358" y="542606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dirty="0" err="1" smtClean="0"/>
              <a:t>self.position</a:t>
            </a:r>
            <a:r>
              <a:rPr lang="fr-FR" sz="2800" dirty="0" smtClean="0"/>
              <a:t>(x, y) = </a:t>
            </a:r>
            <a:r>
              <a:rPr lang="fr-FR" sz="2800" dirty="0" err="1" smtClean="0"/>
              <a:t>caractère_associé</a:t>
            </a:r>
            <a:endParaRPr lang="fr-FR" sz="28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1685358" y="5949280"/>
            <a:ext cx="1893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return (x, y)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34332" y="3948733"/>
            <a:ext cx="6220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Tant que </a:t>
            </a:r>
            <a:r>
              <a:rPr lang="fr-FR" sz="2800" dirty="0" err="1" smtClean="0"/>
              <a:t>self.position</a:t>
            </a:r>
            <a:r>
              <a:rPr lang="fr-FR" sz="2800" dirty="0" smtClean="0"/>
              <a:t>(x, y) n’est pas </a:t>
            </a:r>
            <a:r>
              <a:rPr lang="fr-FR" sz="2800" dirty="0" err="1" smtClean="0"/>
              <a:t>floor</a:t>
            </a:r>
            <a:r>
              <a:rPr lang="fr-FR" sz="2800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7238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838200" y="619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Conformité PEP 8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3617" y="1905323"/>
            <a:ext cx="10108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Utilisation du package « Anaconda » sur Sublime </a:t>
            </a:r>
            <a:r>
              <a:rPr lang="fr-FR" sz="2800" dirty="0" err="1" smtClean="0"/>
              <a:t>Text</a:t>
            </a:r>
            <a:r>
              <a:rPr lang="fr-FR" sz="2800" dirty="0" smtClean="0"/>
              <a:t>, intégrant un linter PEP8</a:t>
            </a:r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838200" y="32254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err="1" smtClean="0">
                <a:latin typeface="Akzidenz-Grotesk BQ" pitchFamily="50" charset="0"/>
              </a:rPr>
              <a:t>Standalone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23617" y="4511676"/>
            <a:ext cx="101086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Utilisation d’un environnement virtuel (</a:t>
            </a:r>
            <a:r>
              <a:rPr lang="fr-FR" sz="2800" dirty="0" err="1" smtClean="0"/>
              <a:t>virtualenv</a:t>
            </a:r>
            <a:r>
              <a:rPr lang="fr-FR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Création d’un fichier requirements.txt via </a:t>
            </a:r>
            <a:r>
              <a:rPr lang="fr-FR" sz="2800" dirty="0" err="1" smtClean="0"/>
              <a:t>pip</a:t>
            </a:r>
            <a:r>
              <a:rPr lang="fr-FR" sz="2800" dirty="0" smtClean="0"/>
              <a:t> </a:t>
            </a:r>
            <a:r>
              <a:rPr lang="fr-FR" sz="2800" dirty="0" err="1" smtClean="0"/>
              <a:t>freeze</a:t>
            </a: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Création d’un fichier </a:t>
            </a:r>
            <a:r>
              <a:rPr lang="fr-FR" sz="2800" dirty="0" err="1"/>
              <a:t>M</a:t>
            </a:r>
            <a:r>
              <a:rPr lang="fr-FR" sz="2800" dirty="0" err="1" smtClean="0"/>
              <a:t>akefile</a:t>
            </a: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16999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Analyse post-projet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20098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Compétences acquises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23617" y="3351282"/>
            <a:ext cx="101086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Utiliser </a:t>
            </a:r>
            <a:r>
              <a:rPr lang="fr-FR" sz="2800" dirty="0"/>
              <a:t>la librairie </a:t>
            </a:r>
            <a:r>
              <a:rPr lang="fr-FR" sz="2800" dirty="0" err="1"/>
              <a:t>Pygame</a:t>
            </a:r>
            <a:r>
              <a:rPr lang="fr-FR" sz="2800" dirty="0"/>
              <a:t> et par conséquent la SDL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Structurer un projet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Créer un fichier de License pour </a:t>
            </a:r>
            <a:r>
              <a:rPr lang="fr-FR" sz="2800" dirty="0" err="1"/>
              <a:t>GitHub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Créer un </a:t>
            </a:r>
            <a:r>
              <a:rPr lang="fr-FR" sz="2800" dirty="0" err="1"/>
              <a:t>makefile</a:t>
            </a:r>
            <a:r>
              <a:rPr lang="fr-FR" sz="2800" dirty="0"/>
              <a:t> ;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274416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838200" y="20098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Compétences renforcées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3617" y="3351282"/>
            <a:ext cx="101086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Utilisation de git et </a:t>
            </a:r>
            <a:r>
              <a:rPr lang="fr-FR" sz="2800" dirty="0" err="1" smtClean="0"/>
              <a:t>GitHub</a:t>
            </a: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Esprit logique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Utiliser le langage </a:t>
            </a:r>
            <a:r>
              <a:rPr lang="fr-FR" sz="2800" dirty="0" err="1"/>
              <a:t>markdown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Utiliser </a:t>
            </a:r>
            <a:r>
              <a:rPr lang="fr-FR" sz="2800" dirty="0" err="1"/>
              <a:t>pip</a:t>
            </a:r>
            <a:r>
              <a:rPr lang="fr-FR" sz="2800" dirty="0"/>
              <a:t> </a:t>
            </a:r>
            <a:r>
              <a:rPr lang="fr-FR" sz="2800" dirty="0" err="1"/>
              <a:t>freeze</a:t>
            </a:r>
            <a:r>
              <a:rPr lang="fr-FR" sz="2800" dirty="0"/>
              <a:t> &gt; requirements.txt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Utiliser .</a:t>
            </a:r>
            <a:r>
              <a:rPr lang="fr-FR" sz="2800" dirty="0" err="1"/>
              <a:t>gitignore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Utiliser les compréhensions de liste et les 2D </a:t>
            </a:r>
            <a:r>
              <a:rPr lang="fr-FR" sz="2800" dirty="0" err="1"/>
              <a:t>arrays</a:t>
            </a:r>
            <a:r>
              <a:rPr lang="fr-FR" sz="2800" dirty="0"/>
              <a:t>.</a:t>
            </a:r>
            <a:endParaRPr lang="fr-FR" sz="2800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Analyse post-projet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27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838200" y="20098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Améliorations possibles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3617" y="3351282"/>
            <a:ext cx="101086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Faire un plan UML en pré-projet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Utiliser un design </a:t>
            </a:r>
            <a:r>
              <a:rPr lang="fr-FR" sz="2800" dirty="0" smtClean="0"/>
              <a:t>pattern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Abstraire + les classes afin de penser à une évolution du jeu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Construction automatique et aléatoire d’un labyrinthe solvable (algorithme + poussé)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Ajouter des tests unitaires.</a:t>
            </a:r>
            <a:endParaRPr lang="fr-FR" sz="2800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Analyse post-projet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295" y="2844594"/>
            <a:ext cx="7060138" cy="2932079"/>
          </a:xfrm>
          <a:prstGeom prst="rect">
            <a:avLst/>
          </a:prstGeom>
        </p:spPr>
      </p:pic>
      <p:sp>
        <p:nvSpPr>
          <p:cNvPr id="18" name="Espace réservé du contenu 17"/>
          <p:cNvSpPr>
            <a:spLocks noGrp="1"/>
          </p:cNvSpPr>
          <p:nvPr>
            <p:ph idx="1"/>
          </p:nvPr>
        </p:nvSpPr>
        <p:spPr>
          <a:xfrm>
            <a:off x="839037" y="1938476"/>
            <a:ext cx="10515600" cy="61044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Utiliser </a:t>
            </a:r>
            <a:r>
              <a:rPr lang="fr-FR" b="1" dirty="0" smtClean="0"/>
              <a:t>Python 3</a:t>
            </a:r>
            <a:endParaRPr lang="fr-FR" b="1" dirty="0"/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68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8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766" y="2461846"/>
            <a:ext cx="7359381" cy="4089234"/>
          </a:xfrm>
          <a:prstGeom prst="rect">
            <a:avLst/>
          </a:prstGeom>
        </p:spPr>
      </p:pic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Utiliser la librairie </a:t>
            </a:r>
            <a:r>
              <a:rPr lang="fr-FR" b="1" dirty="0" err="1" smtClean="0"/>
              <a:t>Pygame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44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67" y="2764215"/>
            <a:ext cx="3529466" cy="37637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97108" y="1732730"/>
            <a:ext cx="859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/>
              <a:t>Positionnement aléatoire des items</a:t>
            </a:r>
            <a:r>
              <a:rPr lang="fr-FR" sz="2400" dirty="0" smtClean="0"/>
              <a:t> sur le labyrinthe</a:t>
            </a:r>
          </a:p>
          <a:p>
            <a:pPr algn="ctr"/>
            <a:r>
              <a:rPr lang="fr-FR" sz="2400" b="1" dirty="0" smtClean="0"/>
              <a:t>15 </a:t>
            </a:r>
            <a:r>
              <a:rPr lang="fr-FR" sz="2400" b="1" dirty="0" err="1" smtClean="0"/>
              <a:t>sprites</a:t>
            </a:r>
            <a:r>
              <a:rPr lang="fr-FR" sz="2400" b="1" dirty="0" smtClean="0"/>
              <a:t> de longueur et déplacement du héro de case en case</a:t>
            </a:r>
            <a:endParaRPr lang="fr-FR" sz="2400" b="1" dirty="0"/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9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149" y="2485620"/>
            <a:ext cx="3865335" cy="412188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70" y="2485620"/>
            <a:ext cx="3865335" cy="4121884"/>
          </a:xfrm>
          <a:prstGeom prst="rect">
            <a:avLst/>
          </a:prstGeom>
        </p:spPr>
      </p:pic>
      <p:sp>
        <p:nvSpPr>
          <p:cNvPr id="6" name="Espace réservé du contenu 17"/>
          <p:cNvSpPr txBox="1">
            <a:spLocks/>
          </p:cNvSpPr>
          <p:nvPr/>
        </p:nvSpPr>
        <p:spPr>
          <a:xfrm>
            <a:off x="1093840" y="1790374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Conditions de victoire : </a:t>
            </a:r>
            <a:r>
              <a:rPr lang="fr-FR" b="1" dirty="0" smtClean="0"/>
              <a:t>ramasser tous les items et rejoindre la sortie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ndir un rectangle avec un coin diagonal 9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entagone 13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38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977" y="2680599"/>
            <a:ext cx="6791325" cy="3857625"/>
          </a:xfrm>
          <a:prstGeom prst="rect">
            <a:avLst/>
          </a:prstGeom>
        </p:spPr>
      </p:pic>
      <p:sp>
        <p:nvSpPr>
          <p:cNvPr id="5" name="Espace réservé du contenu 17"/>
          <p:cNvSpPr txBox="1">
            <a:spLocks/>
          </p:cNvSpPr>
          <p:nvPr/>
        </p:nvSpPr>
        <p:spPr>
          <a:xfrm>
            <a:off x="0" y="1893705"/>
            <a:ext cx="121920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 smtClean="0"/>
              <a:t>Programme </a:t>
            </a:r>
            <a:r>
              <a:rPr lang="fr-FR" b="1" dirty="0" err="1" smtClean="0"/>
              <a:t>standalone</a:t>
            </a:r>
            <a:r>
              <a:rPr lang="fr-FR" b="1" dirty="0" smtClean="0"/>
              <a:t> </a:t>
            </a:r>
            <a:r>
              <a:rPr lang="fr-FR" dirty="0" smtClean="0"/>
              <a:t>(environnement virtuel)</a:t>
            </a:r>
            <a:endParaRPr lang="fr-FR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80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838200" y="2296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latin typeface="Akzidenz-Grotesk BQ" pitchFamily="50" charset="0"/>
              </a:rPr>
              <a:t>Environnement de développement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199" y="3622388"/>
            <a:ext cx="105156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Machine sous Windows 10. </a:t>
            </a:r>
            <a:r>
              <a:rPr lang="fr-FR" sz="2800" dirty="0" err="1" smtClean="0"/>
              <a:t>Virtualenv</a:t>
            </a: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Sublime </a:t>
            </a:r>
            <a:r>
              <a:rPr lang="fr-FR" sz="2800" dirty="0" err="1" smtClean="0"/>
              <a:t>Text</a:t>
            </a:r>
            <a:r>
              <a:rPr lang="fr-FR" sz="2800" dirty="0" smtClean="0"/>
              <a:t> 3 +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Tests sur un MacBook Pro 2017 sous </a:t>
            </a:r>
            <a:r>
              <a:rPr lang="fr-FR" sz="2800" dirty="0" err="1" smtClean="0"/>
              <a:t>MacOS</a:t>
            </a:r>
            <a:r>
              <a:rPr lang="fr-FR" sz="2800" dirty="0" smtClean="0"/>
              <a:t> X </a:t>
            </a:r>
            <a:r>
              <a:rPr lang="fr-FR" sz="2800" dirty="0" smtClean="0"/>
              <a:t>High Sierra</a:t>
            </a:r>
            <a:r>
              <a:rPr lang="fr-FR" sz="2800" dirty="0" smtClean="0"/>
              <a:t>. </a:t>
            </a:r>
            <a:r>
              <a:rPr lang="fr-FR" sz="2800" dirty="0" err="1" smtClean="0"/>
              <a:t>Virtualenv</a:t>
            </a:r>
            <a:r>
              <a:rPr lang="fr-FR" sz="2800" dirty="0" smtClean="0"/>
              <a:t>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Tests sur </a:t>
            </a:r>
            <a:r>
              <a:rPr lang="fr-FR" sz="2800" dirty="0" err="1" smtClean="0"/>
              <a:t>Raspberry</a:t>
            </a:r>
            <a:r>
              <a:rPr lang="fr-FR" sz="2800" dirty="0" smtClean="0"/>
              <a:t> Pi 3B ;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9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Anticipation des problèmes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199" y="1931239"/>
            <a:ext cx="101086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Apprendre à utiliser la librairie </a:t>
            </a:r>
            <a:r>
              <a:rPr lang="fr-FR" sz="2800" dirty="0" err="1" smtClean="0"/>
              <a:t>Pygame</a:t>
            </a:r>
            <a:r>
              <a:rPr lang="fr-FR" sz="2800" dirty="0" smtClean="0"/>
              <a:t> (Python + SDL)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Structurer </a:t>
            </a:r>
            <a:r>
              <a:rPr lang="fr-FR" sz="2800" dirty="0" smtClean="0"/>
              <a:t>les classes et leurs interactions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Comment gérer les objets et </a:t>
            </a:r>
            <a:r>
              <a:rPr lang="fr-FR" sz="2800" dirty="0" smtClean="0"/>
              <a:t>l’inventaire</a:t>
            </a:r>
            <a:r>
              <a:rPr lang="fr-FR" sz="2800" dirty="0"/>
              <a:t> </a:t>
            </a:r>
            <a:r>
              <a:rPr lang="fr-FR" sz="2800" dirty="0"/>
              <a:t>;</a:t>
            </a: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Structurer mes dossiers et fichiers de </a:t>
            </a:r>
            <a:r>
              <a:rPr lang="fr-FR" sz="2800" dirty="0" smtClean="0"/>
              <a:t>projet.</a:t>
            </a:r>
            <a:endParaRPr lang="fr-FR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198" y="4608002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Anticiper ces problèmes m’a permis d’avoir une </a:t>
            </a:r>
            <a:r>
              <a:rPr lang="fr-FR" sz="2800" b="1" dirty="0" smtClean="0"/>
              <a:t>feuille de route</a:t>
            </a:r>
          </a:p>
        </p:txBody>
      </p:sp>
    </p:spTree>
    <p:extLst>
      <p:ext uri="{BB962C8B-B14F-4D97-AF65-F5344CB8AC3E}">
        <p14:creationId xmlns:p14="http://schemas.microsoft.com/office/powerpoint/2010/main" val="243433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199" y="2046698"/>
            <a:ext cx="10108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Installer </a:t>
            </a:r>
            <a:r>
              <a:rPr lang="fr-FR" sz="2800" b="1" dirty="0" err="1" smtClean="0"/>
              <a:t>Pygame</a:t>
            </a:r>
            <a:r>
              <a:rPr lang="fr-FR" sz="2800" dirty="0" smtClean="0"/>
              <a:t> sur </a:t>
            </a:r>
            <a:r>
              <a:rPr lang="fr-FR" sz="2800" dirty="0" err="1" smtClean="0"/>
              <a:t>MacOS</a:t>
            </a:r>
            <a:r>
              <a:rPr lang="fr-FR" sz="2800" dirty="0" smtClean="0"/>
              <a:t> X </a:t>
            </a:r>
            <a:r>
              <a:rPr lang="fr-FR" sz="2800" dirty="0" smtClean="0"/>
              <a:t>High Sierra </a:t>
            </a:r>
            <a:r>
              <a:rPr lang="fr-FR" sz="2800" dirty="0" smtClean="0"/>
              <a:t>dans un environnement virtuel via </a:t>
            </a:r>
            <a:r>
              <a:rPr lang="fr-FR" sz="2800" b="1" dirty="0" err="1" smtClean="0"/>
              <a:t>conda</a:t>
            </a:r>
            <a:r>
              <a:rPr lang="fr-FR" sz="2800" dirty="0" smtClean="0"/>
              <a:t>.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4"/>
                </a:solidFill>
              </a:rPr>
              <a:t>Difficulté rencontrée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199" y="4794426"/>
            <a:ext cx="10108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Installer </a:t>
            </a:r>
            <a:r>
              <a:rPr lang="fr-FR" sz="2800" b="1" dirty="0" err="1" smtClean="0"/>
              <a:t>Pygame</a:t>
            </a:r>
            <a:r>
              <a:rPr lang="fr-FR" sz="2800" dirty="0" smtClean="0"/>
              <a:t> sur </a:t>
            </a:r>
            <a:r>
              <a:rPr lang="fr-FR" sz="2800" dirty="0" err="1" smtClean="0"/>
              <a:t>MacOS</a:t>
            </a:r>
            <a:r>
              <a:rPr lang="fr-FR" sz="2800" dirty="0" smtClean="0"/>
              <a:t> X </a:t>
            </a:r>
            <a:r>
              <a:rPr lang="fr-FR" sz="2800" dirty="0" smtClean="0"/>
              <a:t>High Sierra </a:t>
            </a:r>
            <a:r>
              <a:rPr lang="fr-FR" sz="2800" dirty="0" smtClean="0"/>
              <a:t>dans un environnement virtuel via </a:t>
            </a:r>
            <a:r>
              <a:rPr lang="fr-FR" sz="2800" b="1" dirty="0" err="1" smtClean="0"/>
              <a:t>virtualenv</a:t>
            </a:r>
            <a:r>
              <a:rPr lang="fr-FR" sz="2800" dirty="0" smtClean="0"/>
              <a:t>.</a:t>
            </a:r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200" y="33534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6"/>
                </a:solidFill>
              </a:rPr>
              <a:t>Solution apportée</a:t>
            </a:r>
            <a:endParaRPr lang="fr-FR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73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540</Words>
  <Application>Microsoft Office PowerPoint</Application>
  <PresentationFormat>Grand écran</PresentationFormat>
  <Paragraphs>177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Akzidenz-Grotesk BQ</vt:lpstr>
      <vt:lpstr>Arial</vt:lpstr>
      <vt:lpstr>Bebas Neue</vt:lpstr>
      <vt:lpstr>Calibri</vt:lpstr>
      <vt:lpstr>Calibri Light</vt:lpstr>
      <vt:lpstr>Helvetica LT Std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Environnement de développement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Lathière</dc:creator>
  <cp:lastModifiedBy>Quentin Lathière</cp:lastModifiedBy>
  <cp:revision>188</cp:revision>
  <dcterms:created xsi:type="dcterms:W3CDTF">2017-11-05T09:03:32Z</dcterms:created>
  <dcterms:modified xsi:type="dcterms:W3CDTF">2017-11-12T14:57:15Z</dcterms:modified>
</cp:coreProperties>
</file>