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4" r:id="rId2"/>
    <p:sldId id="256" r:id="rId3"/>
    <p:sldId id="257" r:id="rId4"/>
    <p:sldId id="258" r:id="rId5"/>
    <p:sldId id="275" r:id="rId6"/>
    <p:sldId id="276" r:id="rId7"/>
    <p:sldId id="277" r:id="rId8"/>
    <p:sldId id="278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819D6-9618-45CA-A4D0-F3F0B09DC02D}" type="datetimeFigureOut">
              <a:rPr lang="fr-FR" smtClean="0"/>
              <a:t>30/11/2017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AD80C-1B0F-4608-B490-406BE34CE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49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30/11/2017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72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30/11/2017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55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30/11/2017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62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30/11/2017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9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30/11/2017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54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30/11/2017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37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30/11/2017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51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30/11/2017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98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30/11/2017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47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30/11/2017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71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30/11/2017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63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2CD3C-23E9-4BF9-92A5-02D69918904F}" type="datetimeFigureOut">
              <a:rPr lang="fr-FR" smtClean="0"/>
              <a:t>30/11/2017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0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04489" y="765587"/>
            <a:ext cx="8583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Présentation du document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55571" y="2873814"/>
            <a:ext cx="84195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Ce document a pour but de :</a:t>
            </a:r>
          </a:p>
          <a:p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Présenter rapidement la solution fonctionnelle proposée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Présenter rapidement la solution technique retenue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Argumenter ces choix pour vous impliquer et être transparent</a:t>
            </a:r>
            <a:endParaRPr lang="fr-FR" sz="2400" dirty="0"/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Pentagone 13"/>
          <p:cNvSpPr/>
          <p:nvPr/>
        </p:nvSpPr>
        <p:spPr>
          <a:xfrm>
            <a:off x="223049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2" y="749668"/>
            <a:ext cx="992305" cy="99230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83" y="813971"/>
            <a:ext cx="928986" cy="928001"/>
          </a:xfrm>
          <a:prstGeom prst="rect">
            <a:avLst/>
          </a:prstGeom>
        </p:spPr>
      </p:pic>
      <p:sp>
        <p:nvSpPr>
          <p:cNvPr id="27" name="Arrondir un rectangle avec un coin diagonal 26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Arrondir un rectangle avec un coin diagonal 32"/>
          <p:cNvSpPr/>
          <p:nvPr/>
        </p:nvSpPr>
        <p:spPr>
          <a:xfrm>
            <a:off x="5591788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64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33"/>
    </mc:Choice>
    <mc:Fallback xmlns="">
      <p:transition spd="slow" advTm="5753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Rappel du contexte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28633" y="3115806"/>
            <a:ext cx="9029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Votre </a:t>
            </a:r>
            <a:r>
              <a:rPr lang="fr-FR" sz="2400" dirty="0" smtClean="0"/>
              <a:t>entreprise « </a:t>
            </a:r>
            <a:r>
              <a:rPr lang="fr-FR" sz="2400" dirty="0"/>
              <a:t>OC Pizza » est un jeune groupe de pizzeria en plein essor et spécialisé dans les pizzas livrées ou à emporter. </a:t>
            </a:r>
            <a:endParaRPr lang="fr-FR" sz="2400" dirty="0" smtClean="0"/>
          </a:p>
          <a:p>
            <a:r>
              <a:rPr lang="fr-FR" sz="2400" dirty="0" smtClean="0"/>
              <a:t>Elle compte </a:t>
            </a:r>
            <a:r>
              <a:rPr lang="fr-FR" sz="2400" dirty="0"/>
              <a:t>déjà 5 points de vente et prévoit d’en ouvrir au moins 3 de plus d’ici la fin de l’année.</a:t>
            </a: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2" y="749668"/>
            <a:ext cx="992305" cy="992305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83" y="813971"/>
            <a:ext cx="928986" cy="928001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Pentagone 29"/>
          <p:cNvSpPr/>
          <p:nvPr/>
        </p:nvSpPr>
        <p:spPr>
          <a:xfrm>
            <a:off x="223049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Arrondir un rectangle avec un coin diagonal 31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Arrondir un rectangle avec un coin diagonal 34"/>
          <p:cNvSpPr/>
          <p:nvPr/>
        </p:nvSpPr>
        <p:spPr>
          <a:xfrm>
            <a:off x="5591788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58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33"/>
    </mc:Choice>
    <mc:Fallback xmlns="">
      <p:transition spd="slow" advTm="5753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95408" y="2265201"/>
            <a:ext cx="97399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Posséder un système qui permettrait :</a:t>
            </a:r>
          </a:p>
          <a:p>
            <a:pPr lvl="1"/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d’être </a:t>
            </a:r>
            <a:r>
              <a:rPr lang="fr-FR" sz="2400" dirty="0"/>
              <a:t>plus efficace dans la gestion des commandes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de suivre en temps réel les commandes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de suivre en temps réel le stock d’ingrédients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de proposer un site Internet pour que vos clients puissent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passer leurs </a:t>
            </a:r>
            <a:r>
              <a:rPr lang="fr-FR" sz="2400" dirty="0" smtClean="0"/>
              <a:t>commandes,</a:t>
            </a:r>
            <a:endParaRPr lang="fr-F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payer en ligne leur </a:t>
            </a:r>
            <a:r>
              <a:rPr lang="fr-FR" sz="2400" dirty="0" smtClean="0"/>
              <a:t>commande ou à la livraison.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modifier ou annuler leur commande tant que celle-ci n’a pas été </a:t>
            </a:r>
            <a:r>
              <a:rPr lang="fr-FR" sz="2400" dirty="0" smtClean="0"/>
              <a:t>préparée ;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de proposer un aide mémoire aux </a:t>
            </a:r>
            <a:r>
              <a:rPr lang="fr-FR" sz="2400" dirty="0" smtClean="0"/>
              <a:t>pizzaiolos.</a:t>
            </a:r>
            <a:endParaRPr lang="fr-FR" sz="2400" dirty="0"/>
          </a:p>
        </p:txBody>
      </p:sp>
      <p:sp>
        <p:nvSpPr>
          <p:cNvPr id="16" name="Espace réservé du contenu 17"/>
          <p:cNvSpPr txBox="1">
            <a:spLocks/>
          </p:cNvSpPr>
          <p:nvPr/>
        </p:nvSpPr>
        <p:spPr>
          <a:xfrm>
            <a:off x="838199" y="3287472"/>
            <a:ext cx="10515600" cy="610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b="1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2" y="749668"/>
            <a:ext cx="992305" cy="992305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83" y="813971"/>
            <a:ext cx="928986" cy="9280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668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38"/>
    </mc:Choice>
    <mc:Fallback xmlns="">
      <p:transition spd="slow" advTm="75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838200" y="18534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latin typeface="Akzidenz-Grotesk BQ" pitchFamily="50" charset="0"/>
              </a:rPr>
              <a:t>Le système et les acteurs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81439" y="3035467"/>
            <a:ext cx="9665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Application web utilisable sur plusieurs terminaux (adaptative/responsive)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Trois types d’acteurs : les clients, les employés et les acteurs externes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Partie fonctionnelle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2" y="749668"/>
            <a:ext cx="992305" cy="992305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83" y="813971"/>
            <a:ext cx="928986" cy="92800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370" y="5152373"/>
            <a:ext cx="1101730" cy="104003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533" y="5012897"/>
            <a:ext cx="646753" cy="121114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324" y="4910675"/>
            <a:ext cx="852189" cy="138480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369" y="4713873"/>
            <a:ext cx="1581610" cy="158161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138" y="5115311"/>
            <a:ext cx="722245" cy="1076438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622" y="5012897"/>
            <a:ext cx="943382" cy="1256788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77" y="5119936"/>
            <a:ext cx="798427" cy="1104110"/>
          </a:xfrm>
          <a:prstGeom prst="rect">
            <a:avLst/>
          </a:prstGeom>
        </p:spPr>
      </p:pic>
      <p:grpSp>
        <p:nvGrpSpPr>
          <p:cNvPr id="30" name="Groupe 29"/>
          <p:cNvGrpSpPr/>
          <p:nvPr/>
        </p:nvGrpSpPr>
        <p:grpSpPr>
          <a:xfrm>
            <a:off x="591668" y="4619091"/>
            <a:ext cx="1380067" cy="795867"/>
            <a:chOff x="609600" y="5264831"/>
            <a:chExt cx="1380067" cy="795867"/>
          </a:xfrm>
        </p:grpSpPr>
        <p:cxnSp>
          <p:nvCxnSpPr>
            <p:cNvPr id="24" name="Connecteur droit 23"/>
            <p:cNvCxnSpPr/>
            <p:nvPr/>
          </p:nvCxnSpPr>
          <p:spPr>
            <a:xfrm>
              <a:off x="609600" y="5264831"/>
              <a:ext cx="0" cy="79586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flipH="1">
              <a:off x="609600" y="5264831"/>
              <a:ext cx="138006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1989667" y="5264831"/>
              <a:ext cx="0" cy="79586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e 30"/>
          <p:cNvGrpSpPr/>
          <p:nvPr/>
        </p:nvGrpSpPr>
        <p:grpSpPr>
          <a:xfrm>
            <a:off x="2811224" y="4614963"/>
            <a:ext cx="4987647" cy="795867"/>
            <a:chOff x="609600" y="5264831"/>
            <a:chExt cx="1380067" cy="795867"/>
          </a:xfrm>
        </p:grpSpPr>
        <p:cxnSp>
          <p:nvCxnSpPr>
            <p:cNvPr id="32" name="Connecteur droit 31"/>
            <p:cNvCxnSpPr/>
            <p:nvPr/>
          </p:nvCxnSpPr>
          <p:spPr>
            <a:xfrm>
              <a:off x="609600" y="5264831"/>
              <a:ext cx="0" cy="79586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H="1">
              <a:off x="609600" y="5264831"/>
              <a:ext cx="1380067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>
              <a:off x="1989667" y="5264831"/>
              <a:ext cx="0" cy="79586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>
            <a:off x="8711388" y="4614963"/>
            <a:ext cx="2284621" cy="795867"/>
            <a:chOff x="609600" y="5264831"/>
            <a:chExt cx="1380067" cy="795867"/>
          </a:xfrm>
        </p:grpSpPr>
        <p:cxnSp>
          <p:nvCxnSpPr>
            <p:cNvPr id="36" name="Connecteur droit 35"/>
            <p:cNvCxnSpPr/>
            <p:nvPr/>
          </p:nvCxnSpPr>
          <p:spPr>
            <a:xfrm>
              <a:off x="609600" y="5264831"/>
              <a:ext cx="0" cy="795867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H="1">
              <a:off x="609600" y="5264831"/>
              <a:ext cx="1380067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989667" y="5264831"/>
              <a:ext cx="0" cy="795867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823556" y="4177017"/>
            <a:ext cx="923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/>
              <a:t>Client</a:t>
            </a:r>
            <a:endParaRPr lang="fr-FR" sz="2400" b="1" dirty="0"/>
          </a:p>
        </p:txBody>
      </p:sp>
      <p:sp>
        <p:nvSpPr>
          <p:cNvPr id="40" name="Rectangle 39"/>
          <p:cNvSpPr/>
          <p:nvPr/>
        </p:nvSpPr>
        <p:spPr>
          <a:xfrm>
            <a:off x="4201725" y="4177017"/>
            <a:ext cx="2551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/>
              <a:t>Employés OC Pizza</a:t>
            </a:r>
            <a:endParaRPr lang="fr-FR" sz="2400" b="1" dirty="0"/>
          </a:p>
        </p:txBody>
      </p:sp>
      <p:sp>
        <p:nvSpPr>
          <p:cNvPr id="41" name="Rectangle 40"/>
          <p:cNvSpPr/>
          <p:nvPr/>
        </p:nvSpPr>
        <p:spPr>
          <a:xfrm>
            <a:off x="8718435" y="4177017"/>
            <a:ext cx="2324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/>
              <a:t>Acteurs externes</a:t>
            </a:r>
            <a:endParaRPr lang="fr-FR" sz="2400" b="1" dirty="0"/>
          </a:p>
        </p:txBody>
      </p:sp>
      <p:sp>
        <p:nvSpPr>
          <p:cNvPr id="42" name="Rectangle 41"/>
          <p:cNvSpPr/>
          <p:nvPr/>
        </p:nvSpPr>
        <p:spPr>
          <a:xfrm>
            <a:off x="3064100" y="6295483"/>
            <a:ext cx="736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Patron</a:t>
            </a:r>
            <a:endParaRPr lang="fr-FR" sz="1600" dirty="0"/>
          </a:p>
        </p:txBody>
      </p:sp>
      <p:sp>
        <p:nvSpPr>
          <p:cNvPr id="43" name="Rectangle 42"/>
          <p:cNvSpPr/>
          <p:nvPr/>
        </p:nvSpPr>
        <p:spPr>
          <a:xfrm>
            <a:off x="4388738" y="6295483"/>
            <a:ext cx="9315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Manager</a:t>
            </a:r>
            <a:endParaRPr lang="fr-FR" sz="1600" dirty="0"/>
          </a:p>
        </p:txBody>
      </p:sp>
      <p:sp>
        <p:nvSpPr>
          <p:cNvPr id="44" name="Rectangle 43"/>
          <p:cNvSpPr/>
          <p:nvPr/>
        </p:nvSpPr>
        <p:spPr>
          <a:xfrm>
            <a:off x="5599656" y="6295483"/>
            <a:ext cx="9058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Pizzaiolo</a:t>
            </a:r>
            <a:endParaRPr lang="fr-FR" sz="1600" dirty="0"/>
          </a:p>
        </p:txBody>
      </p:sp>
      <p:sp>
        <p:nvSpPr>
          <p:cNvPr id="45" name="Rectangle 44"/>
          <p:cNvSpPr/>
          <p:nvPr/>
        </p:nvSpPr>
        <p:spPr>
          <a:xfrm>
            <a:off x="6966394" y="6295483"/>
            <a:ext cx="7622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Livreur</a:t>
            </a:r>
            <a:endParaRPr lang="fr-FR" sz="1600" dirty="0"/>
          </a:p>
        </p:txBody>
      </p:sp>
      <p:sp>
        <p:nvSpPr>
          <p:cNvPr id="46" name="Rectangle 45"/>
          <p:cNvSpPr/>
          <p:nvPr/>
        </p:nvSpPr>
        <p:spPr>
          <a:xfrm>
            <a:off x="8947105" y="6295483"/>
            <a:ext cx="903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Bancaire</a:t>
            </a:r>
            <a:endParaRPr lang="fr-FR" sz="1600" dirty="0"/>
          </a:p>
        </p:txBody>
      </p:sp>
      <p:sp>
        <p:nvSpPr>
          <p:cNvPr id="47" name="Rectangle 46"/>
          <p:cNvSpPr/>
          <p:nvPr/>
        </p:nvSpPr>
        <p:spPr>
          <a:xfrm>
            <a:off x="10109998" y="6295483"/>
            <a:ext cx="1243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Notifications</a:t>
            </a:r>
            <a:endParaRPr lang="fr-FR" sz="1600" dirty="0"/>
          </a:p>
        </p:txBody>
      </p:sp>
      <p:sp>
        <p:nvSpPr>
          <p:cNvPr id="50" name="Rectangle 49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Pentagone 50"/>
          <p:cNvSpPr/>
          <p:nvPr/>
        </p:nvSpPr>
        <p:spPr>
          <a:xfrm>
            <a:off x="5620324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Arrondir un rectangle avec un coin diagonal 52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Arrondir un rectangle avec un coin diagonal 55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59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18"/>
    </mc:Choice>
    <mc:Fallback xmlns="">
      <p:transition spd="slow" advTm="351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38200" y="60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Diagramme de package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2" y="749668"/>
            <a:ext cx="992305" cy="992305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83" y="813971"/>
            <a:ext cx="928986" cy="92800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766" y="1931239"/>
            <a:ext cx="6964465" cy="4706965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Pentagone 42"/>
          <p:cNvSpPr/>
          <p:nvPr/>
        </p:nvSpPr>
        <p:spPr>
          <a:xfrm>
            <a:off x="5620324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Arrondir un rectangle avec un coin diagonal 44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Arrondir un rectangle avec un coin diagonal 47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067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53"/>
    </mc:Choice>
    <mc:Fallback xmlns="">
      <p:transition spd="slow" advTm="8205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38200" y="60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 smtClean="0">
                <a:latin typeface="Akzidenz-Grotesk BQ" pitchFamily="50" charset="0"/>
              </a:rPr>
              <a:t>Diagramme cas d’utilisation - commande</a:t>
            </a:r>
            <a:endParaRPr lang="fr-FR" sz="3600" b="1" dirty="0">
              <a:latin typeface="Akzidenz-Grotesk BQ" pitchFamily="50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2" y="749668"/>
            <a:ext cx="992305" cy="992305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83" y="813971"/>
            <a:ext cx="928986" cy="92800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04" y="1723880"/>
            <a:ext cx="9446836" cy="5000847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Pentagone 42"/>
          <p:cNvSpPr/>
          <p:nvPr/>
        </p:nvSpPr>
        <p:spPr>
          <a:xfrm>
            <a:off x="5620324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Arrondir un rectangle avec un coin diagonal 44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Arrondir un rectangle avec un coin diagonal 47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834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53"/>
    </mc:Choice>
    <mc:Fallback xmlns="">
      <p:transition spd="slow" advTm="8205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38200" y="60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 smtClean="0">
                <a:latin typeface="Akzidenz-Grotesk BQ" pitchFamily="50" charset="0"/>
              </a:rPr>
              <a:t>Solution technique</a:t>
            </a:r>
            <a:endParaRPr lang="fr-FR" sz="3600" b="1" dirty="0">
              <a:latin typeface="Akzidenz-Grotesk BQ" pitchFamily="50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2" y="749668"/>
            <a:ext cx="992305" cy="992305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83" y="813971"/>
            <a:ext cx="928986" cy="928001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Pentagone 42"/>
          <p:cNvSpPr/>
          <p:nvPr/>
        </p:nvSpPr>
        <p:spPr>
          <a:xfrm>
            <a:off x="8159279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Arrondir un rectangle avec un coin diagonal 44"/>
          <p:cNvSpPr/>
          <p:nvPr/>
        </p:nvSpPr>
        <p:spPr>
          <a:xfrm>
            <a:off x="559930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Arrondir un rectangle avec un coin diagonal 47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987" y="1982578"/>
            <a:ext cx="1911173" cy="191117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579" y="4141576"/>
            <a:ext cx="2716424" cy="27164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98453" y="2156944"/>
            <a:ext cx="625877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/>
              <a:t>Python</a:t>
            </a: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Développement </a:t>
            </a:r>
            <a:r>
              <a:rPr lang="fr-FR" sz="2400" dirty="0"/>
              <a:t>rapide 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Utilisation en </a:t>
            </a:r>
            <a:r>
              <a:rPr lang="fr-FR" sz="2400" dirty="0" smtClean="0"/>
              <a:t>accroissement 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Notre </a:t>
            </a:r>
            <a:r>
              <a:rPr lang="fr-FR" sz="2400" dirty="0" smtClean="0"/>
              <a:t>expertise.</a:t>
            </a:r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5798453" y="4684180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800" b="1" dirty="0" smtClean="0"/>
              <a:t>Django</a:t>
            </a: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Web Framework reconnu et maintenu 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Utilisé par Pinterest, </a:t>
            </a:r>
            <a:r>
              <a:rPr lang="fr-FR" sz="2400" dirty="0" smtClean="0"/>
              <a:t>Instagram, Nasa ;</a:t>
            </a: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Développement rapide.</a:t>
            </a:r>
            <a:endParaRPr lang="fr-FR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665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53"/>
    </mc:Choice>
    <mc:Fallback xmlns="">
      <p:transition spd="slow" advTm="8205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98" y="4656141"/>
            <a:ext cx="2706611" cy="162396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646" y="4879908"/>
            <a:ext cx="1353663" cy="13536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05131" y="5141240"/>
            <a:ext cx="50134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HTML/CSS/JavaScript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Technologies standards du web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838200" y="60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 smtClean="0">
                <a:latin typeface="Akzidenz-Grotesk BQ" pitchFamily="50" charset="0"/>
              </a:rPr>
              <a:t>Solution technique</a:t>
            </a:r>
            <a:endParaRPr lang="fr-FR" sz="3600" b="1" dirty="0">
              <a:latin typeface="Akzidenz-Grotesk BQ" pitchFamily="50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2" y="749668"/>
            <a:ext cx="992305" cy="99230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83" y="813971"/>
            <a:ext cx="928986" cy="92800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Pentagone 10"/>
          <p:cNvSpPr/>
          <p:nvPr/>
        </p:nvSpPr>
        <p:spPr>
          <a:xfrm>
            <a:off x="8159279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Arrondir un rectangle avec un coin diagonal 12"/>
          <p:cNvSpPr/>
          <p:nvPr/>
        </p:nvSpPr>
        <p:spPr>
          <a:xfrm>
            <a:off x="559930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Arrondir un rectangle avec un coin diagonal 15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103" y="2176671"/>
            <a:ext cx="1711979" cy="171197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205131" y="2432495"/>
            <a:ext cx="54067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MYSQL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Communauté active 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Développé et maintenu par Oracle.</a:t>
            </a:r>
          </a:p>
        </p:txBody>
      </p:sp>
    </p:spTree>
    <p:extLst>
      <p:ext uri="{BB962C8B-B14F-4D97-AF65-F5344CB8AC3E}">
        <p14:creationId xmlns:p14="http://schemas.microsoft.com/office/powerpoint/2010/main" val="241957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3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303</Words>
  <Application>Microsoft Office PowerPoint</Application>
  <PresentationFormat>Grand écran</PresentationFormat>
  <Paragraphs>75</Paragraphs>
  <Slides>8</Slides>
  <Notes>0</Notes>
  <HiddenSlides>2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Akzidenz-Grotesk BQ</vt:lpstr>
      <vt:lpstr>Arial</vt:lpstr>
      <vt:lpstr>Bebas Neue</vt:lpstr>
      <vt:lpstr>Calibri</vt:lpstr>
      <vt:lpstr>Calibri Light</vt:lpstr>
      <vt:lpstr>Segoe UI</vt:lpstr>
      <vt:lpstr>Thème Office</vt:lpstr>
      <vt:lpstr>Présentation PowerPoint</vt:lpstr>
      <vt:lpstr>Présentation PowerPoint</vt:lpstr>
      <vt:lpstr>Présentation PowerPoint</vt:lpstr>
      <vt:lpstr>Le système et les acteurs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Lathière</dc:creator>
  <cp:lastModifiedBy>Quentin Lathière</cp:lastModifiedBy>
  <cp:revision>268</cp:revision>
  <dcterms:created xsi:type="dcterms:W3CDTF">2017-11-05T09:03:32Z</dcterms:created>
  <dcterms:modified xsi:type="dcterms:W3CDTF">2017-11-30T14:35:47Z</dcterms:modified>
</cp:coreProperties>
</file>