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4" r:id="rId2"/>
    <p:sldId id="256" r:id="rId3"/>
    <p:sldId id="257" r:id="rId4"/>
    <p:sldId id="285" r:id="rId5"/>
    <p:sldId id="292" r:id="rId6"/>
    <p:sldId id="258" r:id="rId7"/>
    <p:sldId id="293" r:id="rId8"/>
    <p:sldId id="294" r:id="rId9"/>
    <p:sldId id="295" r:id="rId10"/>
    <p:sldId id="278" r:id="rId11"/>
    <p:sldId id="291" r:id="rId12"/>
    <p:sldId id="284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BDB"/>
    <a:srgbClr val="EAD9FF"/>
    <a:srgbClr val="43009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102" y="432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819D6-9618-45CA-A4D0-F3F0B09DC02D}" type="datetimeFigureOut">
              <a:rPr lang="fr-FR" smtClean="0"/>
              <a:t>28/01/2018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AD80C-1B0F-4608-B490-406BE34CE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49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28/01/2018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72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28/01/2018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55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28/01/2018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62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28/01/2018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9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28/01/2018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54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28/01/2018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37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28/01/2018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51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28/01/2018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98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28/01/2018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47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28/01/2018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71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28/01/2018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63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2CD3C-23E9-4BF9-92A5-02D69918904F}" type="datetimeFigureOut">
              <a:rPr lang="fr-FR" smtClean="0"/>
              <a:t>28/01/2018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0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04489" y="765587"/>
            <a:ext cx="8583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Présentation du document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55571" y="2873814"/>
            <a:ext cx="84195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Ce document a pour but de :</a:t>
            </a:r>
          </a:p>
          <a:p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Résumer la solution technique proposée ;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Pentagone 13"/>
          <p:cNvSpPr/>
          <p:nvPr/>
        </p:nvSpPr>
        <p:spPr>
          <a:xfrm>
            <a:off x="223049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  <p:sp>
        <p:nvSpPr>
          <p:cNvPr id="27" name="Arrondir un rectangle avec un coin diagonal 26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Arrondir un rectangle avec un coin diagonal 32"/>
          <p:cNvSpPr/>
          <p:nvPr/>
        </p:nvSpPr>
        <p:spPr>
          <a:xfrm>
            <a:off x="5591788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64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33"/>
    </mc:Choice>
    <mc:Fallback xmlns="">
      <p:transition spd="slow" advTm="5753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Pentagone 10"/>
          <p:cNvSpPr/>
          <p:nvPr/>
        </p:nvSpPr>
        <p:spPr>
          <a:xfrm>
            <a:off x="8159279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Arrondir un rectangle avec un coin diagonal 12"/>
          <p:cNvSpPr/>
          <p:nvPr/>
        </p:nvSpPr>
        <p:spPr>
          <a:xfrm>
            <a:off x="559930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Arrondir un rectangle avec un coin diagonal 15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1584356" y="765587"/>
            <a:ext cx="9023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smtClean="0">
                <a:latin typeface="Bebas Neue" panose="020B0606020202050201" pitchFamily="34" charset="0"/>
              </a:rPr>
              <a:t>Arch. De déploiement</a:t>
            </a:r>
            <a:endParaRPr lang="fr-FR" sz="4800" dirty="0">
              <a:latin typeface="Bebas Neue" panose="020B0606020202050201" pitchFamily="34" charset="0"/>
            </a:endParaRPr>
          </a:p>
        </p:txBody>
      </p:sp>
      <p:sp>
        <p:nvSpPr>
          <p:cNvPr id="17" name="Organigramme : Processus 16"/>
          <p:cNvSpPr/>
          <p:nvPr/>
        </p:nvSpPr>
        <p:spPr>
          <a:xfrm>
            <a:off x="3641646" y="2872114"/>
            <a:ext cx="6801096" cy="2781615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Nuage 17"/>
          <p:cNvSpPr/>
          <p:nvPr/>
        </p:nvSpPr>
        <p:spPr>
          <a:xfrm>
            <a:off x="9166364" y="2553930"/>
            <a:ext cx="1682523" cy="1001721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HEROKU</a:t>
            </a:r>
            <a:endParaRPr lang="fr-FR" sz="2000" dirty="0"/>
          </a:p>
        </p:txBody>
      </p:sp>
      <p:sp>
        <p:nvSpPr>
          <p:cNvPr id="21" name="Cylindre 20"/>
          <p:cNvSpPr/>
          <p:nvPr/>
        </p:nvSpPr>
        <p:spPr>
          <a:xfrm>
            <a:off x="8881951" y="3679057"/>
            <a:ext cx="1455850" cy="1019861"/>
          </a:xfrm>
          <a:prstGeom prst="can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&lt;&lt;DATABASE&gt;&gt;</a:t>
            </a:r>
          </a:p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PostgreSQL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3" name="Organigramme : Processus 22"/>
          <p:cNvSpPr/>
          <p:nvPr/>
        </p:nvSpPr>
        <p:spPr>
          <a:xfrm>
            <a:off x="6625654" y="3752430"/>
            <a:ext cx="1533625" cy="859114"/>
          </a:xfrm>
          <a:prstGeom prst="flowChartProcess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Application </a:t>
            </a:r>
            <a:r>
              <a:rPr lang="fr-FR" sz="1600" dirty="0" err="1" smtClean="0">
                <a:solidFill>
                  <a:schemeClr val="tx1"/>
                </a:solidFill>
              </a:rPr>
              <a:t>core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4" name="Organigramme : Processus 23"/>
          <p:cNvSpPr/>
          <p:nvPr/>
        </p:nvSpPr>
        <p:spPr>
          <a:xfrm>
            <a:off x="4395871" y="2970110"/>
            <a:ext cx="1533625" cy="859114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Back interface</a:t>
            </a:r>
          </a:p>
        </p:txBody>
      </p:sp>
      <p:sp>
        <p:nvSpPr>
          <p:cNvPr id="25" name="Organigramme : Processus 24"/>
          <p:cNvSpPr/>
          <p:nvPr/>
        </p:nvSpPr>
        <p:spPr>
          <a:xfrm>
            <a:off x="4395871" y="4583864"/>
            <a:ext cx="1533625" cy="859114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Front interface</a:t>
            </a:r>
          </a:p>
        </p:txBody>
      </p:sp>
      <p:cxnSp>
        <p:nvCxnSpPr>
          <p:cNvPr id="26" name="Connecteur droit avec flèche 25"/>
          <p:cNvCxnSpPr>
            <a:stCxn id="23" idx="3"/>
            <a:endCxn id="21" idx="2"/>
          </p:cNvCxnSpPr>
          <p:nvPr/>
        </p:nvCxnSpPr>
        <p:spPr>
          <a:xfrm>
            <a:off x="8159279" y="4181987"/>
            <a:ext cx="722672" cy="700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ngle 26"/>
          <p:cNvCxnSpPr>
            <a:stCxn id="24" idx="3"/>
          </p:cNvCxnSpPr>
          <p:nvPr/>
        </p:nvCxnSpPr>
        <p:spPr>
          <a:xfrm>
            <a:off x="5929496" y="3399667"/>
            <a:ext cx="754225" cy="42955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stCxn id="25" idx="3"/>
          </p:cNvCxnSpPr>
          <p:nvPr/>
        </p:nvCxnSpPr>
        <p:spPr>
          <a:xfrm flipV="1">
            <a:off x="5929496" y="4583864"/>
            <a:ext cx="754225" cy="42955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480" y="1484680"/>
            <a:ext cx="548786" cy="700273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6" y="2013251"/>
            <a:ext cx="548786" cy="700273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6" y="3066254"/>
            <a:ext cx="548786" cy="700273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6" y="4119258"/>
            <a:ext cx="548786" cy="700273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6" y="5172262"/>
            <a:ext cx="548786" cy="700273"/>
          </a:xfrm>
          <a:prstGeom prst="rect">
            <a:avLst/>
          </a:prstGeom>
        </p:spPr>
      </p:pic>
      <p:sp>
        <p:nvSpPr>
          <p:cNvPr id="45" name="Organigramme : Processus 44"/>
          <p:cNvSpPr/>
          <p:nvPr/>
        </p:nvSpPr>
        <p:spPr>
          <a:xfrm>
            <a:off x="1343752" y="2071501"/>
            <a:ext cx="1382516" cy="561632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Web browser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46" name="Organigramme : Processus 45"/>
          <p:cNvSpPr/>
          <p:nvPr/>
        </p:nvSpPr>
        <p:spPr>
          <a:xfrm>
            <a:off x="1343752" y="3118851"/>
            <a:ext cx="1382516" cy="561632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Web browser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47" name="Organigramme : Processus 46"/>
          <p:cNvSpPr/>
          <p:nvPr/>
        </p:nvSpPr>
        <p:spPr>
          <a:xfrm>
            <a:off x="1343752" y="4179699"/>
            <a:ext cx="1382516" cy="561632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Web browser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48" name="Organigramme : Processus 47"/>
          <p:cNvSpPr/>
          <p:nvPr/>
        </p:nvSpPr>
        <p:spPr>
          <a:xfrm>
            <a:off x="1343752" y="5310903"/>
            <a:ext cx="1382516" cy="561632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Web browser</a:t>
            </a:r>
            <a:endParaRPr lang="fr-FR" sz="1600" dirty="0">
              <a:solidFill>
                <a:schemeClr val="tx1"/>
              </a:solidFill>
            </a:endParaRP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43" y="4601478"/>
            <a:ext cx="654072" cy="527283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07" y="3395241"/>
            <a:ext cx="322335" cy="54463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9515" y="2379822"/>
            <a:ext cx="337857" cy="524672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54" name="Connecteur en angle 53"/>
          <p:cNvCxnSpPr>
            <a:stCxn id="48" idx="3"/>
            <a:endCxn id="25" idx="1"/>
          </p:cNvCxnSpPr>
          <p:nvPr/>
        </p:nvCxnSpPr>
        <p:spPr>
          <a:xfrm flipV="1">
            <a:off x="2726268" y="5013421"/>
            <a:ext cx="1669603" cy="578298"/>
          </a:xfrm>
          <a:prstGeom prst="bentConnector3">
            <a:avLst>
              <a:gd name="adj1" fmla="val 4087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2686189" y="4142397"/>
            <a:ext cx="78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HTTPS</a:t>
            </a:r>
            <a:endParaRPr lang="fr-FR" dirty="0"/>
          </a:p>
        </p:txBody>
      </p:sp>
      <p:cxnSp>
        <p:nvCxnSpPr>
          <p:cNvPr id="58" name="Connecteur en angle 57"/>
          <p:cNvCxnSpPr>
            <a:stCxn id="47" idx="3"/>
          </p:cNvCxnSpPr>
          <p:nvPr/>
        </p:nvCxnSpPr>
        <p:spPr>
          <a:xfrm flipV="1">
            <a:off x="2726268" y="3760120"/>
            <a:ext cx="1699383" cy="70039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2686189" y="5285358"/>
            <a:ext cx="78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HTTPS</a:t>
            </a:r>
            <a:endParaRPr lang="fr-FR" dirty="0"/>
          </a:p>
        </p:txBody>
      </p:sp>
      <p:cxnSp>
        <p:nvCxnSpPr>
          <p:cNvPr id="64" name="Connecteur droit avec flèche 63"/>
          <p:cNvCxnSpPr>
            <a:stCxn id="46" idx="3"/>
            <a:endCxn id="24" idx="1"/>
          </p:cNvCxnSpPr>
          <p:nvPr/>
        </p:nvCxnSpPr>
        <p:spPr>
          <a:xfrm>
            <a:off x="2726268" y="3399667"/>
            <a:ext cx="166960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en angle 65"/>
          <p:cNvCxnSpPr>
            <a:stCxn id="45" idx="3"/>
            <a:endCxn id="24" idx="0"/>
          </p:cNvCxnSpPr>
          <p:nvPr/>
        </p:nvCxnSpPr>
        <p:spPr>
          <a:xfrm>
            <a:off x="2726268" y="2352317"/>
            <a:ext cx="2436416" cy="61779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2686189" y="3099994"/>
            <a:ext cx="78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HTTPS</a:t>
            </a:r>
            <a:endParaRPr lang="fr-FR" dirty="0"/>
          </a:p>
        </p:txBody>
      </p:sp>
      <p:sp>
        <p:nvSpPr>
          <p:cNvPr id="68" name="ZoneTexte 67"/>
          <p:cNvSpPr txBox="1"/>
          <p:nvPr/>
        </p:nvSpPr>
        <p:spPr>
          <a:xfrm>
            <a:off x="2686189" y="2016163"/>
            <a:ext cx="78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HTTPS</a:t>
            </a:r>
            <a:endParaRPr lang="fr-FR" dirty="0"/>
          </a:p>
        </p:txBody>
      </p:sp>
      <p:sp>
        <p:nvSpPr>
          <p:cNvPr id="70" name="Organigramme : Processus 69"/>
          <p:cNvSpPr/>
          <p:nvPr/>
        </p:nvSpPr>
        <p:spPr>
          <a:xfrm>
            <a:off x="8306686" y="1822867"/>
            <a:ext cx="1063500" cy="442266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Git</a:t>
            </a:r>
            <a:endParaRPr lang="fr-FR" sz="1600" dirty="0">
              <a:solidFill>
                <a:schemeClr val="tx1"/>
              </a:solidFill>
            </a:endParaRPr>
          </a:p>
        </p:txBody>
      </p:sp>
      <p:pic>
        <p:nvPicPr>
          <p:cNvPr id="69" name="Image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919" y="1558092"/>
            <a:ext cx="654072" cy="527283"/>
          </a:xfrm>
          <a:prstGeom prst="rect">
            <a:avLst/>
          </a:prstGeom>
        </p:spPr>
      </p:pic>
      <p:cxnSp>
        <p:nvCxnSpPr>
          <p:cNvPr id="72" name="Connecteur en angle 71"/>
          <p:cNvCxnSpPr>
            <a:stCxn id="70" idx="2"/>
            <a:endCxn id="23" idx="0"/>
          </p:cNvCxnSpPr>
          <p:nvPr/>
        </p:nvCxnSpPr>
        <p:spPr>
          <a:xfrm rot="5400000">
            <a:off x="7371804" y="2285797"/>
            <a:ext cx="1487297" cy="1445969"/>
          </a:xfrm>
          <a:prstGeom prst="bentConnector3">
            <a:avLst>
              <a:gd name="adj1" fmla="val 2438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/>
          <p:cNvSpPr txBox="1"/>
          <p:nvPr/>
        </p:nvSpPr>
        <p:spPr>
          <a:xfrm>
            <a:off x="7441782" y="233011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SSH</a:t>
            </a:r>
            <a:endParaRPr lang="fr-FR" dirty="0"/>
          </a:p>
        </p:txBody>
      </p:sp>
      <p:sp>
        <p:nvSpPr>
          <p:cNvPr id="75" name="ZoneTexte 74"/>
          <p:cNvSpPr txBox="1"/>
          <p:nvPr/>
        </p:nvSpPr>
        <p:spPr>
          <a:xfrm>
            <a:off x="9699820" y="1913598"/>
            <a:ext cx="58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Dév</a:t>
            </a:r>
            <a:r>
              <a:rPr lang="fr-FR" dirty="0"/>
              <a:t>.</a:t>
            </a:r>
            <a:endParaRPr lang="fr-FR" dirty="0" smtClean="0"/>
          </a:p>
        </p:txBody>
      </p:sp>
      <p:sp>
        <p:nvSpPr>
          <p:cNvPr id="76" name="ZoneTexte 75"/>
          <p:cNvSpPr txBox="1"/>
          <p:nvPr/>
        </p:nvSpPr>
        <p:spPr>
          <a:xfrm>
            <a:off x="183936" y="2667288"/>
            <a:ext cx="905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Pizzaiolo</a:t>
            </a:r>
            <a:endParaRPr lang="fr-FR" sz="1600" dirty="0"/>
          </a:p>
        </p:txBody>
      </p:sp>
      <p:sp>
        <p:nvSpPr>
          <p:cNvPr id="77" name="ZoneTexte 76"/>
          <p:cNvSpPr txBox="1"/>
          <p:nvPr/>
        </p:nvSpPr>
        <p:spPr>
          <a:xfrm>
            <a:off x="183936" y="3709106"/>
            <a:ext cx="866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Delivery</a:t>
            </a:r>
            <a:endParaRPr lang="fr-FR" sz="1600" dirty="0"/>
          </a:p>
        </p:txBody>
      </p:sp>
      <p:sp>
        <p:nvSpPr>
          <p:cNvPr id="78" name="ZoneTexte 77"/>
          <p:cNvSpPr txBox="1"/>
          <p:nvPr/>
        </p:nvSpPr>
        <p:spPr>
          <a:xfrm>
            <a:off x="133537" y="4789163"/>
            <a:ext cx="1006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Employee</a:t>
            </a:r>
            <a:endParaRPr lang="fr-FR" sz="1600" dirty="0"/>
          </a:p>
        </p:txBody>
      </p:sp>
      <p:sp>
        <p:nvSpPr>
          <p:cNvPr id="79" name="ZoneTexte 78"/>
          <p:cNvSpPr txBox="1"/>
          <p:nvPr/>
        </p:nvSpPr>
        <p:spPr>
          <a:xfrm>
            <a:off x="271090" y="5869220"/>
            <a:ext cx="663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Client</a:t>
            </a:r>
            <a:endParaRPr lang="fr-FR" sz="1600" dirty="0"/>
          </a:p>
        </p:txBody>
      </p:sp>
      <p:cxnSp>
        <p:nvCxnSpPr>
          <p:cNvPr id="81" name="Connecteur droit avec flèche 80"/>
          <p:cNvCxnSpPr>
            <a:endCxn id="23" idx="2"/>
          </p:cNvCxnSpPr>
          <p:nvPr/>
        </p:nvCxnSpPr>
        <p:spPr>
          <a:xfrm flipV="1">
            <a:off x="7392466" y="4611544"/>
            <a:ext cx="1" cy="142871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7441781" y="5680390"/>
            <a:ext cx="9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REST API</a:t>
            </a:r>
            <a:endParaRPr lang="fr-FR" dirty="0"/>
          </a:p>
        </p:txBody>
      </p:sp>
      <p:sp>
        <p:nvSpPr>
          <p:cNvPr id="53" name="Organigramme : Processus 52"/>
          <p:cNvSpPr/>
          <p:nvPr/>
        </p:nvSpPr>
        <p:spPr>
          <a:xfrm>
            <a:off x="4178064" y="6025008"/>
            <a:ext cx="1828800" cy="592682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&lt;&lt;</a:t>
            </a:r>
            <a:r>
              <a:rPr lang="fr-FR" sz="1400" dirty="0" err="1" smtClean="0">
                <a:solidFill>
                  <a:schemeClr val="tx1"/>
                </a:solidFill>
              </a:rPr>
              <a:t>external</a:t>
            </a:r>
            <a:r>
              <a:rPr lang="fr-FR" sz="1400" dirty="0" smtClean="0">
                <a:solidFill>
                  <a:schemeClr val="tx1"/>
                </a:solidFill>
              </a:rPr>
              <a:t> system&gt;&gt;</a:t>
            </a:r>
            <a:endParaRPr lang="fr-FR" sz="1400" dirty="0" smtClean="0">
              <a:solidFill>
                <a:schemeClr val="tx1"/>
              </a:solidFill>
            </a:endParaRP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Google </a:t>
            </a:r>
            <a:r>
              <a:rPr lang="fr-FR" dirty="0" err="1" smtClean="0">
                <a:solidFill>
                  <a:schemeClr val="tx1"/>
                </a:solidFill>
              </a:rPr>
              <a:t>Maps</a:t>
            </a:r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55" name="Organigramme : Processus 54"/>
          <p:cNvSpPr/>
          <p:nvPr/>
        </p:nvSpPr>
        <p:spPr>
          <a:xfrm>
            <a:off x="8652246" y="6025008"/>
            <a:ext cx="1828800" cy="592682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&lt;&lt;</a:t>
            </a:r>
            <a:r>
              <a:rPr lang="fr-FR" sz="1400" dirty="0" err="1" smtClean="0">
                <a:solidFill>
                  <a:schemeClr val="tx1"/>
                </a:solidFill>
              </a:rPr>
              <a:t>external</a:t>
            </a:r>
            <a:r>
              <a:rPr lang="fr-FR" sz="1400" dirty="0" smtClean="0">
                <a:solidFill>
                  <a:schemeClr val="tx1"/>
                </a:solidFill>
              </a:rPr>
              <a:t> system&gt;&gt;</a:t>
            </a:r>
            <a:endParaRPr lang="fr-FR" sz="1400" dirty="0" smtClean="0">
              <a:solidFill>
                <a:schemeClr val="tx1"/>
              </a:solidFill>
            </a:endParaRPr>
          </a:p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Stripe</a:t>
            </a:r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57" name="Organigramme : Processus 56"/>
          <p:cNvSpPr/>
          <p:nvPr/>
        </p:nvSpPr>
        <p:spPr>
          <a:xfrm>
            <a:off x="6415155" y="6025008"/>
            <a:ext cx="1828800" cy="592682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&lt;&lt;</a:t>
            </a:r>
            <a:r>
              <a:rPr lang="fr-FR" sz="1400" dirty="0" err="1" smtClean="0">
                <a:solidFill>
                  <a:schemeClr val="tx1"/>
                </a:solidFill>
              </a:rPr>
              <a:t>external</a:t>
            </a:r>
            <a:r>
              <a:rPr lang="fr-FR" sz="1400" dirty="0" smtClean="0">
                <a:solidFill>
                  <a:schemeClr val="tx1"/>
                </a:solidFill>
              </a:rPr>
              <a:t> system&gt;&gt;</a:t>
            </a:r>
            <a:endParaRPr lang="fr-FR" sz="1400" dirty="0" smtClean="0">
              <a:solidFill>
                <a:schemeClr val="tx1"/>
              </a:solidFill>
            </a:endParaRPr>
          </a:p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Twilio</a:t>
            </a:r>
            <a:endParaRPr lang="fr-FR" sz="1400" dirty="0" smtClean="0">
              <a:solidFill>
                <a:schemeClr val="tx1"/>
              </a:solidFill>
            </a:endParaRPr>
          </a:p>
        </p:txBody>
      </p:sp>
      <p:cxnSp>
        <p:nvCxnSpPr>
          <p:cNvPr id="3" name="Connecteur en angle 2"/>
          <p:cNvCxnSpPr/>
          <p:nvPr/>
        </p:nvCxnSpPr>
        <p:spPr>
          <a:xfrm rot="16200000" flipV="1">
            <a:off x="7590579" y="4748888"/>
            <a:ext cx="1438783" cy="114396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en angle 5"/>
          <p:cNvCxnSpPr/>
          <p:nvPr/>
        </p:nvCxnSpPr>
        <p:spPr>
          <a:xfrm rot="5400000" flipH="1" flipV="1">
            <a:off x="5764143" y="4833334"/>
            <a:ext cx="1428717" cy="985139"/>
          </a:xfrm>
          <a:prstGeom prst="bentConnector3">
            <a:avLst>
              <a:gd name="adj1" fmla="val 35548"/>
            </a:avLst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5969599" y="5680390"/>
            <a:ext cx="9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REST API</a:t>
            </a:r>
            <a:endParaRPr lang="fr-FR" dirty="0"/>
          </a:p>
        </p:txBody>
      </p:sp>
      <p:sp>
        <p:nvSpPr>
          <p:cNvPr id="65" name="ZoneTexte 64"/>
          <p:cNvSpPr txBox="1"/>
          <p:nvPr/>
        </p:nvSpPr>
        <p:spPr>
          <a:xfrm>
            <a:off x="8937870" y="5680390"/>
            <a:ext cx="9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REST API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957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 animBg="1"/>
      <p:bldP spid="23" grpId="0" animBg="1"/>
      <p:bldP spid="24" grpId="0" animBg="1"/>
      <p:bldP spid="25" grpId="0" animBg="1"/>
      <p:bldP spid="45" grpId="0" animBg="1"/>
      <p:bldP spid="46" grpId="0" animBg="1"/>
      <p:bldP spid="47" grpId="0" animBg="1"/>
      <p:bldP spid="48" grpId="0" animBg="1"/>
      <p:bldP spid="56" grpId="0"/>
      <p:bldP spid="60" grpId="0"/>
      <p:bldP spid="67" grpId="0"/>
      <p:bldP spid="68" grpId="0"/>
      <p:bldP spid="70" grpId="0" animBg="1"/>
      <p:bldP spid="74" grpId="0"/>
      <p:bldP spid="75" grpId="0"/>
      <p:bldP spid="76" grpId="0"/>
      <p:bldP spid="77" grpId="0"/>
      <p:bldP spid="78" grpId="0"/>
      <p:bldP spid="79" grpId="0"/>
      <p:bldP spid="82" grpId="0"/>
      <p:bldP spid="53" grpId="0" animBg="1"/>
      <p:bldP spid="55" grpId="0" animBg="1"/>
      <p:bldP spid="57" grpId="0" animBg="1"/>
      <p:bldP spid="63" grpId="0"/>
      <p:bldP spid="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b="1" dirty="0">
              <a:latin typeface="Bebas Neue" panose="020B0606020202050201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902545" y="310604"/>
            <a:ext cx="278553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4400" b="1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:)</a:t>
            </a:r>
            <a:endParaRPr lang="fr-FR" sz="34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30685" y="2680683"/>
            <a:ext cx="506581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9600" b="1" dirty="0" err="1">
                <a:solidFill>
                  <a:schemeClr val="bg1"/>
                </a:solidFill>
                <a:latin typeface="Bebas Neue" panose="020B0606020202050201" pitchFamily="34" charset="0"/>
              </a:rPr>
              <a:t>Demo</a:t>
            </a:r>
            <a:r>
              <a:rPr lang="fr-FR" sz="9600" b="1" dirty="0">
                <a:solidFill>
                  <a:schemeClr val="bg1"/>
                </a:solidFill>
                <a:latin typeface="Bebas Neue" panose="020B0606020202050201" pitchFamily="34" charset="0"/>
              </a:rPr>
              <a:t> time !</a:t>
            </a:r>
          </a:p>
        </p:txBody>
      </p:sp>
    </p:spTree>
    <p:extLst>
      <p:ext uri="{BB962C8B-B14F-4D97-AF65-F5344CB8AC3E}">
        <p14:creationId xmlns:p14="http://schemas.microsoft.com/office/powerpoint/2010/main" val="184686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93133" y="-76200"/>
            <a:ext cx="12369800" cy="699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328974" y="2312537"/>
            <a:ext cx="36070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800" dirty="0" smtClean="0">
                <a:solidFill>
                  <a:schemeClr val="bg1"/>
                </a:solidFill>
              </a:rPr>
              <a:t>Q&amp;A</a:t>
            </a:r>
            <a:endParaRPr lang="fr-FR" sz="1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79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Rappel du contexte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28633" y="3115806"/>
            <a:ext cx="9029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/>
              <a:t>L’entreprise « </a:t>
            </a:r>
            <a:r>
              <a:rPr lang="fr-FR" sz="2400" dirty="0"/>
              <a:t>OC Pizza » est un jeune groupe de pizzeria en plein essor et spécialisé dans les pizzas livrées ou à emporter. </a:t>
            </a:r>
            <a:endParaRPr lang="fr-FR" sz="2400" dirty="0" smtClean="0"/>
          </a:p>
          <a:p>
            <a:r>
              <a:rPr lang="fr-FR" sz="2400" dirty="0" smtClean="0"/>
              <a:t>Elle compte </a:t>
            </a:r>
            <a:r>
              <a:rPr lang="fr-FR" sz="2400" dirty="0"/>
              <a:t>déjà 5 points de vente et prévoit d’en ouvrir au moins 3 de plus d’ici la fin de l’année.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Pentagone 29"/>
          <p:cNvSpPr/>
          <p:nvPr/>
        </p:nvSpPr>
        <p:spPr>
          <a:xfrm>
            <a:off x="223049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Arrondir un rectangle avec un coin diagonal 31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Arrondir un rectangle avec un coin diagonal 34"/>
          <p:cNvSpPr/>
          <p:nvPr/>
        </p:nvSpPr>
        <p:spPr>
          <a:xfrm>
            <a:off x="5591788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8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33"/>
    </mc:Choice>
    <mc:Fallback xmlns="">
      <p:transition spd="slow" advTm="5753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178960" y="3388341"/>
            <a:ext cx="10086157" cy="325449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05" y="1801855"/>
            <a:ext cx="583157" cy="1714828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963" y="1755838"/>
            <a:ext cx="1199905" cy="1531128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1438704" y="3501351"/>
            <a:ext cx="3409518" cy="3021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7589157" y="3501351"/>
            <a:ext cx="3409518" cy="3021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1517954" y="3884013"/>
            <a:ext cx="3251018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Gérer commandes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Suivre les commandes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Gérer stocks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Aide-mémoire pizzas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Envoyer notifications </a:t>
            </a:r>
            <a:br>
              <a:rPr lang="fr-FR" sz="2400" dirty="0" smtClean="0">
                <a:solidFill>
                  <a:schemeClr val="bg1"/>
                </a:solidFill>
              </a:rPr>
            </a:br>
            <a:r>
              <a:rPr lang="fr-FR" sz="2400" dirty="0" smtClean="0">
                <a:solidFill>
                  <a:schemeClr val="bg1"/>
                </a:solidFill>
              </a:rPr>
              <a:t>aux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84714" y="3851899"/>
            <a:ext cx="346742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Consulter les produits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Passer des commandes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Payer en ligne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br>
              <a:rPr lang="fr-FR" sz="2400" dirty="0">
                <a:solidFill>
                  <a:schemeClr val="bg1"/>
                </a:solidFill>
              </a:rPr>
            </a:br>
            <a:r>
              <a:rPr lang="fr-FR" sz="2400" dirty="0" smtClean="0">
                <a:solidFill>
                  <a:schemeClr val="bg1"/>
                </a:solidFill>
              </a:rPr>
              <a:t>ou à la livraison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Modifier ou annuler</a:t>
            </a:r>
            <a:br>
              <a:rPr lang="fr-FR" sz="2400" dirty="0" smtClean="0">
                <a:solidFill>
                  <a:schemeClr val="bg1"/>
                </a:solidFill>
              </a:rPr>
            </a:br>
            <a:r>
              <a:rPr lang="fr-FR" sz="2400" dirty="0" smtClean="0">
                <a:solidFill>
                  <a:schemeClr val="bg1"/>
                </a:solidFill>
              </a:rPr>
              <a:t>une commande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584079" y="2887370"/>
            <a:ext cx="1047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/>
              <a:t>Clients</a:t>
            </a:r>
            <a:endParaRPr lang="fr-FR" sz="2400" b="1" dirty="0"/>
          </a:p>
        </p:txBody>
      </p:sp>
      <p:sp>
        <p:nvSpPr>
          <p:cNvPr id="44" name="Rectangle 43"/>
          <p:cNvSpPr/>
          <p:nvPr/>
        </p:nvSpPr>
        <p:spPr>
          <a:xfrm>
            <a:off x="3294462" y="2887370"/>
            <a:ext cx="1410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/>
              <a:t>Employés</a:t>
            </a:r>
            <a:endParaRPr lang="fr-FR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Pentagone 23"/>
          <p:cNvSpPr/>
          <p:nvPr/>
        </p:nvSpPr>
        <p:spPr>
          <a:xfrm>
            <a:off x="223049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Arrondir un rectangle avec un coin diagonal 25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Arrondir un rectangle avec un coin diagonal 29"/>
          <p:cNvSpPr/>
          <p:nvPr/>
        </p:nvSpPr>
        <p:spPr>
          <a:xfrm>
            <a:off x="5591788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668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38"/>
    </mc:Choice>
    <mc:Fallback xmlns="">
      <p:transition spd="slow" advTm="75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8" grpId="0" animBg="1"/>
      <p:bldP spid="39" grpId="0" animBg="1"/>
      <p:bldP spid="41" grpId="0"/>
      <p:bldP spid="42" grpId="0"/>
      <p:bldP spid="43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rganigramme : Processus 19"/>
          <p:cNvSpPr/>
          <p:nvPr/>
        </p:nvSpPr>
        <p:spPr>
          <a:xfrm>
            <a:off x="1462369" y="2192593"/>
            <a:ext cx="8840475" cy="3716594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Pentagone 4"/>
          <p:cNvSpPr/>
          <p:nvPr/>
        </p:nvSpPr>
        <p:spPr>
          <a:xfrm>
            <a:off x="5620324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rrondir un rectangle avec un coin diagonal 9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584356" y="765587"/>
            <a:ext cx="902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Architecture technique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  <p:sp>
        <p:nvSpPr>
          <p:cNvPr id="15" name="Nuage 14"/>
          <p:cNvSpPr/>
          <p:nvPr/>
        </p:nvSpPr>
        <p:spPr>
          <a:xfrm>
            <a:off x="8652387" y="1823597"/>
            <a:ext cx="2172229" cy="1536136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HEROKU</a:t>
            </a:r>
            <a:endParaRPr lang="fr-FR" sz="2400" dirty="0"/>
          </a:p>
        </p:txBody>
      </p:sp>
      <p:sp>
        <p:nvSpPr>
          <p:cNvPr id="16" name="Cylindre 15"/>
          <p:cNvSpPr/>
          <p:nvPr/>
        </p:nvSpPr>
        <p:spPr>
          <a:xfrm>
            <a:off x="7840550" y="3533976"/>
            <a:ext cx="1757193" cy="1216152"/>
          </a:xfrm>
          <a:prstGeom prst="can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&lt;&lt;DATABASE&gt;&gt;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Organigramme : Processus 16"/>
          <p:cNvSpPr/>
          <p:nvPr/>
        </p:nvSpPr>
        <p:spPr>
          <a:xfrm>
            <a:off x="4968206" y="3629819"/>
            <a:ext cx="1828800" cy="1024467"/>
          </a:xfrm>
          <a:prstGeom prst="flowChartProcess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Application </a:t>
            </a:r>
            <a:r>
              <a:rPr lang="fr-FR" dirty="0" err="1" smtClean="0">
                <a:solidFill>
                  <a:schemeClr val="tx1"/>
                </a:solidFill>
              </a:rPr>
              <a:t>core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Organigramme : Processus 17"/>
          <p:cNvSpPr/>
          <p:nvPr/>
        </p:nvSpPr>
        <p:spPr>
          <a:xfrm>
            <a:off x="2095862" y="2847499"/>
            <a:ext cx="1828800" cy="1024467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Back interface</a:t>
            </a:r>
          </a:p>
        </p:txBody>
      </p:sp>
      <p:sp>
        <p:nvSpPr>
          <p:cNvPr id="19" name="Organigramme : Processus 18"/>
          <p:cNvSpPr/>
          <p:nvPr/>
        </p:nvSpPr>
        <p:spPr>
          <a:xfrm>
            <a:off x="2095862" y="4461253"/>
            <a:ext cx="1828800" cy="1024467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Front interface</a:t>
            </a:r>
          </a:p>
        </p:txBody>
      </p:sp>
      <p:cxnSp>
        <p:nvCxnSpPr>
          <p:cNvPr id="22" name="Connecteur droit avec flèche 21"/>
          <p:cNvCxnSpPr>
            <a:stCxn id="17" idx="3"/>
            <a:endCxn id="16" idx="2"/>
          </p:cNvCxnSpPr>
          <p:nvPr/>
        </p:nvCxnSpPr>
        <p:spPr>
          <a:xfrm flipV="1">
            <a:off x="6797006" y="4142052"/>
            <a:ext cx="1043544" cy="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stCxn id="18" idx="3"/>
            <a:endCxn id="17" idx="1"/>
          </p:cNvCxnSpPr>
          <p:nvPr/>
        </p:nvCxnSpPr>
        <p:spPr>
          <a:xfrm>
            <a:off x="3924662" y="3359733"/>
            <a:ext cx="1043544" cy="7823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ngle 29"/>
          <p:cNvCxnSpPr>
            <a:stCxn id="19" idx="3"/>
            <a:endCxn id="17" idx="1"/>
          </p:cNvCxnSpPr>
          <p:nvPr/>
        </p:nvCxnSpPr>
        <p:spPr>
          <a:xfrm flipV="1">
            <a:off x="3924662" y="4142053"/>
            <a:ext cx="1043544" cy="83143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8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Pentagone 4"/>
          <p:cNvSpPr/>
          <p:nvPr/>
        </p:nvSpPr>
        <p:spPr>
          <a:xfrm>
            <a:off x="5620324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rrondir un rectangle avec un coin diagonal 9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584356" y="765587"/>
            <a:ext cx="902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Architecture technique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116242" y="2628008"/>
            <a:ext cx="84195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chemeClr val="accent6"/>
                </a:solidFill>
              </a:rPr>
              <a:t>Avantages</a:t>
            </a:r>
          </a:p>
          <a:p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Application modulable </a:t>
            </a:r>
            <a:r>
              <a:rPr lang="fr-FR" sz="2400" smtClean="0"/>
              <a:t>et extensible</a:t>
            </a: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2" name="Rectangle 1"/>
          <p:cNvSpPr/>
          <p:nvPr/>
        </p:nvSpPr>
        <p:spPr>
          <a:xfrm>
            <a:off x="2116242" y="458276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b="1" dirty="0">
                <a:solidFill>
                  <a:srgbClr val="FFC000"/>
                </a:solidFill>
              </a:rPr>
              <a:t>Inconvénient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Dépendre du prestataire cloud</a:t>
            </a:r>
          </a:p>
        </p:txBody>
      </p:sp>
      <p:sp>
        <p:nvSpPr>
          <p:cNvPr id="3" name="Rectangle 2"/>
          <p:cNvSpPr/>
          <p:nvPr/>
        </p:nvSpPr>
        <p:spPr>
          <a:xfrm>
            <a:off x="2116242" y="3836216"/>
            <a:ext cx="3768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Pas de gestion de serveurs</a:t>
            </a:r>
          </a:p>
        </p:txBody>
      </p:sp>
    </p:spTree>
    <p:extLst>
      <p:ext uri="{BB962C8B-B14F-4D97-AF65-F5344CB8AC3E}">
        <p14:creationId xmlns:p14="http://schemas.microsoft.com/office/powerpoint/2010/main" val="40723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/>
          <p:cNvSpPr txBox="1"/>
          <p:nvPr/>
        </p:nvSpPr>
        <p:spPr>
          <a:xfrm>
            <a:off x="1584356" y="765587"/>
            <a:ext cx="902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Modèle physique de données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61046" y="3679301"/>
            <a:ext cx="2904067" cy="1754326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 err="1"/>
              <a:t>a</a:t>
            </a:r>
            <a:r>
              <a:rPr lang="fr-FR" b="1" dirty="0" err="1" smtClean="0"/>
              <a:t>pp_user</a:t>
            </a:r>
            <a:endParaRPr lang="fr-FR" b="1" dirty="0" smtClean="0"/>
          </a:p>
          <a:p>
            <a:endParaRPr lang="fr-FR" dirty="0"/>
          </a:p>
          <a:p>
            <a:r>
              <a:rPr lang="fr-FR" i="1" dirty="0" err="1" smtClean="0"/>
              <a:t>user_id</a:t>
            </a:r>
            <a:r>
              <a:rPr lang="fr-FR" i="1" dirty="0" smtClean="0"/>
              <a:t>: INT NN [PK]</a:t>
            </a:r>
          </a:p>
          <a:p>
            <a:r>
              <a:rPr lang="fr-FR" u="sng" dirty="0" err="1" smtClean="0"/>
              <a:t>role_id</a:t>
            </a:r>
            <a:r>
              <a:rPr lang="fr-FR" u="sng" dirty="0" smtClean="0"/>
              <a:t>: TINYINT NN [FK]</a:t>
            </a:r>
          </a:p>
          <a:p>
            <a:r>
              <a:rPr lang="fr-FR" dirty="0" smtClean="0"/>
              <a:t>password_sha256: VARCHAR</a:t>
            </a:r>
          </a:p>
          <a:p>
            <a:r>
              <a:rPr lang="fr-FR" u="sng" dirty="0" err="1" smtClean="0"/>
              <a:t>restaurant_id</a:t>
            </a:r>
            <a:r>
              <a:rPr lang="fr-FR" u="sng" dirty="0" smtClean="0"/>
              <a:t>: INT [FK]</a:t>
            </a:r>
            <a:endParaRPr lang="fr-FR" u="sng" dirty="0"/>
          </a:p>
        </p:txBody>
      </p:sp>
      <p:sp>
        <p:nvSpPr>
          <p:cNvPr id="17" name="ZoneTexte 16"/>
          <p:cNvSpPr txBox="1"/>
          <p:nvPr/>
        </p:nvSpPr>
        <p:spPr>
          <a:xfrm>
            <a:off x="4412112" y="3297970"/>
            <a:ext cx="2969896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address</a:t>
            </a:r>
            <a:endParaRPr lang="fr-FR" b="1" dirty="0" smtClean="0"/>
          </a:p>
          <a:p>
            <a:endParaRPr lang="fr-FR" dirty="0"/>
          </a:p>
          <a:p>
            <a:r>
              <a:rPr lang="fr-FR" i="1" dirty="0" err="1" smtClean="0"/>
              <a:t>address_id</a:t>
            </a:r>
            <a:r>
              <a:rPr lang="fr-FR" i="1" dirty="0" smtClean="0"/>
              <a:t>: INT NN [PK]</a:t>
            </a:r>
          </a:p>
          <a:p>
            <a:r>
              <a:rPr lang="fr-FR" u="sng" dirty="0" err="1" smtClean="0"/>
              <a:t>user_id</a:t>
            </a:r>
            <a:r>
              <a:rPr lang="fr-FR" u="sng" dirty="0" smtClean="0"/>
              <a:t>: INT [FK]</a:t>
            </a:r>
          </a:p>
          <a:p>
            <a:r>
              <a:rPr lang="fr-FR" u="sng" dirty="0" err="1" smtClean="0"/>
              <a:t>supplier_id</a:t>
            </a:r>
            <a:r>
              <a:rPr lang="fr-FR" u="sng" dirty="0" smtClean="0"/>
              <a:t>: INT [FK]</a:t>
            </a:r>
          </a:p>
          <a:p>
            <a:r>
              <a:rPr lang="fr-FR" u="sng" dirty="0" err="1" smtClean="0"/>
              <a:t>restaurant_id</a:t>
            </a:r>
            <a:r>
              <a:rPr lang="fr-FR" u="sng" dirty="0" smtClean="0"/>
              <a:t>: INT [FK]</a:t>
            </a:r>
          </a:p>
          <a:p>
            <a:r>
              <a:rPr lang="fr-FR" dirty="0" smtClean="0"/>
              <a:t>latitude: FLOAT</a:t>
            </a:r>
          </a:p>
          <a:p>
            <a:r>
              <a:rPr lang="fr-FR" dirty="0"/>
              <a:t>l</a:t>
            </a:r>
            <a:r>
              <a:rPr lang="fr-FR" dirty="0" smtClean="0"/>
              <a:t>ongitude: FLOAT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Pentagone 19"/>
          <p:cNvSpPr/>
          <p:nvPr/>
        </p:nvSpPr>
        <p:spPr>
          <a:xfrm>
            <a:off x="8159279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Arrondir un rectangle avec un coin diagonal 21"/>
          <p:cNvSpPr/>
          <p:nvPr/>
        </p:nvSpPr>
        <p:spPr>
          <a:xfrm>
            <a:off x="559930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Arrondir un rectangle avec un coin diagonal 24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7844446" y="4363539"/>
            <a:ext cx="2904067" cy="92333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 smtClean="0"/>
              <a:t>restaurant</a:t>
            </a:r>
            <a:endParaRPr lang="fr-FR" dirty="0" smtClean="0"/>
          </a:p>
          <a:p>
            <a:endParaRPr lang="fr-FR" dirty="0"/>
          </a:p>
          <a:p>
            <a:r>
              <a:rPr lang="fr-FR" i="1" dirty="0" err="1" smtClean="0"/>
              <a:t>restaurant_id</a:t>
            </a:r>
            <a:r>
              <a:rPr lang="fr-FR" i="1" dirty="0" smtClean="0"/>
              <a:t>: INT NN [PK]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961046" y="2374640"/>
            <a:ext cx="2904067" cy="92333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role</a:t>
            </a:r>
            <a:endParaRPr lang="fr-FR" b="1" dirty="0" smtClean="0"/>
          </a:p>
          <a:p>
            <a:endParaRPr lang="fr-FR" dirty="0"/>
          </a:p>
          <a:p>
            <a:r>
              <a:rPr lang="fr-FR" i="1" dirty="0" err="1" smtClean="0"/>
              <a:t>role_id</a:t>
            </a:r>
            <a:r>
              <a:rPr lang="fr-FR" i="1" dirty="0" smtClean="0"/>
              <a:t>: TINYINT NN [PK]</a:t>
            </a:r>
          </a:p>
        </p:txBody>
      </p:sp>
      <p:cxnSp>
        <p:nvCxnSpPr>
          <p:cNvPr id="6" name="Connecteur droit 5"/>
          <p:cNvCxnSpPr>
            <a:stCxn id="27" idx="2"/>
            <a:endCxn id="3" idx="0"/>
          </p:cNvCxnSpPr>
          <p:nvPr/>
        </p:nvCxnSpPr>
        <p:spPr>
          <a:xfrm>
            <a:off x="2413080" y="3297970"/>
            <a:ext cx="0" cy="381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7844446" y="2577073"/>
            <a:ext cx="2904067" cy="923330"/>
          </a:xfrm>
          <a:prstGeom prst="rect">
            <a:avLst/>
          </a:prstGeom>
          <a:solidFill>
            <a:srgbClr val="EAD9FF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 smtClean="0"/>
              <a:t>supplier</a:t>
            </a:r>
          </a:p>
          <a:p>
            <a:endParaRPr lang="fr-FR" dirty="0"/>
          </a:p>
          <a:p>
            <a:r>
              <a:rPr lang="fr-FR" i="1" dirty="0" err="1" smtClean="0"/>
              <a:t>supplier_id</a:t>
            </a:r>
            <a:r>
              <a:rPr lang="fr-FR" i="1" dirty="0" smtClean="0"/>
              <a:t>: INT NN [PK]</a:t>
            </a:r>
          </a:p>
        </p:txBody>
      </p:sp>
      <p:cxnSp>
        <p:nvCxnSpPr>
          <p:cNvPr id="10" name="Connecteur en angle 9"/>
          <p:cNvCxnSpPr>
            <a:stCxn id="3" idx="3"/>
            <a:endCxn id="17" idx="1"/>
          </p:cNvCxnSpPr>
          <p:nvPr/>
        </p:nvCxnSpPr>
        <p:spPr>
          <a:xfrm flipV="1">
            <a:off x="3865113" y="4452132"/>
            <a:ext cx="546999" cy="104332"/>
          </a:xfrm>
          <a:prstGeom prst="bentConnector3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en angle 11"/>
          <p:cNvCxnSpPr>
            <a:stCxn id="17" idx="0"/>
            <a:endCxn id="30" idx="1"/>
          </p:cNvCxnSpPr>
          <p:nvPr/>
        </p:nvCxnSpPr>
        <p:spPr>
          <a:xfrm rot="5400000" flipH="1" flipV="1">
            <a:off x="6741137" y="2194661"/>
            <a:ext cx="259232" cy="1947386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ngle 13"/>
          <p:cNvCxnSpPr>
            <a:endCxn id="26" idx="0"/>
          </p:cNvCxnSpPr>
          <p:nvPr/>
        </p:nvCxnSpPr>
        <p:spPr>
          <a:xfrm>
            <a:off x="7382008" y="4177391"/>
            <a:ext cx="1914472" cy="186148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ngle 32"/>
          <p:cNvCxnSpPr>
            <a:stCxn id="3" idx="2"/>
            <a:endCxn id="26" idx="2"/>
          </p:cNvCxnSpPr>
          <p:nvPr/>
        </p:nvCxnSpPr>
        <p:spPr>
          <a:xfrm rot="5400000" flipH="1" flipV="1">
            <a:off x="5781401" y="1918548"/>
            <a:ext cx="146758" cy="6883400"/>
          </a:xfrm>
          <a:prstGeom prst="bentConnector3">
            <a:avLst>
              <a:gd name="adj1" fmla="val -658241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59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18"/>
    </mc:Choice>
    <mc:Fallback xmlns="">
      <p:transition spd="slow" advTm="351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26" grpId="0" animBg="1"/>
      <p:bldP spid="27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584356" y="765587"/>
            <a:ext cx="902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Modèle physique de données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Pentagone 15"/>
          <p:cNvSpPr/>
          <p:nvPr/>
        </p:nvSpPr>
        <p:spPr>
          <a:xfrm>
            <a:off x="8159279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Arrondir un rectangle avec un coin diagonal 17"/>
          <p:cNvSpPr/>
          <p:nvPr/>
        </p:nvSpPr>
        <p:spPr>
          <a:xfrm>
            <a:off x="559930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Arrondir un rectangle avec un coin diagonal 20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986663" y="2155354"/>
            <a:ext cx="2904067" cy="92333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 smtClean="0"/>
              <a:t>restaurant</a:t>
            </a:r>
            <a:endParaRPr lang="fr-FR" dirty="0" smtClean="0"/>
          </a:p>
          <a:p>
            <a:endParaRPr lang="fr-FR" dirty="0"/>
          </a:p>
          <a:p>
            <a:r>
              <a:rPr lang="fr-FR" i="1" dirty="0" err="1" smtClean="0"/>
              <a:t>restaurant_id</a:t>
            </a:r>
            <a:r>
              <a:rPr lang="fr-FR" i="1" dirty="0" smtClean="0"/>
              <a:t>: INT NN [PK]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7944182" y="2155354"/>
            <a:ext cx="2904067" cy="923330"/>
          </a:xfrm>
          <a:prstGeom prst="rect">
            <a:avLst/>
          </a:prstGeom>
          <a:solidFill>
            <a:srgbClr val="EAD9FF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 smtClean="0"/>
              <a:t>supplier</a:t>
            </a:r>
          </a:p>
          <a:p>
            <a:endParaRPr lang="fr-FR" dirty="0"/>
          </a:p>
          <a:p>
            <a:r>
              <a:rPr lang="fr-FR" i="1" dirty="0" err="1" smtClean="0"/>
              <a:t>supplier_id</a:t>
            </a:r>
            <a:r>
              <a:rPr lang="fr-FR" i="1" dirty="0" smtClean="0"/>
              <a:t>: INT NN [PK]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986663" y="3573948"/>
            <a:ext cx="2904067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 smtClean="0"/>
              <a:t>stock</a:t>
            </a:r>
            <a:endParaRPr lang="fr-FR" dirty="0" smtClean="0"/>
          </a:p>
          <a:p>
            <a:endParaRPr lang="fr-FR" dirty="0" smtClean="0"/>
          </a:p>
          <a:p>
            <a:r>
              <a:rPr lang="fr-FR" i="1" dirty="0" err="1" smtClean="0"/>
              <a:t>stock_id</a:t>
            </a:r>
            <a:r>
              <a:rPr lang="fr-FR" i="1" dirty="0" smtClean="0"/>
              <a:t>: INT NN [PK]</a:t>
            </a:r>
            <a:endParaRPr lang="fr-FR" i="1" dirty="0"/>
          </a:p>
          <a:p>
            <a:r>
              <a:rPr lang="fr-FR" i="1" u="sng" dirty="0" err="1" smtClean="0"/>
              <a:t>restaurant_id</a:t>
            </a:r>
            <a:r>
              <a:rPr lang="fr-FR" i="1" u="sng" dirty="0" smtClean="0"/>
              <a:t>: INT NN [PFK]</a:t>
            </a:r>
          </a:p>
          <a:p>
            <a:r>
              <a:rPr lang="fr-FR" i="1" u="sng" dirty="0" err="1" smtClean="0"/>
              <a:t>ingredient_id</a:t>
            </a:r>
            <a:r>
              <a:rPr lang="fr-FR" i="1" u="sng" dirty="0" smtClean="0"/>
              <a:t>: INT NN [PFK]</a:t>
            </a:r>
          </a:p>
          <a:p>
            <a:r>
              <a:rPr lang="fr-FR" dirty="0" err="1" smtClean="0"/>
              <a:t>quantity</a:t>
            </a:r>
            <a:r>
              <a:rPr lang="fr-FR" dirty="0" smtClean="0"/>
              <a:t>: DECIMAL(10,2) NN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4465422" y="3579628"/>
            <a:ext cx="2904067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ingredient</a:t>
            </a:r>
            <a:endParaRPr lang="fr-FR" b="1" dirty="0" smtClean="0"/>
          </a:p>
          <a:p>
            <a:endParaRPr lang="fr-FR" dirty="0" smtClean="0"/>
          </a:p>
          <a:p>
            <a:r>
              <a:rPr lang="fr-FR" i="1" dirty="0" err="1" smtClean="0"/>
              <a:t>ingredient_id</a:t>
            </a:r>
            <a:r>
              <a:rPr lang="fr-FR" i="1" dirty="0" smtClean="0"/>
              <a:t>: INT NN [PK]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7944181" y="3579628"/>
            <a:ext cx="2904067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supplier_ingredient</a:t>
            </a:r>
            <a:endParaRPr lang="fr-FR" b="1" dirty="0" smtClean="0"/>
          </a:p>
          <a:p>
            <a:endParaRPr lang="fr-FR" dirty="0" smtClean="0"/>
          </a:p>
          <a:p>
            <a:r>
              <a:rPr lang="fr-FR" i="1" u="sng" dirty="0" err="1" smtClean="0"/>
              <a:t>supplier_id</a:t>
            </a:r>
            <a:r>
              <a:rPr lang="fr-FR" i="1" u="sng" dirty="0" smtClean="0"/>
              <a:t>: INT NN [PFK]</a:t>
            </a:r>
          </a:p>
          <a:p>
            <a:r>
              <a:rPr lang="fr-FR" i="1" u="sng" dirty="0" err="1" smtClean="0"/>
              <a:t>ingredient_id</a:t>
            </a:r>
            <a:r>
              <a:rPr lang="fr-FR" i="1" u="sng" dirty="0" smtClean="0"/>
              <a:t>: INT NN [PFK]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4465421" y="5328274"/>
            <a:ext cx="2904067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product</a:t>
            </a:r>
            <a:endParaRPr lang="fr-FR" b="1" dirty="0" smtClean="0"/>
          </a:p>
          <a:p>
            <a:endParaRPr lang="fr-FR" dirty="0" smtClean="0"/>
          </a:p>
          <a:p>
            <a:r>
              <a:rPr lang="fr-FR" i="1" dirty="0" err="1" smtClean="0"/>
              <a:t>product_id</a:t>
            </a:r>
            <a:r>
              <a:rPr lang="fr-FR" i="1" dirty="0" smtClean="0"/>
              <a:t>: INT </a:t>
            </a:r>
            <a:r>
              <a:rPr lang="fr-FR" i="1" dirty="0"/>
              <a:t>NN [PK</a:t>
            </a:r>
            <a:r>
              <a:rPr lang="fr-FR" i="1" dirty="0" smtClean="0"/>
              <a:t>]</a:t>
            </a:r>
          </a:p>
          <a:p>
            <a:r>
              <a:rPr lang="fr-FR" dirty="0" err="1" smtClean="0"/>
              <a:t>price</a:t>
            </a:r>
            <a:r>
              <a:rPr lang="fr-FR" dirty="0" smtClean="0"/>
              <a:t>: DECIMAL(5, 2) NN</a:t>
            </a:r>
          </a:p>
        </p:txBody>
      </p:sp>
      <p:cxnSp>
        <p:nvCxnSpPr>
          <p:cNvPr id="3" name="Connecteur droit 2"/>
          <p:cNvCxnSpPr>
            <a:stCxn id="22" idx="2"/>
            <a:endCxn id="24" idx="0"/>
          </p:cNvCxnSpPr>
          <p:nvPr/>
        </p:nvCxnSpPr>
        <p:spPr>
          <a:xfrm>
            <a:off x="2438697" y="3078684"/>
            <a:ext cx="0" cy="4952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24" idx="3"/>
            <a:endCxn id="25" idx="1"/>
          </p:cNvCxnSpPr>
          <p:nvPr/>
        </p:nvCxnSpPr>
        <p:spPr>
          <a:xfrm flipV="1">
            <a:off x="3890730" y="4041293"/>
            <a:ext cx="574692" cy="4098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25" idx="3"/>
            <a:endCxn id="26" idx="1"/>
          </p:cNvCxnSpPr>
          <p:nvPr/>
        </p:nvCxnSpPr>
        <p:spPr>
          <a:xfrm>
            <a:off x="7369489" y="4041293"/>
            <a:ext cx="574692" cy="1385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26" idx="0"/>
            <a:endCxn id="23" idx="2"/>
          </p:cNvCxnSpPr>
          <p:nvPr/>
        </p:nvCxnSpPr>
        <p:spPr>
          <a:xfrm flipV="1">
            <a:off x="9396215" y="3078684"/>
            <a:ext cx="1" cy="500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25" idx="2"/>
            <a:endCxn id="27" idx="0"/>
          </p:cNvCxnSpPr>
          <p:nvPr/>
        </p:nvCxnSpPr>
        <p:spPr>
          <a:xfrm flipH="1">
            <a:off x="5917455" y="4502958"/>
            <a:ext cx="1" cy="825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84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584356" y="765587"/>
            <a:ext cx="902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Modèle physique de données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Pentagone 15"/>
          <p:cNvSpPr/>
          <p:nvPr/>
        </p:nvSpPr>
        <p:spPr>
          <a:xfrm>
            <a:off x="8159279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Arrondir un rectangle avec un coin diagonal 17"/>
          <p:cNvSpPr/>
          <p:nvPr/>
        </p:nvSpPr>
        <p:spPr>
          <a:xfrm>
            <a:off x="559930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Arrondir un rectangle avec un coin diagonal 20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343751" y="4949391"/>
            <a:ext cx="2904067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product</a:t>
            </a:r>
            <a:endParaRPr lang="fr-FR" b="1" dirty="0" smtClean="0"/>
          </a:p>
          <a:p>
            <a:endParaRPr lang="fr-FR" dirty="0" smtClean="0"/>
          </a:p>
          <a:p>
            <a:r>
              <a:rPr lang="fr-FR" i="1" dirty="0" err="1" smtClean="0"/>
              <a:t>product_id</a:t>
            </a:r>
            <a:r>
              <a:rPr lang="fr-FR" i="1" dirty="0" smtClean="0"/>
              <a:t>: INT </a:t>
            </a:r>
            <a:r>
              <a:rPr lang="fr-FR" i="1" dirty="0"/>
              <a:t>NN [PK</a:t>
            </a:r>
            <a:r>
              <a:rPr lang="fr-FR" i="1" dirty="0" smtClean="0"/>
              <a:t>]</a:t>
            </a:r>
          </a:p>
          <a:p>
            <a:r>
              <a:rPr lang="fr-FR" dirty="0" smtClean="0"/>
              <a:t>Price: </a:t>
            </a:r>
            <a:r>
              <a:rPr lang="fr-FR" dirty="0"/>
              <a:t>DECIMAL(5, 2) </a:t>
            </a:r>
            <a:r>
              <a:rPr lang="fr-FR" dirty="0" smtClean="0"/>
              <a:t>NN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1343750" y="3319154"/>
            <a:ext cx="2904067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product_category</a:t>
            </a:r>
            <a:endParaRPr lang="fr-FR" b="1" dirty="0" smtClean="0"/>
          </a:p>
          <a:p>
            <a:endParaRPr lang="fr-FR" i="1" dirty="0" smtClean="0"/>
          </a:p>
          <a:p>
            <a:r>
              <a:rPr lang="fr-FR" i="1" u="sng" dirty="0" err="1" smtClean="0"/>
              <a:t>product_id</a:t>
            </a:r>
            <a:r>
              <a:rPr lang="fr-FR" i="1" u="sng" dirty="0" smtClean="0"/>
              <a:t>: INT </a:t>
            </a:r>
            <a:r>
              <a:rPr lang="fr-FR" i="1" u="sng" dirty="0"/>
              <a:t>NN </a:t>
            </a:r>
            <a:r>
              <a:rPr lang="fr-FR" i="1" u="sng" dirty="0" smtClean="0"/>
              <a:t>[PFK]</a:t>
            </a:r>
          </a:p>
          <a:p>
            <a:r>
              <a:rPr lang="fr-FR" i="1" u="sng" dirty="0" err="1" smtClean="0"/>
              <a:t>category_id</a:t>
            </a:r>
            <a:r>
              <a:rPr lang="fr-FR" i="1" u="sng" dirty="0" smtClean="0"/>
              <a:t>: INT NN [PFK]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1343749" y="1965916"/>
            <a:ext cx="2904067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category</a:t>
            </a:r>
            <a:endParaRPr lang="fr-FR" b="1" dirty="0" smtClean="0"/>
          </a:p>
          <a:p>
            <a:endParaRPr lang="fr-FR" dirty="0" smtClean="0"/>
          </a:p>
          <a:p>
            <a:r>
              <a:rPr lang="fr-FR" i="1" dirty="0" err="1" smtClean="0"/>
              <a:t>category_id</a:t>
            </a:r>
            <a:r>
              <a:rPr lang="fr-FR" i="1" dirty="0" smtClean="0"/>
              <a:t>: INT </a:t>
            </a:r>
            <a:r>
              <a:rPr lang="fr-FR" i="1" dirty="0"/>
              <a:t>NN [PK</a:t>
            </a:r>
            <a:r>
              <a:rPr lang="fr-FR" i="1" dirty="0" smtClean="0"/>
              <a:t>]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8262247" y="2588350"/>
            <a:ext cx="2904067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app_order</a:t>
            </a:r>
            <a:endParaRPr lang="fr-FR" b="1" dirty="0" smtClean="0"/>
          </a:p>
          <a:p>
            <a:endParaRPr lang="fr-FR" dirty="0" smtClean="0"/>
          </a:p>
          <a:p>
            <a:r>
              <a:rPr lang="fr-FR" i="1" dirty="0" err="1" smtClean="0"/>
              <a:t>order_id</a:t>
            </a:r>
            <a:r>
              <a:rPr lang="fr-FR" i="1" dirty="0" smtClean="0"/>
              <a:t>: INT </a:t>
            </a:r>
            <a:r>
              <a:rPr lang="fr-FR" i="1" dirty="0"/>
              <a:t>NN [PK</a:t>
            </a:r>
            <a:r>
              <a:rPr lang="fr-FR" i="1" dirty="0" smtClean="0"/>
              <a:t>]</a:t>
            </a:r>
          </a:p>
          <a:p>
            <a:r>
              <a:rPr lang="fr-FR" u="sng" dirty="0" err="1" smtClean="0"/>
              <a:t>user_id</a:t>
            </a:r>
            <a:r>
              <a:rPr lang="fr-FR" u="sng" dirty="0" smtClean="0"/>
              <a:t>: INT NN [FK]</a:t>
            </a:r>
          </a:p>
          <a:p>
            <a:r>
              <a:rPr lang="fr-FR" u="sng" dirty="0" err="1" smtClean="0"/>
              <a:t>restaurant_id</a:t>
            </a:r>
            <a:r>
              <a:rPr lang="fr-FR" u="sng" dirty="0" smtClean="0"/>
              <a:t>: INT NN [FK]</a:t>
            </a:r>
          </a:p>
          <a:p>
            <a:r>
              <a:rPr lang="fr-FR" u="sng" dirty="0" err="1" smtClean="0"/>
              <a:t>address_id</a:t>
            </a:r>
            <a:r>
              <a:rPr lang="fr-FR" u="sng" dirty="0" smtClean="0"/>
              <a:t>: INT NN [FK]</a:t>
            </a:r>
            <a:endParaRPr lang="fr-FR" u="sng" dirty="0"/>
          </a:p>
        </p:txBody>
      </p:sp>
      <p:sp>
        <p:nvSpPr>
          <p:cNvPr id="26" name="ZoneTexte 25"/>
          <p:cNvSpPr txBox="1"/>
          <p:nvPr/>
        </p:nvSpPr>
        <p:spPr>
          <a:xfrm>
            <a:off x="4802999" y="4949390"/>
            <a:ext cx="2904067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order_product</a:t>
            </a:r>
            <a:endParaRPr lang="fr-FR" b="1" dirty="0" smtClean="0"/>
          </a:p>
          <a:p>
            <a:endParaRPr lang="fr-FR" dirty="0" smtClean="0"/>
          </a:p>
          <a:p>
            <a:r>
              <a:rPr lang="fr-FR" i="1" u="sng" dirty="0" err="1" smtClean="0"/>
              <a:t>product_id</a:t>
            </a:r>
            <a:r>
              <a:rPr lang="fr-FR" i="1" u="sng" dirty="0" smtClean="0"/>
              <a:t>: INT </a:t>
            </a:r>
            <a:r>
              <a:rPr lang="fr-FR" i="1" u="sng" dirty="0"/>
              <a:t>NN </a:t>
            </a:r>
            <a:r>
              <a:rPr lang="fr-FR" i="1" u="sng" dirty="0" smtClean="0"/>
              <a:t>[PFK]</a:t>
            </a:r>
          </a:p>
          <a:p>
            <a:r>
              <a:rPr lang="fr-FR" i="1" u="sng" dirty="0" err="1" smtClean="0"/>
              <a:t>order_id</a:t>
            </a:r>
            <a:r>
              <a:rPr lang="fr-FR" i="1" u="sng" dirty="0" smtClean="0"/>
              <a:t>: </a:t>
            </a:r>
            <a:r>
              <a:rPr lang="fr-FR" i="1" u="sng" dirty="0"/>
              <a:t>INT NN [PFK</a:t>
            </a:r>
            <a:r>
              <a:rPr lang="fr-FR" i="1" u="sng" dirty="0" smtClean="0"/>
              <a:t>]</a:t>
            </a:r>
          </a:p>
          <a:p>
            <a:r>
              <a:rPr lang="fr-FR" dirty="0" err="1" smtClean="0"/>
              <a:t>quantity</a:t>
            </a:r>
            <a:r>
              <a:rPr lang="fr-FR" dirty="0" smtClean="0"/>
              <a:t>: TINYINT NN</a:t>
            </a:r>
            <a:endParaRPr lang="fr-FR" dirty="0"/>
          </a:p>
        </p:txBody>
      </p:sp>
      <p:cxnSp>
        <p:nvCxnSpPr>
          <p:cNvPr id="3" name="Connecteur droit 2"/>
          <p:cNvCxnSpPr>
            <a:stCxn id="22" idx="0"/>
            <a:endCxn id="23" idx="2"/>
          </p:cNvCxnSpPr>
          <p:nvPr/>
        </p:nvCxnSpPr>
        <p:spPr>
          <a:xfrm flipH="1" flipV="1">
            <a:off x="2795784" y="4519483"/>
            <a:ext cx="1" cy="429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24" idx="2"/>
            <a:endCxn id="23" idx="0"/>
          </p:cNvCxnSpPr>
          <p:nvPr/>
        </p:nvCxnSpPr>
        <p:spPr>
          <a:xfrm>
            <a:off x="2795783" y="2889246"/>
            <a:ext cx="1" cy="429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22" idx="3"/>
            <a:endCxn id="26" idx="1"/>
          </p:cNvCxnSpPr>
          <p:nvPr/>
        </p:nvCxnSpPr>
        <p:spPr>
          <a:xfrm>
            <a:off x="4247818" y="5549556"/>
            <a:ext cx="555181" cy="1384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ngle 31"/>
          <p:cNvCxnSpPr>
            <a:stCxn id="26" idx="3"/>
            <a:endCxn id="25" idx="2"/>
          </p:cNvCxnSpPr>
          <p:nvPr/>
        </p:nvCxnSpPr>
        <p:spPr>
          <a:xfrm flipV="1">
            <a:off x="7707066" y="4342676"/>
            <a:ext cx="2007215" cy="134537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80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584356" y="765587"/>
            <a:ext cx="902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Modèle physique de données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Pentagone 7"/>
          <p:cNvSpPr/>
          <p:nvPr/>
        </p:nvSpPr>
        <p:spPr>
          <a:xfrm>
            <a:off x="8159279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rrondir un rectangle avec un coin diagonal 9"/>
          <p:cNvSpPr/>
          <p:nvPr/>
        </p:nvSpPr>
        <p:spPr>
          <a:xfrm>
            <a:off x="559930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Arrondir un rectangle avec un coin diagonal 12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883352" y="3188514"/>
            <a:ext cx="2904067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app_order</a:t>
            </a:r>
            <a:endParaRPr lang="fr-FR" b="1" dirty="0" smtClean="0"/>
          </a:p>
          <a:p>
            <a:endParaRPr lang="fr-FR" dirty="0" smtClean="0"/>
          </a:p>
          <a:p>
            <a:r>
              <a:rPr lang="fr-FR" i="1" dirty="0" err="1" smtClean="0"/>
              <a:t>order_id</a:t>
            </a:r>
            <a:r>
              <a:rPr lang="fr-FR" i="1" dirty="0" smtClean="0"/>
              <a:t>: INT </a:t>
            </a:r>
            <a:r>
              <a:rPr lang="fr-FR" i="1" dirty="0"/>
              <a:t>NN [PK</a:t>
            </a:r>
            <a:r>
              <a:rPr lang="fr-FR" i="1" dirty="0" smtClean="0"/>
              <a:t>]</a:t>
            </a:r>
          </a:p>
          <a:p>
            <a:r>
              <a:rPr lang="fr-FR" u="sng" dirty="0" err="1" smtClean="0"/>
              <a:t>user_id</a:t>
            </a:r>
            <a:r>
              <a:rPr lang="fr-FR" u="sng" dirty="0" smtClean="0"/>
              <a:t>: INT NN [FK]</a:t>
            </a:r>
          </a:p>
          <a:p>
            <a:r>
              <a:rPr lang="fr-FR" u="sng" dirty="0" err="1" smtClean="0"/>
              <a:t>restaurant_id</a:t>
            </a:r>
            <a:r>
              <a:rPr lang="fr-FR" u="sng" dirty="0" smtClean="0"/>
              <a:t>: INT NN [FK]</a:t>
            </a:r>
          </a:p>
          <a:p>
            <a:r>
              <a:rPr lang="fr-FR" u="sng" dirty="0" err="1" smtClean="0"/>
              <a:t>address_id</a:t>
            </a:r>
            <a:r>
              <a:rPr lang="fr-FR" u="sng" dirty="0" smtClean="0"/>
              <a:t>: INT NN [FK]</a:t>
            </a:r>
            <a:endParaRPr lang="fr-FR" u="sng" dirty="0"/>
          </a:p>
        </p:txBody>
      </p:sp>
      <p:sp>
        <p:nvSpPr>
          <p:cNvPr id="15" name="ZoneTexte 14"/>
          <p:cNvSpPr txBox="1"/>
          <p:nvPr/>
        </p:nvSpPr>
        <p:spPr>
          <a:xfrm>
            <a:off x="8729998" y="2068160"/>
            <a:ext cx="2904067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order_status</a:t>
            </a:r>
            <a:endParaRPr lang="fr-FR" b="1" dirty="0" smtClean="0"/>
          </a:p>
          <a:p>
            <a:endParaRPr lang="fr-FR" dirty="0" smtClean="0"/>
          </a:p>
          <a:p>
            <a:r>
              <a:rPr lang="fr-FR" i="1" u="sng" dirty="0" err="1" smtClean="0"/>
              <a:t>order_id</a:t>
            </a:r>
            <a:r>
              <a:rPr lang="fr-FR" i="1" u="sng" dirty="0" smtClean="0"/>
              <a:t>: INT </a:t>
            </a:r>
            <a:r>
              <a:rPr lang="fr-FR" i="1" u="sng" dirty="0"/>
              <a:t>NN [</a:t>
            </a:r>
            <a:r>
              <a:rPr lang="fr-FR" i="1" u="sng" dirty="0" smtClean="0"/>
              <a:t>PFK]</a:t>
            </a:r>
          </a:p>
          <a:p>
            <a:r>
              <a:rPr lang="fr-FR" dirty="0" err="1" smtClean="0"/>
              <a:t>created</a:t>
            </a:r>
            <a:r>
              <a:rPr lang="fr-FR" dirty="0" smtClean="0"/>
              <a:t>: TIMESTAMP NN</a:t>
            </a:r>
          </a:p>
          <a:p>
            <a:r>
              <a:rPr lang="fr-FR" dirty="0" err="1" smtClean="0"/>
              <a:t>prepared</a:t>
            </a:r>
            <a:r>
              <a:rPr lang="fr-FR" dirty="0" smtClean="0"/>
              <a:t>: </a:t>
            </a:r>
            <a:r>
              <a:rPr lang="fr-FR" dirty="0"/>
              <a:t>TIMESTAMP NN</a:t>
            </a:r>
          </a:p>
          <a:p>
            <a:r>
              <a:rPr lang="fr-FR" dirty="0" err="1" smtClean="0"/>
              <a:t>shipped</a:t>
            </a:r>
            <a:r>
              <a:rPr lang="fr-FR" dirty="0" smtClean="0"/>
              <a:t>: </a:t>
            </a:r>
            <a:r>
              <a:rPr lang="fr-FR" dirty="0"/>
              <a:t>TIMESTAMP </a:t>
            </a:r>
            <a:r>
              <a:rPr lang="fr-FR" dirty="0" smtClean="0"/>
              <a:t>NN</a:t>
            </a:r>
            <a:endParaRPr lang="fr-FR" u="sng" dirty="0" smtClean="0"/>
          </a:p>
          <a:p>
            <a:r>
              <a:rPr lang="fr-FR" dirty="0" err="1" smtClean="0"/>
              <a:t>delivered</a:t>
            </a:r>
            <a:r>
              <a:rPr lang="fr-FR" dirty="0" smtClean="0"/>
              <a:t>: </a:t>
            </a:r>
            <a:r>
              <a:rPr lang="fr-FR" dirty="0"/>
              <a:t>TIMESTAMP NN</a:t>
            </a:r>
          </a:p>
          <a:p>
            <a:r>
              <a:rPr lang="fr-FR" u="sng" dirty="0" err="1" smtClean="0"/>
              <a:t>transaction_id</a:t>
            </a:r>
            <a:r>
              <a:rPr lang="fr-FR" u="sng" dirty="0" smtClean="0"/>
              <a:t>: INT [FK]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8729997" y="5146343"/>
            <a:ext cx="2904067" cy="1200329"/>
          </a:xfrm>
          <a:prstGeom prst="rect">
            <a:avLst/>
          </a:prstGeom>
          <a:solidFill>
            <a:srgbClr val="FBDBDB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 smtClean="0"/>
              <a:t>transaction</a:t>
            </a:r>
          </a:p>
          <a:p>
            <a:endParaRPr lang="fr-FR" dirty="0" smtClean="0"/>
          </a:p>
          <a:p>
            <a:r>
              <a:rPr lang="fr-FR" i="1" dirty="0" err="1" smtClean="0"/>
              <a:t>transaction_id</a:t>
            </a:r>
            <a:r>
              <a:rPr lang="fr-FR" i="1" dirty="0" smtClean="0"/>
              <a:t>: INT </a:t>
            </a:r>
            <a:r>
              <a:rPr lang="fr-FR" i="1" dirty="0"/>
              <a:t>NN [PK</a:t>
            </a:r>
            <a:r>
              <a:rPr lang="fr-FR" i="1" dirty="0" smtClean="0"/>
              <a:t>]</a:t>
            </a:r>
          </a:p>
          <a:p>
            <a:r>
              <a:rPr lang="fr-FR" u="sng" dirty="0" err="1" smtClean="0"/>
              <a:t>order_id</a:t>
            </a:r>
            <a:r>
              <a:rPr lang="fr-FR" u="sng" dirty="0" smtClean="0"/>
              <a:t>: INT NN [FK]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970878" y="1965916"/>
            <a:ext cx="2969896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address</a:t>
            </a:r>
            <a:endParaRPr lang="fr-FR" b="1" dirty="0" smtClean="0"/>
          </a:p>
          <a:p>
            <a:endParaRPr lang="fr-FR" dirty="0"/>
          </a:p>
          <a:p>
            <a:r>
              <a:rPr lang="fr-FR" i="1" dirty="0" err="1" smtClean="0"/>
              <a:t>address_id</a:t>
            </a:r>
            <a:r>
              <a:rPr lang="fr-FR" i="1" dirty="0" smtClean="0"/>
              <a:t>: INT NN [PK]</a:t>
            </a:r>
          </a:p>
          <a:p>
            <a:r>
              <a:rPr lang="fr-FR" u="sng" dirty="0" err="1" smtClean="0"/>
              <a:t>user_id</a:t>
            </a:r>
            <a:r>
              <a:rPr lang="fr-FR" u="sng" dirty="0" smtClean="0"/>
              <a:t>: INT [FK]</a:t>
            </a:r>
          </a:p>
          <a:p>
            <a:r>
              <a:rPr lang="fr-FR" u="sng" dirty="0" err="1" smtClean="0"/>
              <a:t>supplier_id</a:t>
            </a:r>
            <a:r>
              <a:rPr lang="fr-FR" u="sng" dirty="0" smtClean="0"/>
              <a:t>: INT [FK]</a:t>
            </a:r>
          </a:p>
          <a:p>
            <a:r>
              <a:rPr lang="fr-FR" u="sng" dirty="0" err="1" smtClean="0"/>
              <a:t>restaurant_id</a:t>
            </a:r>
            <a:r>
              <a:rPr lang="fr-FR" u="sng" dirty="0" smtClean="0"/>
              <a:t>: INT [FK]</a:t>
            </a:r>
            <a:endParaRPr lang="fr-FR" u="sng" dirty="0"/>
          </a:p>
        </p:txBody>
      </p:sp>
      <p:sp>
        <p:nvSpPr>
          <p:cNvPr id="18" name="ZoneTexte 17"/>
          <p:cNvSpPr txBox="1"/>
          <p:nvPr/>
        </p:nvSpPr>
        <p:spPr>
          <a:xfrm>
            <a:off x="970878" y="4472683"/>
            <a:ext cx="2904067" cy="1754326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 err="1"/>
              <a:t>a</a:t>
            </a:r>
            <a:r>
              <a:rPr lang="fr-FR" b="1" dirty="0" err="1" smtClean="0"/>
              <a:t>pp_user</a:t>
            </a:r>
            <a:endParaRPr lang="fr-FR" b="1" dirty="0" smtClean="0"/>
          </a:p>
          <a:p>
            <a:endParaRPr lang="fr-FR" dirty="0"/>
          </a:p>
          <a:p>
            <a:r>
              <a:rPr lang="fr-FR" i="1" dirty="0" err="1" smtClean="0"/>
              <a:t>user_id</a:t>
            </a:r>
            <a:r>
              <a:rPr lang="fr-FR" i="1" dirty="0" smtClean="0"/>
              <a:t>: INT NN [PK]</a:t>
            </a:r>
          </a:p>
          <a:p>
            <a:r>
              <a:rPr lang="fr-FR" u="sng" dirty="0" err="1" smtClean="0"/>
              <a:t>role_id</a:t>
            </a:r>
            <a:r>
              <a:rPr lang="fr-FR" u="sng" dirty="0" smtClean="0"/>
              <a:t>: TINYINT NN [FK]</a:t>
            </a:r>
          </a:p>
          <a:p>
            <a:r>
              <a:rPr lang="fr-FR" dirty="0" smtClean="0"/>
              <a:t>password_sha256: VARCHAR</a:t>
            </a:r>
          </a:p>
          <a:p>
            <a:r>
              <a:rPr lang="fr-FR" u="sng" dirty="0" err="1" smtClean="0"/>
              <a:t>restaurant_id</a:t>
            </a:r>
            <a:r>
              <a:rPr lang="fr-FR" u="sng" dirty="0" smtClean="0"/>
              <a:t>: INT [FK]</a:t>
            </a:r>
            <a:endParaRPr lang="fr-FR" u="sng" dirty="0"/>
          </a:p>
        </p:txBody>
      </p:sp>
      <p:cxnSp>
        <p:nvCxnSpPr>
          <p:cNvPr id="20" name="Connecteur en angle 19"/>
          <p:cNvCxnSpPr>
            <a:endCxn id="15" idx="1"/>
          </p:cNvCxnSpPr>
          <p:nvPr/>
        </p:nvCxnSpPr>
        <p:spPr>
          <a:xfrm flipV="1">
            <a:off x="7797115" y="3222322"/>
            <a:ext cx="932883" cy="452485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ngle 21"/>
          <p:cNvCxnSpPr>
            <a:stCxn id="14" idx="3"/>
            <a:endCxn id="16" idx="1"/>
          </p:cNvCxnSpPr>
          <p:nvPr/>
        </p:nvCxnSpPr>
        <p:spPr>
          <a:xfrm>
            <a:off x="7787419" y="4065677"/>
            <a:ext cx="942578" cy="1680831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16" idx="0"/>
            <a:endCxn id="15" idx="2"/>
          </p:cNvCxnSpPr>
          <p:nvPr/>
        </p:nvCxnSpPr>
        <p:spPr>
          <a:xfrm flipV="1">
            <a:off x="10182031" y="4376484"/>
            <a:ext cx="1" cy="76985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ngle 26"/>
          <p:cNvCxnSpPr>
            <a:stCxn id="14" idx="0"/>
            <a:endCxn id="17" idx="3"/>
          </p:cNvCxnSpPr>
          <p:nvPr/>
        </p:nvCxnSpPr>
        <p:spPr>
          <a:xfrm rot="16200000" flipV="1">
            <a:off x="4965363" y="1818491"/>
            <a:ext cx="345435" cy="239461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en angle 28"/>
          <p:cNvCxnSpPr>
            <a:endCxn id="18" idx="3"/>
          </p:cNvCxnSpPr>
          <p:nvPr/>
        </p:nvCxnSpPr>
        <p:spPr>
          <a:xfrm rot="10800000" flipV="1">
            <a:off x="3874946" y="4597404"/>
            <a:ext cx="998711" cy="75244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4883216" y="5635337"/>
            <a:ext cx="2904067" cy="92333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 smtClean="0"/>
              <a:t>restaurant</a:t>
            </a:r>
            <a:endParaRPr lang="fr-FR" dirty="0" smtClean="0"/>
          </a:p>
          <a:p>
            <a:endParaRPr lang="fr-FR" dirty="0"/>
          </a:p>
          <a:p>
            <a:r>
              <a:rPr lang="fr-FR" i="1" dirty="0" err="1" smtClean="0"/>
              <a:t>restaurant_id</a:t>
            </a:r>
            <a:r>
              <a:rPr lang="fr-FR" i="1" dirty="0" smtClean="0"/>
              <a:t>: INT NN [PK]</a:t>
            </a:r>
          </a:p>
        </p:txBody>
      </p:sp>
      <p:cxnSp>
        <p:nvCxnSpPr>
          <p:cNvPr id="40" name="Connecteur droit 39"/>
          <p:cNvCxnSpPr/>
          <p:nvPr/>
        </p:nvCxnSpPr>
        <p:spPr>
          <a:xfrm flipH="1">
            <a:off x="6335249" y="4942840"/>
            <a:ext cx="136" cy="6924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0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</TotalTime>
  <Words>637</Words>
  <Application>Microsoft Office PowerPoint</Application>
  <PresentationFormat>Grand écran</PresentationFormat>
  <Paragraphs>205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Akzidenz-Grotesk BQ</vt:lpstr>
      <vt:lpstr>Arial</vt:lpstr>
      <vt:lpstr>Bebas Neue</vt:lpstr>
      <vt:lpstr>Calibri</vt:lpstr>
      <vt:lpstr>Calibri Light</vt:lpstr>
      <vt:lpstr>Segoe UI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Lathière</dc:creator>
  <cp:lastModifiedBy>Quentin Lathière</cp:lastModifiedBy>
  <cp:revision>479</cp:revision>
  <dcterms:created xsi:type="dcterms:W3CDTF">2017-11-05T09:03:32Z</dcterms:created>
  <dcterms:modified xsi:type="dcterms:W3CDTF">2018-01-28T13:44:01Z</dcterms:modified>
</cp:coreProperties>
</file>