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56" r:id="rId3"/>
    <p:sldId id="257" r:id="rId4"/>
    <p:sldId id="258" r:id="rId5"/>
    <p:sldId id="275" r:id="rId6"/>
    <p:sldId id="276" r:id="rId7"/>
    <p:sldId id="282" r:id="rId8"/>
    <p:sldId id="283" r:id="rId9"/>
    <p:sldId id="279" r:id="rId10"/>
    <p:sldId id="277" r:id="rId11"/>
    <p:sldId id="278" r:id="rId12"/>
    <p:sldId id="28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098"/>
    <a:srgbClr val="EAD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04489" y="765587"/>
            <a:ext cx="858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document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5571" y="2873814"/>
            <a:ext cx="84195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Ce document a pour but de :</a:t>
            </a:r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fonctionnelle proposée ;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Présenter rapidement la solution technique retenue.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27" name="Arrondir un rectangle avec un coin diagonal 26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Arrondir un rectangle avec un coin diagonal 32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90" y="1982578"/>
            <a:ext cx="1911173" cy="19111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82" y="4249782"/>
            <a:ext cx="2716424" cy="26082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8453" y="2156944"/>
            <a:ext cx="62587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Python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</a:t>
            </a:r>
            <a:r>
              <a:rPr lang="fr-FR" sz="2400" dirty="0"/>
              <a:t>rapide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en </a:t>
            </a:r>
            <a:r>
              <a:rPr lang="fr-FR" sz="2400" dirty="0" smtClean="0"/>
              <a:t>accroissement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Notre </a:t>
            </a:r>
            <a:r>
              <a:rPr lang="fr-FR" sz="2400" dirty="0" smtClean="0"/>
              <a:t>expertise.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5798453" y="468418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b="1" dirty="0" smtClean="0"/>
              <a:t>Django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Web Framework reconnu et maintenu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Utilisé par Pinterest, </a:t>
            </a:r>
            <a:r>
              <a:rPr lang="fr-FR" sz="2400" dirty="0" smtClean="0"/>
              <a:t>Instagram, Nasa ;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rapide.</a:t>
            </a:r>
            <a:endParaRPr lang="fr-FR" sz="24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7199" y="1867108"/>
            <a:ext cx="10050035" cy="4779225"/>
          </a:xfrm>
          <a:prstGeom prst="rect">
            <a:avLst/>
          </a:prstGeom>
          <a:noFill/>
          <a:ln w="38100">
            <a:solidFill>
              <a:srgbClr val="43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948237"/>
            <a:ext cx="1820333" cy="2161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66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8" y="4656141"/>
            <a:ext cx="2706611" cy="16239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46" y="4879908"/>
            <a:ext cx="1353663" cy="13536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5131" y="5141240"/>
            <a:ext cx="5013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HTML/CSS/JavaScript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Technologies standards du web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entagone 10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03" y="2176671"/>
            <a:ext cx="1711979" cy="171197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05131" y="2432495"/>
            <a:ext cx="5406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MYSQL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Communauté active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Développé et maintenu par Oracle.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3133" y="-76200"/>
            <a:ext cx="12369800" cy="699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328974" y="2312537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800" dirty="0" smtClean="0">
                <a:solidFill>
                  <a:schemeClr val="bg1"/>
                </a:solidFill>
              </a:rPr>
              <a:t>Q&amp;A</a:t>
            </a:r>
            <a:endParaRPr lang="fr-FR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9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Rappel du contexte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8633" y="3115806"/>
            <a:ext cx="902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Votre </a:t>
            </a:r>
            <a:r>
              <a:rPr lang="fr-FR" sz="2400" dirty="0" smtClean="0"/>
              <a:t>entreprise « </a:t>
            </a:r>
            <a:r>
              <a:rPr lang="fr-FR" sz="2400" dirty="0"/>
              <a:t>OC Pizza » est un jeune groupe de pizzeria en plein essor et spécialisé dans les pizzas livrées ou à emporter. </a:t>
            </a:r>
            <a:endParaRPr lang="fr-FR" sz="2400" dirty="0" smtClean="0"/>
          </a:p>
          <a:p>
            <a:r>
              <a:rPr lang="fr-FR" sz="2400" dirty="0" smtClean="0"/>
              <a:t>Elle compte </a:t>
            </a:r>
            <a:r>
              <a:rPr lang="fr-FR" sz="2400" dirty="0"/>
              <a:t>déjà 5 points de vente et prévoit d’en ouvrir au moins 3 de plus d’ici la fin de l’année.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Arrondir un rectangle avec un coin diagonal 31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Arrondir un rectangle avec un coin diagonal 34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178960" y="3388341"/>
            <a:ext cx="10086157" cy="325449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05" y="1801855"/>
            <a:ext cx="583157" cy="171482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63" y="1755838"/>
            <a:ext cx="1199905" cy="153112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438704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589157" y="3501351"/>
            <a:ext cx="3409518" cy="302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517954" y="4194972"/>
            <a:ext cx="32510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Suivre les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Gérer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Aide-mémoire pizzas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4714" y="3851899"/>
            <a:ext cx="346742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Consulter les 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Passer des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Payer en ligne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ou à la livraison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</a:rPr>
              <a:t>Modifier ou annuler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une commande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84079" y="2887370"/>
            <a:ext cx="92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</a:t>
            </a:r>
            <a:endParaRPr lang="fr-FR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3294462" y="2887370"/>
            <a:ext cx="1410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</a:t>
            </a:r>
            <a:endParaRPr lang="fr-FR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Pentagone 23"/>
          <p:cNvSpPr/>
          <p:nvPr/>
        </p:nvSpPr>
        <p:spPr>
          <a:xfrm>
            <a:off x="223049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Arrondir un rectangle avec un coin diagonal 25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Arrondir un rectangle avec un coin diagonal 29"/>
          <p:cNvSpPr/>
          <p:nvPr/>
        </p:nvSpPr>
        <p:spPr>
          <a:xfrm>
            <a:off x="5591788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39" grpId="0" animBg="1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Le système et les acteurs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8" y="3035467"/>
            <a:ext cx="9896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web utilisable sur plusieurs terminaux (adaptative/responsive)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types d’acteurs : les clients, les employés et les acteurs externes.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Partie fonctionnelle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370" y="5152373"/>
            <a:ext cx="1101730" cy="10400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33" y="5012897"/>
            <a:ext cx="646753" cy="12111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4" y="4910675"/>
            <a:ext cx="852189" cy="13848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69" y="4713873"/>
            <a:ext cx="1581610" cy="158161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138" y="5115311"/>
            <a:ext cx="722245" cy="107643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22" y="5012897"/>
            <a:ext cx="943382" cy="125678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77" y="5119936"/>
            <a:ext cx="798427" cy="1104110"/>
          </a:xfrm>
          <a:prstGeom prst="rect">
            <a:avLst/>
          </a:prstGeom>
        </p:spPr>
      </p:pic>
      <p:grpSp>
        <p:nvGrpSpPr>
          <p:cNvPr id="30" name="Groupe 29"/>
          <p:cNvGrpSpPr/>
          <p:nvPr/>
        </p:nvGrpSpPr>
        <p:grpSpPr>
          <a:xfrm>
            <a:off x="591668" y="4619091"/>
            <a:ext cx="1380067" cy="795867"/>
            <a:chOff x="609600" y="5264831"/>
            <a:chExt cx="1380067" cy="795867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2811224" y="4614963"/>
            <a:ext cx="4987647" cy="795867"/>
            <a:chOff x="609600" y="5264831"/>
            <a:chExt cx="1380067" cy="795867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8711388" y="4614963"/>
            <a:ext cx="2284621" cy="795867"/>
            <a:chOff x="609600" y="5264831"/>
            <a:chExt cx="1380067" cy="795867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609600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609600" y="5264831"/>
              <a:ext cx="1380067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989667" y="5264831"/>
              <a:ext cx="0" cy="79586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823556" y="4177017"/>
            <a:ext cx="92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Client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4201725" y="4177017"/>
            <a:ext cx="255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Employés OC Pizza</a:t>
            </a:r>
            <a:endParaRPr lang="fr-FR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8718435" y="4177017"/>
            <a:ext cx="2324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Acteurs externes</a:t>
            </a:r>
            <a:endParaRPr lang="fr-FR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3064100" y="6295483"/>
            <a:ext cx="736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Patron</a:t>
            </a:r>
            <a:endParaRPr lang="fr-FR" sz="1600" dirty="0"/>
          </a:p>
        </p:txBody>
      </p:sp>
      <p:sp>
        <p:nvSpPr>
          <p:cNvPr id="43" name="Rectangle 42"/>
          <p:cNvSpPr/>
          <p:nvPr/>
        </p:nvSpPr>
        <p:spPr>
          <a:xfrm>
            <a:off x="4388738" y="6295483"/>
            <a:ext cx="931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Manager</a:t>
            </a:r>
            <a:endParaRPr lang="fr-FR" sz="1600" dirty="0"/>
          </a:p>
        </p:txBody>
      </p:sp>
      <p:sp>
        <p:nvSpPr>
          <p:cNvPr id="44" name="Rectangle 43"/>
          <p:cNvSpPr/>
          <p:nvPr/>
        </p:nvSpPr>
        <p:spPr>
          <a:xfrm>
            <a:off x="5599656" y="6295483"/>
            <a:ext cx="905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Pizzaiolo</a:t>
            </a:r>
            <a:endParaRPr lang="fr-FR" sz="1600" dirty="0"/>
          </a:p>
        </p:txBody>
      </p:sp>
      <p:sp>
        <p:nvSpPr>
          <p:cNvPr id="45" name="Rectangle 44"/>
          <p:cNvSpPr/>
          <p:nvPr/>
        </p:nvSpPr>
        <p:spPr>
          <a:xfrm>
            <a:off x="6966394" y="6295483"/>
            <a:ext cx="762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Livreur</a:t>
            </a:r>
            <a:endParaRPr lang="fr-FR" sz="1600" dirty="0"/>
          </a:p>
        </p:txBody>
      </p:sp>
      <p:sp>
        <p:nvSpPr>
          <p:cNvPr id="46" name="Rectangle 45"/>
          <p:cNvSpPr/>
          <p:nvPr/>
        </p:nvSpPr>
        <p:spPr>
          <a:xfrm>
            <a:off x="8947105" y="6295483"/>
            <a:ext cx="903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Bancaire</a:t>
            </a:r>
            <a:endParaRPr lang="fr-FR" sz="1600" dirty="0"/>
          </a:p>
        </p:txBody>
      </p:sp>
      <p:sp>
        <p:nvSpPr>
          <p:cNvPr id="47" name="Rectangle 46"/>
          <p:cNvSpPr/>
          <p:nvPr/>
        </p:nvSpPr>
        <p:spPr>
          <a:xfrm>
            <a:off x="10109998" y="6295483"/>
            <a:ext cx="1243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Notifications</a:t>
            </a:r>
            <a:endParaRPr lang="fr-FR" sz="1600" dirty="0"/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Diagramme de paquetage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66" y="1931239"/>
            <a:ext cx="6964465" cy="470696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06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Diagramme cas d’utilisation - commande</a:t>
            </a:r>
            <a:endParaRPr lang="fr-FR" sz="3600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20" y="1723880"/>
            <a:ext cx="9267513" cy="493611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83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695021" y="1910601"/>
            <a:ext cx="3294365" cy="908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 smtClean="0">
                <a:latin typeface="Akzidenz-Grotesk BQ" pitchFamily="50" charset="0"/>
              </a:rPr>
              <a:t>Diagramme d’activité </a:t>
            </a:r>
          </a:p>
          <a:p>
            <a:pPr algn="ctr"/>
            <a:r>
              <a:rPr lang="fr-FR" sz="2400" b="1" dirty="0" smtClean="0">
                <a:latin typeface="Akzidenz-Grotesk BQ" pitchFamily="50" charset="0"/>
              </a:rPr>
              <a:t>vie d’une commande</a:t>
            </a:r>
            <a:endParaRPr lang="fr-FR" sz="2400" b="1" dirty="0">
              <a:latin typeface="Akzidenz-Grotesk BQ" pitchFamily="50" charset="0"/>
            </a:endParaRPr>
          </a:p>
        </p:txBody>
      </p:sp>
      <p:sp>
        <p:nvSpPr>
          <p:cNvPr id="17" name="Losange 16"/>
          <p:cNvSpPr/>
          <p:nvPr/>
        </p:nvSpPr>
        <p:spPr>
          <a:xfrm>
            <a:off x="1190251" y="1224116"/>
            <a:ext cx="672064" cy="37854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Losange 17"/>
          <p:cNvSpPr/>
          <p:nvPr/>
        </p:nvSpPr>
        <p:spPr>
          <a:xfrm>
            <a:off x="1180726" y="3780129"/>
            <a:ext cx="672064" cy="37854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osange 19"/>
          <p:cNvSpPr/>
          <p:nvPr/>
        </p:nvSpPr>
        <p:spPr>
          <a:xfrm>
            <a:off x="5952715" y="1038074"/>
            <a:ext cx="1261421" cy="750626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Choix </a:t>
            </a:r>
            <a:br>
              <a:rPr lang="fr-FR" sz="900" dirty="0" smtClean="0">
                <a:solidFill>
                  <a:schemeClr val="tx1"/>
                </a:solidFill>
              </a:rPr>
            </a:br>
            <a:r>
              <a:rPr lang="fr-FR" sz="900" dirty="0" smtClean="0">
                <a:solidFill>
                  <a:schemeClr val="tx1"/>
                </a:solidFill>
              </a:rPr>
              <a:t>type paiement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4" name="Losange 23"/>
          <p:cNvSpPr/>
          <p:nvPr/>
        </p:nvSpPr>
        <p:spPr>
          <a:xfrm>
            <a:off x="7735795" y="941419"/>
            <a:ext cx="1606325" cy="104455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Paiement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Via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Plateforme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sélectionnée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5" name="Losange 24"/>
          <p:cNvSpPr/>
          <p:nvPr/>
        </p:nvSpPr>
        <p:spPr>
          <a:xfrm>
            <a:off x="5023640" y="3802048"/>
            <a:ext cx="1440202" cy="750626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Commande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prête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6" name="Losange 25"/>
          <p:cNvSpPr/>
          <p:nvPr/>
        </p:nvSpPr>
        <p:spPr>
          <a:xfrm>
            <a:off x="8339205" y="4648200"/>
            <a:ext cx="1281045" cy="5789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Paiement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383974" y="12519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d</a:t>
            </a:r>
            <a:r>
              <a:rPr lang="fr-FR" sz="1100" dirty="0" smtClean="0">
                <a:solidFill>
                  <a:schemeClr val="tx1"/>
                </a:solidFill>
              </a:rPr>
              <a:t>e livraison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3562939" y="1251974"/>
            <a:ext cx="1040320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produit(s)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4832939" y="12519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Constitution d’un panier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4832939" y="318095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Préparation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660696" y="318476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pizzaiolo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2383974" y="3668714"/>
            <a:ext cx="981526" cy="601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nouvelle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665459" y="3803582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Validation 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670221" y="4393822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Notification client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4999858" y="4989842"/>
            <a:ext cx="981526" cy="4584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Livraison à l’adresse indiquée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2383974" y="6189374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Refus commande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493822" y="3128203"/>
            <a:ext cx="981526" cy="5643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Attente client au restaurant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4994049" y="6186456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Contact client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450421" y="5500435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Retour au restaurant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8488964" y="5626947"/>
            <a:ext cx="981526" cy="3316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Paiement liquide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1" name="Losange 40"/>
          <p:cNvSpPr/>
          <p:nvPr/>
        </p:nvSpPr>
        <p:spPr>
          <a:xfrm>
            <a:off x="7212341" y="3881355"/>
            <a:ext cx="1365258" cy="5789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Vérification paiement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9275023" y="4143568"/>
            <a:ext cx="981526" cy="5148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Paiement liquide ou numérique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" name="Bouée 8"/>
          <p:cNvSpPr/>
          <p:nvPr/>
        </p:nvSpPr>
        <p:spPr>
          <a:xfrm>
            <a:off x="342018" y="1088687"/>
            <a:ext cx="326574" cy="326574"/>
          </a:xfrm>
          <a:prstGeom prst="donu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en arc 10"/>
          <p:cNvCxnSpPr>
            <a:stCxn id="9" idx="6"/>
            <a:endCxn id="17" idx="1"/>
          </p:cNvCxnSpPr>
          <p:nvPr/>
        </p:nvCxnSpPr>
        <p:spPr>
          <a:xfrm>
            <a:off x="668592" y="1251974"/>
            <a:ext cx="521659" cy="16141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17" idx="3"/>
            <a:endCxn id="6" idx="1"/>
          </p:cNvCxnSpPr>
          <p:nvPr/>
        </p:nvCxnSpPr>
        <p:spPr>
          <a:xfrm>
            <a:off x="1862315" y="1413387"/>
            <a:ext cx="521659" cy="440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6" idx="3"/>
            <a:endCxn id="27" idx="1"/>
          </p:cNvCxnSpPr>
          <p:nvPr/>
        </p:nvCxnSpPr>
        <p:spPr>
          <a:xfrm>
            <a:off x="3365500" y="1417791"/>
            <a:ext cx="197439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>
            <a:stCxn id="27" idx="3"/>
            <a:endCxn id="28" idx="1"/>
          </p:cNvCxnSpPr>
          <p:nvPr/>
        </p:nvCxnSpPr>
        <p:spPr>
          <a:xfrm>
            <a:off x="4603259" y="1417791"/>
            <a:ext cx="229680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endCxn id="20" idx="1"/>
          </p:cNvCxnSpPr>
          <p:nvPr/>
        </p:nvCxnSpPr>
        <p:spPr>
          <a:xfrm>
            <a:off x="5814465" y="1413387"/>
            <a:ext cx="138250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>
            <a:stCxn id="20" idx="3"/>
            <a:endCxn id="24" idx="1"/>
          </p:cNvCxnSpPr>
          <p:nvPr/>
        </p:nvCxnSpPr>
        <p:spPr>
          <a:xfrm>
            <a:off x="7214136" y="1413387"/>
            <a:ext cx="521659" cy="5030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24" idx="2"/>
            <a:endCxn id="31" idx="0"/>
          </p:cNvCxnSpPr>
          <p:nvPr/>
        </p:nvCxnSpPr>
        <p:spPr>
          <a:xfrm rot="5400000">
            <a:off x="4865477" y="-4768"/>
            <a:ext cx="1682743" cy="5664221"/>
          </a:xfrm>
          <a:prstGeom prst="bentConnector3">
            <a:avLst>
              <a:gd name="adj1" fmla="val 450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>
            <a:stCxn id="20" idx="2"/>
            <a:endCxn id="31" idx="0"/>
          </p:cNvCxnSpPr>
          <p:nvPr/>
        </p:nvCxnSpPr>
        <p:spPr>
          <a:xfrm rot="5400000">
            <a:off x="3789075" y="874363"/>
            <a:ext cx="1880014" cy="3708689"/>
          </a:xfrm>
          <a:prstGeom prst="bentConnector3">
            <a:avLst>
              <a:gd name="adj1" fmla="val 458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18" idx="3"/>
            <a:endCxn id="31" idx="1"/>
          </p:cNvCxnSpPr>
          <p:nvPr/>
        </p:nvCxnSpPr>
        <p:spPr>
          <a:xfrm>
            <a:off x="1852790" y="3969400"/>
            <a:ext cx="531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stCxn id="18" idx="2"/>
          </p:cNvCxnSpPr>
          <p:nvPr/>
        </p:nvCxnSpPr>
        <p:spPr>
          <a:xfrm rot="16200000" flipH="1">
            <a:off x="2755369" y="2920059"/>
            <a:ext cx="1000069" cy="347729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31" idx="2"/>
            <a:endCxn id="36" idx="0"/>
          </p:cNvCxnSpPr>
          <p:nvPr/>
        </p:nvCxnSpPr>
        <p:spPr>
          <a:xfrm>
            <a:off x="2874737" y="4270085"/>
            <a:ext cx="0" cy="1919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>
            <a:stCxn id="36" idx="3"/>
          </p:cNvCxnSpPr>
          <p:nvPr/>
        </p:nvCxnSpPr>
        <p:spPr>
          <a:xfrm flipV="1">
            <a:off x="3365500" y="4725456"/>
            <a:ext cx="391160" cy="16297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Bouée 80"/>
          <p:cNvSpPr/>
          <p:nvPr/>
        </p:nvSpPr>
        <p:spPr>
          <a:xfrm>
            <a:off x="10364220" y="5438773"/>
            <a:ext cx="305545" cy="305545"/>
          </a:xfrm>
          <a:prstGeom prst="donu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3" name="Connecteur en angle 82"/>
          <p:cNvCxnSpPr>
            <a:stCxn id="36" idx="2"/>
            <a:endCxn id="81" idx="4"/>
          </p:cNvCxnSpPr>
          <p:nvPr/>
        </p:nvCxnSpPr>
        <p:spPr>
          <a:xfrm rot="5400000" flipH="1" flipV="1">
            <a:off x="6307520" y="2311535"/>
            <a:ext cx="776690" cy="7642256"/>
          </a:xfrm>
          <a:prstGeom prst="bentConnector3">
            <a:avLst>
              <a:gd name="adj1" fmla="val -294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/>
          <p:cNvCxnSpPr>
            <a:endCxn id="81" idx="0"/>
          </p:cNvCxnSpPr>
          <p:nvPr/>
        </p:nvCxnSpPr>
        <p:spPr>
          <a:xfrm>
            <a:off x="7431947" y="3143198"/>
            <a:ext cx="3085046" cy="22955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37" idx="3"/>
            <a:endCxn id="41" idx="0"/>
          </p:cNvCxnSpPr>
          <p:nvPr/>
        </p:nvCxnSpPr>
        <p:spPr>
          <a:xfrm>
            <a:off x="7475348" y="3410383"/>
            <a:ext cx="419622" cy="4709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ngle 88"/>
          <p:cNvCxnSpPr>
            <a:stCxn id="34" idx="3"/>
            <a:endCxn id="41" idx="2"/>
          </p:cNvCxnSpPr>
          <p:nvPr/>
        </p:nvCxnSpPr>
        <p:spPr>
          <a:xfrm flipV="1">
            <a:off x="5981384" y="4460255"/>
            <a:ext cx="1913586" cy="7588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ngle 90"/>
          <p:cNvCxnSpPr>
            <a:endCxn id="34" idx="0"/>
          </p:cNvCxnSpPr>
          <p:nvPr/>
        </p:nvCxnSpPr>
        <p:spPr>
          <a:xfrm rot="5400000">
            <a:off x="5435487" y="4530384"/>
            <a:ext cx="514592" cy="404324"/>
          </a:xfrm>
          <a:prstGeom prst="bentConnector3">
            <a:avLst>
              <a:gd name="adj1" fmla="val 574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/>
          <p:cNvCxnSpPr/>
          <p:nvPr/>
        </p:nvCxnSpPr>
        <p:spPr>
          <a:xfrm rot="10800000">
            <a:off x="4631928" y="4713271"/>
            <a:ext cx="377612" cy="3141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ngle 98"/>
          <p:cNvCxnSpPr>
            <a:endCxn id="33" idx="3"/>
          </p:cNvCxnSpPr>
          <p:nvPr/>
        </p:nvCxnSpPr>
        <p:spPr>
          <a:xfrm rot="10800000" flipV="1">
            <a:off x="4651748" y="4305261"/>
            <a:ext cx="589195" cy="2543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/>
          <p:nvPr/>
        </p:nvCxnSpPr>
        <p:spPr>
          <a:xfrm rot="5400000">
            <a:off x="4378580" y="3775433"/>
            <a:ext cx="868817" cy="362122"/>
          </a:xfrm>
          <a:prstGeom prst="bentConnector3">
            <a:avLst>
              <a:gd name="adj1" fmla="val 823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ngle 105"/>
          <p:cNvCxnSpPr>
            <a:stCxn id="29" idx="2"/>
            <a:endCxn id="25" idx="0"/>
          </p:cNvCxnSpPr>
          <p:nvPr/>
        </p:nvCxnSpPr>
        <p:spPr>
          <a:xfrm rot="16200000" flipH="1">
            <a:off x="5388993" y="3447299"/>
            <a:ext cx="289457" cy="4200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32" idx="0"/>
            <a:endCxn id="30" idx="2"/>
          </p:cNvCxnSpPr>
          <p:nvPr/>
        </p:nvCxnSpPr>
        <p:spPr>
          <a:xfrm flipH="1" flipV="1">
            <a:off x="4151459" y="3516401"/>
            <a:ext cx="4763" cy="287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32" idx="2"/>
            <a:endCxn id="33" idx="0"/>
          </p:cNvCxnSpPr>
          <p:nvPr/>
        </p:nvCxnSpPr>
        <p:spPr>
          <a:xfrm>
            <a:off x="4156222" y="4135216"/>
            <a:ext cx="4762" cy="258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5152029" y="5438773"/>
            <a:ext cx="0" cy="74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5814465" y="5438773"/>
            <a:ext cx="0" cy="742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ngle 118"/>
          <p:cNvCxnSpPr>
            <a:endCxn id="39" idx="2"/>
          </p:cNvCxnSpPr>
          <p:nvPr/>
        </p:nvCxnSpPr>
        <p:spPr>
          <a:xfrm flipV="1">
            <a:off x="5981384" y="5832069"/>
            <a:ext cx="959800" cy="5231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V="1">
            <a:off x="7108999" y="3692563"/>
            <a:ext cx="0" cy="1770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endCxn id="37" idx="1"/>
          </p:cNvCxnSpPr>
          <p:nvPr/>
        </p:nvCxnSpPr>
        <p:spPr>
          <a:xfrm rot="5400000" flipH="1" flipV="1">
            <a:off x="6047973" y="3570513"/>
            <a:ext cx="605978" cy="28571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en angle 132"/>
          <p:cNvCxnSpPr>
            <a:endCxn id="81" idx="0"/>
          </p:cNvCxnSpPr>
          <p:nvPr/>
        </p:nvCxnSpPr>
        <p:spPr>
          <a:xfrm>
            <a:off x="8023981" y="3935901"/>
            <a:ext cx="2493012" cy="15028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ngle 137"/>
          <p:cNvCxnSpPr>
            <a:stCxn id="26" idx="3"/>
            <a:endCxn id="49" idx="2"/>
          </p:cNvCxnSpPr>
          <p:nvPr/>
        </p:nvCxnSpPr>
        <p:spPr>
          <a:xfrm flipV="1">
            <a:off x="9620250" y="4658457"/>
            <a:ext cx="145536" cy="2791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en angle 139"/>
          <p:cNvCxnSpPr>
            <a:endCxn id="26" idx="1"/>
          </p:cNvCxnSpPr>
          <p:nvPr/>
        </p:nvCxnSpPr>
        <p:spPr>
          <a:xfrm rot="16200000" flipH="1">
            <a:off x="7962732" y="4561177"/>
            <a:ext cx="576184" cy="1767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en angle 141"/>
          <p:cNvCxnSpPr>
            <a:stCxn id="39" idx="1"/>
            <a:endCxn id="33" idx="2"/>
          </p:cNvCxnSpPr>
          <p:nvPr/>
        </p:nvCxnSpPr>
        <p:spPr>
          <a:xfrm rot="10800000">
            <a:off x="4160985" y="4725456"/>
            <a:ext cx="2289437" cy="94079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en angle 143"/>
          <p:cNvCxnSpPr>
            <a:stCxn id="81" idx="3"/>
          </p:cNvCxnSpPr>
          <p:nvPr/>
        </p:nvCxnSpPr>
        <p:spPr>
          <a:xfrm rot="5400000" flipH="1">
            <a:off x="6668334" y="1958941"/>
            <a:ext cx="971197" cy="6510066"/>
          </a:xfrm>
          <a:prstGeom prst="bentConnector4">
            <a:avLst>
              <a:gd name="adj1" fmla="val -92844"/>
              <a:gd name="adj2" fmla="val 999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26" idx="2"/>
            <a:endCxn id="40" idx="0"/>
          </p:cNvCxnSpPr>
          <p:nvPr/>
        </p:nvCxnSpPr>
        <p:spPr>
          <a:xfrm flipH="1">
            <a:off x="8979727" y="5227100"/>
            <a:ext cx="1" cy="399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ngle 153"/>
          <p:cNvCxnSpPr>
            <a:stCxn id="40" idx="3"/>
            <a:endCxn id="81" idx="2"/>
          </p:cNvCxnSpPr>
          <p:nvPr/>
        </p:nvCxnSpPr>
        <p:spPr>
          <a:xfrm flipV="1">
            <a:off x="9470490" y="5591546"/>
            <a:ext cx="893730" cy="2012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>
            <a:stCxn id="17" idx="2"/>
            <a:endCxn id="18" idx="0"/>
          </p:cNvCxnSpPr>
          <p:nvPr/>
        </p:nvCxnSpPr>
        <p:spPr>
          <a:xfrm flipH="1">
            <a:off x="1516758" y="1602658"/>
            <a:ext cx="9525" cy="2177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en angle 157"/>
          <p:cNvCxnSpPr>
            <a:stCxn id="49" idx="3"/>
            <a:endCxn id="81" idx="0"/>
          </p:cNvCxnSpPr>
          <p:nvPr/>
        </p:nvCxnSpPr>
        <p:spPr>
          <a:xfrm>
            <a:off x="10256549" y="4401013"/>
            <a:ext cx="260444" cy="10377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1751450" y="1205772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Client</a:t>
            </a:r>
            <a:endParaRPr lang="fr-FR" sz="1050" dirty="0"/>
          </a:p>
        </p:txBody>
      </p:sp>
      <p:sp>
        <p:nvSpPr>
          <p:cNvPr id="160" name="ZoneTexte 159"/>
          <p:cNvSpPr txBox="1"/>
          <p:nvPr/>
        </p:nvSpPr>
        <p:spPr>
          <a:xfrm>
            <a:off x="1507300" y="154781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Employé</a:t>
            </a:r>
            <a:endParaRPr lang="fr-FR" sz="1050" dirty="0"/>
          </a:p>
        </p:txBody>
      </p:sp>
      <p:sp>
        <p:nvSpPr>
          <p:cNvPr id="161" name="ZoneTexte 160"/>
          <p:cNvSpPr txBox="1"/>
          <p:nvPr/>
        </p:nvSpPr>
        <p:spPr>
          <a:xfrm>
            <a:off x="5865497" y="1885627"/>
            <a:ext cx="1346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</a:t>
            </a:r>
            <a:br>
              <a:rPr lang="fr-FR" sz="1050" dirty="0" smtClean="0"/>
            </a:br>
            <a:r>
              <a:rPr lang="fr-FR" sz="1050" dirty="0" smtClean="0"/>
              <a:t>à réception/sur place</a:t>
            </a:r>
            <a:endParaRPr lang="fr-FR" sz="1050" dirty="0"/>
          </a:p>
        </p:txBody>
      </p:sp>
      <p:sp>
        <p:nvSpPr>
          <p:cNvPr id="162" name="ZoneTexte 161"/>
          <p:cNvSpPr txBox="1"/>
          <p:nvPr/>
        </p:nvSpPr>
        <p:spPr>
          <a:xfrm>
            <a:off x="7120498" y="1230696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</a:t>
            </a:r>
            <a:br>
              <a:rPr lang="fr-FR" sz="1050" dirty="0" smtClean="0"/>
            </a:br>
            <a:r>
              <a:rPr lang="fr-FR" sz="1050" dirty="0" smtClean="0"/>
              <a:t>en ligne</a:t>
            </a:r>
            <a:endParaRPr lang="fr-FR" sz="1050" dirty="0"/>
          </a:p>
        </p:txBody>
      </p:sp>
      <p:sp>
        <p:nvSpPr>
          <p:cNvPr id="163" name="ZoneTexte 162"/>
          <p:cNvSpPr txBox="1"/>
          <p:nvPr/>
        </p:nvSpPr>
        <p:spPr>
          <a:xfrm>
            <a:off x="7222457" y="2618060"/>
            <a:ext cx="867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Paiement ok</a:t>
            </a:r>
            <a:endParaRPr lang="fr-FR" sz="1050" dirty="0"/>
          </a:p>
        </p:txBody>
      </p:sp>
      <p:sp>
        <p:nvSpPr>
          <p:cNvPr id="164" name="ZoneTexte 163"/>
          <p:cNvSpPr txBox="1"/>
          <p:nvPr/>
        </p:nvSpPr>
        <p:spPr>
          <a:xfrm>
            <a:off x="1735947" y="3742151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Manager</a:t>
            </a:r>
            <a:endParaRPr lang="fr-FR" sz="1050" dirty="0"/>
          </a:p>
        </p:txBody>
      </p:sp>
      <p:sp>
        <p:nvSpPr>
          <p:cNvPr id="165" name="ZoneTexte 164"/>
          <p:cNvSpPr txBox="1"/>
          <p:nvPr/>
        </p:nvSpPr>
        <p:spPr>
          <a:xfrm>
            <a:off x="1468993" y="4107550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Livreur</a:t>
            </a:r>
            <a:endParaRPr lang="fr-FR" sz="1050" dirty="0"/>
          </a:p>
        </p:txBody>
      </p:sp>
      <p:sp>
        <p:nvSpPr>
          <p:cNvPr id="166" name="ZoneTexte 165"/>
          <p:cNvSpPr txBox="1"/>
          <p:nvPr/>
        </p:nvSpPr>
        <p:spPr>
          <a:xfrm>
            <a:off x="5613785" y="4547658"/>
            <a:ext cx="808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En livraison</a:t>
            </a:r>
            <a:endParaRPr lang="fr-FR" sz="1050" dirty="0"/>
          </a:p>
        </p:txBody>
      </p:sp>
      <p:sp>
        <p:nvSpPr>
          <p:cNvPr id="167" name="ZoneTexte 166"/>
          <p:cNvSpPr txBox="1"/>
          <p:nvPr/>
        </p:nvSpPr>
        <p:spPr>
          <a:xfrm>
            <a:off x="6146770" y="4967390"/>
            <a:ext cx="8258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Réception</a:t>
            </a:r>
            <a:br>
              <a:rPr lang="fr-FR" sz="1050" dirty="0" smtClean="0"/>
            </a:br>
            <a:r>
              <a:rPr lang="fr-FR" sz="1050" dirty="0" smtClean="0"/>
              <a:t>par le client</a:t>
            </a:r>
            <a:endParaRPr lang="fr-FR" sz="1050" dirty="0"/>
          </a:p>
        </p:txBody>
      </p:sp>
      <p:sp>
        <p:nvSpPr>
          <p:cNvPr id="168" name="ZoneTexte 167"/>
          <p:cNvSpPr txBox="1"/>
          <p:nvPr/>
        </p:nvSpPr>
        <p:spPr>
          <a:xfrm>
            <a:off x="6018291" y="5957818"/>
            <a:ext cx="10150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Pas de réponse</a:t>
            </a:r>
            <a:endParaRPr lang="fr-FR" sz="1050" dirty="0"/>
          </a:p>
        </p:txBody>
      </p:sp>
      <p:sp>
        <p:nvSpPr>
          <p:cNvPr id="169" name="ZoneTexte 168"/>
          <p:cNvSpPr txBox="1"/>
          <p:nvPr/>
        </p:nvSpPr>
        <p:spPr>
          <a:xfrm>
            <a:off x="4778641" y="5668638"/>
            <a:ext cx="7441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Adresse</a:t>
            </a:r>
            <a:br>
              <a:rPr lang="fr-FR" sz="1050" dirty="0" smtClean="0"/>
            </a:br>
            <a:r>
              <a:rPr lang="fr-FR" sz="1050" dirty="0" smtClean="0"/>
              <a:t>incorrecte</a:t>
            </a:r>
            <a:endParaRPr lang="fr-FR" sz="1050" dirty="0"/>
          </a:p>
        </p:txBody>
      </p:sp>
      <p:sp>
        <p:nvSpPr>
          <p:cNvPr id="170" name="ZoneTexte 169"/>
          <p:cNvSpPr txBox="1"/>
          <p:nvPr/>
        </p:nvSpPr>
        <p:spPr>
          <a:xfrm>
            <a:off x="5509203" y="5668638"/>
            <a:ext cx="6351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Adresse</a:t>
            </a:r>
            <a:br>
              <a:rPr lang="fr-FR" sz="1050" dirty="0" smtClean="0"/>
            </a:br>
            <a:r>
              <a:rPr lang="fr-FR" sz="1050" dirty="0" smtClean="0"/>
              <a:t>corrigée</a:t>
            </a:r>
            <a:endParaRPr lang="fr-FR" sz="1050" dirty="0"/>
          </a:p>
        </p:txBody>
      </p:sp>
      <p:sp>
        <p:nvSpPr>
          <p:cNvPr id="171" name="ZoneTexte 170"/>
          <p:cNvSpPr txBox="1"/>
          <p:nvPr/>
        </p:nvSpPr>
        <p:spPr>
          <a:xfrm>
            <a:off x="6087151" y="3671025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A emporter</a:t>
            </a:r>
            <a:endParaRPr lang="fr-FR" sz="1050" dirty="0"/>
          </a:p>
        </p:txBody>
      </p:sp>
      <p:sp>
        <p:nvSpPr>
          <p:cNvPr id="172" name="ZoneTexte 171"/>
          <p:cNvSpPr txBox="1"/>
          <p:nvPr/>
        </p:nvSpPr>
        <p:spPr>
          <a:xfrm>
            <a:off x="7463768" y="3297874"/>
            <a:ext cx="6399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dirty="0" smtClean="0"/>
              <a:t>Le client</a:t>
            </a:r>
            <a:br>
              <a:rPr lang="fr-FR" sz="1050" dirty="0" smtClean="0"/>
            </a:br>
            <a:r>
              <a:rPr lang="fr-FR" sz="1050" dirty="0" smtClean="0"/>
              <a:t>vient</a:t>
            </a:r>
            <a:endParaRPr lang="fr-FR" sz="1050" dirty="0"/>
          </a:p>
        </p:txBody>
      </p:sp>
      <p:sp>
        <p:nvSpPr>
          <p:cNvPr id="173" name="ZoneTexte 172"/>
          <p:cNvSpPr txBox="1"/>
          <p:nvPr/>
        </p:nvSpPr>
        <p:spPr>
          <a:xfrm>
            <a:off x="8049839" y="3147138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Le client ne vient pas</a:t>
            </a:r>
            <a:endParaRPr lang="fr-FR" sz="1050" dirty="0"/>
          </a:p>
        </p:txBody>
      </p:sp>
      <p:sp>
        <p:nvSpPr>
          <p:cNvPr id="174" name="ZoneTexte 173"/>
          <p:cNvSpPr txBox="1"/>
          <p:nvPr/>
        </p:nvSpPr>
        <p:spPr>
          <a:xfrm>
            <a:off x="8315442" y="3670447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Commande payée en ligne</a:t>
            </a:r>
            <a:endParaRPr lang="fr-FR" sz="1050" dirty="0"/>
          </a:p>
        </p:txBody>
      </p:sp>
      <p:sp>
        <p:nvSpPr>
          <p:cNvPr id="175" name="ZoneTexte 174"/>
          <p:cNvSpPr txBox="1"/>
          <p:nvPr/>
        </p:nvSpPr>
        <p:spPr>
          <a:xfrm>
            <a:off x="7453110" y="4486791"/>
            <a:ext cx="1643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Commande</a:t>
            </a:r>
            <a:br>
              <a:rPr lang="fr-FR" sz="1050" dirty="0" smtClean="0"/>
            </a:br>
            <a:r>
              <a:rPr lang="fr-FR" sz="1050" dirty="0" smtClean="0"/>
              <a:t>impayée</a:t>
            </a:r>
            <a:endParaRPr lang="fr-FR" sz="1050" dirty="0"/>
          </a:p>
        </p:txBody>
      </p:sp>
      <p:sp>
        <p:nvSpPr>
          <p:cNvPr id="176" name="ZoneTexte 175"/>
          <p:cNvSpPr txBox="1"/>
          <p:nvPr/>
        </p:nvSpPr>
        <p:spPr>
          <a:xfrm>
            <a:off x="8978701" y="4692908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Sur place</a:t>
            </a:r>
            <a:endParaRPr lang="fr-FR" sz="1050" dirty="0"/>
          </a:p>
        </p:txBody>
      </p:sp>
      <p:sp>
        <p:nvSpPr>
          <p:cNvPr id="177" name="ZoneTexte 176"/>
          <p:cNvSpPr txBox="1"/>
          <p:nvPr/>
        </p:nvSpPr>
        <p:spPr>
          <a:xfrm>
            <a:off x="8153990" y="5203005"/>
            <a:ext cx="1643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Livraison</a:t>
            </a:r>
            <a:endParaRPr lang="fr-FR" sz="1050" dirty="0"/>
          </a:p>
        </p:txBody>
      </p:sp>
      <p:cxnSp>
        <p:nvCxnSpPr>
          <p:cNvPr id="185" name="Connecteur droit avec flèche 184"/>
          <p:cNvCxnSpPr>
            <a:stCxn id="31" idx="3"/>
            <a:endCxn id="32" idx="1"/>
          </p:cNvCxnSpPr>
          <p:nvPr/>
        </p:nvCxnSpPr>
        <p:spPr>
          <a:xfrm flipV="1">
            <a:off x="3365500" y="3969399"/>
            <a:ext cx="29995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30" idx="3"/>
            <a:endCxn id="29" idx="1"/>
          </p:cNvCxnSpPr>
          <p:nvPr/>
        </p:nvCxnSpPr>
        <p:spPr>
          <a:xfrm flipV="1">
            <a:off x="4642222" y="3346774"/>
            <a:ext cx="190717" cy="3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778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2" presetClass="emph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2" presetClass="emph" presetSubtype="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2" presetClass="emph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2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2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9" grpId="0" animBg="1"/>
      <p:bldP spid="9" grpId="0" animBg="1"/>
      <p:bldP spid="81" grpId="0" animBg="1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1853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L’application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1438" y="3368842"/>
            <a:ext cx="98199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web utilisable sur plusieurs terminaux (adaptative/responsive)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types d’acteurs : les clients, les employés et les acteurs externes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Trois paquetages principaux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La vie d’une commande est complexe.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Résumé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>
            <a:off x="5620324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ndir un rectangle avec un coin diagonal 52"/>
          <p:cNvSpPr/>
          <p:nvPr/>
        </p:nvSpPr>
        <p:spPr>
          <a:xfrm>
            <a:off x="8162443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ndir un rectangle avec un coin diagonal 55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 smtClean="0">
                <a:latin typeface="Akzidenz-Grotesk BQ" pitchFamily="50" charset="0"/>
              </a:rPr>
              <a:t>Solution technique</a:t>
            </a:r>
            <a:endParaRPr lang="fr-FR" sz="3600" b="1" dirty="0">
              <a:latin typeface="Akzidenz-Grotesk BQ" pitchFamily="5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>
            <a:off x="8159279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888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Rappel du contexte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Arrondir un rectangle avec un coin diagonal 44"/>
          <p:cNvSpPr/>
          <p:nvPr/>
        </p:nvSpPr>
        <p:spPr>
          <a:xfrm>
            <a:off x="559930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91505" y="122153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Fonctionnel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3955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Technique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rondir un rectangle avec un coin diagonal 47"/>
          <p:cNvSpPr/>
          <p:nvPr/>
        </p:nvSpPr>
        <p:spPr>
          <a:xfrm>
            <a:off x="2188269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66" y="1394839"/>
            <a:ext cx="2552701" cy="255270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" y="749668"/>
            <a:ext cx="992305" cy="99230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249" y="813971"/>
            <a:ext cx="928986" cy="9280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53" y="3769603"/>
            <a:ext cx="1270289" cy="1587862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465" y="3769603"/>
            <a:ext cx="1270289" cy="1587862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87" y="5096933"/>
            <a:ext cx="1634492" cy="11897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32777" y="2616224"/>
            <a:ext cx="217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Hébergeur</a:t>
            </a:r>
            <a:endParaRPr lang="fr-FR" sz="3600" dirty="0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397964" y="3234267"/>
            <a:ext cx="1233304" cy="948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27333" y="3234267"/>
            <a:ext cx="1659467" cy="10498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5920714" y="3465513"/>
            <a:ext cx="0" cy="16314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196681" y="1978691"/>
            <a:ext cx="19827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1"/>
                </a:solidFill>
              </a:rPr>
              <a:t>Plateforme </a:t>
            </a:r>
          </a:p>
          <a:p>
            <a:r>
              <a:rPr lang="fr-FR" sz="2800" b="1" dirty="0" smtClean="0">
                <a:solidFill>
                  <a:schemeClr val="accent1"/>
                </a:solidFill>
              </a:rPr>
              <a:t>en tant que </a:t>
            </a:r>
          </a:p>
          <a:p>
            <a:r>
              <a:rPr lang="fr-FR" sz="2800" b="1" dirty="0" smtClean="0">
                <a:solidFill>
                  <a:schemeClr val="accent1"/>
                </a:solidFill>
              </a:rPr>
              <a:t>Service</a:t>
            </a:r>
            <a:endParaRPr lang="fr-FR" sz="2800" b="1" dirty="0">
              <a:solidFill>
                <a:schemeClr val="accent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138759" y="5192071"/>
            <a:ext cx="176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Restaurant</a:t>
            </a:r>
            <a:endParaRPr lang="fr-FR" sz="2800" dirty="0"/>
          </a:p>
        </p:txBody>
      </p:sp>
      <p:sp>
        <p:nvSpPr>
          <p:cNvPr id="41" name="ZoneTexte 40"/>
          <p:cNvSpPr txBox="1"/>
          <p:nvPr/>
        </p:nvSpPr>
        <p:spPr>
          <a:xfrm>
            <a:off x="8198271" y="5192071"/>
            <a:ext cx="176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Restaurant</a:t>
            </a:r>
            <a:endParaRPr lang="fr-FR" sz="28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075220" y="6140338"/>
            <a:ext cx="169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/>
              <a:t>Utilisateur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7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  <p:bldP spid="41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390</Words>
  <Application>Microsoft Office PowerPoint</Application>
  <PresentationFormat>Grand écran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Akzidenz-Grotesk BQ</vt:lpstr>
      <vt:lpstr>Arial</vt:lpstr>
      <vt:lpstr>Bebas Neue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Le système et les acteurs</vt:lpstr>
      <vt:lpstr>Présentation PowerPoint</vt:lpstr>
      <vt:lpstr>Présentation PowerPoint</vt:lpstr>
      <vt:lpstr>Présentation PowerPoint</vt:lpstr>
      <vt:lpstr>L’application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322</cp:revision>
  <dcterms:created xsi:type="dcterms:W3CDTF">2017-11-05T09:03:32Z</dcterms:created>
  <dcterms:modified xsi:type="dcterms:W3CDTF">2017-12-09T11:08:40Z</dcterms:modified>
</cp:coreProperties>
</file>