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6858000" cy="9906000" type="A4"/>
  <p:notesSz cx="6888163" cy="100218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輸出與輸入 (Output and Input)" id="{1B236BF6-0E7E-4D92-8D0A-45D434BFAAC6}">
          <p14:sldIdLst>
            <p14:sldId id="256"/>
          </p14:sldIdLst>
        </p14:section>
        <p14:section name="變數與資料型態 (Variable and Data Types)" id="{CE88A73A-7908-412B-8780-2187D5A16A4C}">
          <p14:sldIdLst>
            <p14:sldId id="257"/>
          </p14:sldIdLst>
        </p14:section>
        <p14:section name="資料型態轉換 (Type Conversion)" id="{E15BF295-2D26-4726-97BD-755DFDD61BD3}">
          <p14:sldIdLst>
            <p14:sldId id="258"/>
          </p14:sldIdLst>
        </p14:section>
        <p14:section name="基本運算子 (Basic Operators)" id="{45763F8C-9551-43FF-AD9A-7846D6BD8565}">
          <p14:sldIdLst>
            <p14:sldId id="259"/>
            <p14:sldId id="260"/>
            <p14:sldId id="261"/>
            <p14:sldId id="264"/>
          </p14:sldIdLst>
        </p14:section>
        <p14:section name="條件判斷 (Conditional Statements)" id="{D9D3DA2D-84F4-4873-9094-A509225E23D7}">
          <p14:sldIdLst>
            <p14:sldId id="265"/>
          </p14:sldIdLst>
        </p14:section>
        <p14:section name="迴圈 (Loops)" id="{C92AE7CB-69DC-41C9-8E12-6B80E8688499}">
          <p14:sldIdLst>
            <p14:sldId id="266"/>
          </p14:sldIdLst>
        </p14:section>
        <p14:section name="資料結構 (Data Structures) - 串列 (List)" id="{5F6FD7C3-5EB0-47A0-8BBA-097D6AD81BB1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資料結構 (Data Structures) - 元組 (Tuple)" id="{4083CCF8-E795-4957-933C-6AC7842F472C}">
          <p14:sldIdLst>
            <p14:sldId id="273"/>
            <p14:sldId id="274"/>
          </p14:sldIdLst>
        </p14:section>
        <p14:section name="資料結構 (Data Structures) - 字典 (Dictionary)" id="{4A251ACA-A975-4630-9C62-541642FDC954}">
          <p14:sldIdLst>
            <p14:sldId id="275"/>
            <p14:sldId id="276"/>
            <p14:sldId id="277"/>
          </p14:sldIdLst>
        </p14:section>
        <p14:section name="資料結構 (Data Structures) - 集合 (Set)" id="{F1551C4B-540F-41FE-A0C7-F40C5CA378F2}">
          <p14:sldIdLst>
            <p14:sldId id="278"/>
            <p14:sldId id="279"/>
            <p14:sldId id="280"/>
            <p14:sldId id="281"/>
          </p14:sldIdLst>
        </p14:section>
        <p14:section name="函式 (Functions)" id="{56B6C06B-AEBF-432A-A8C9-B05CA8D12D51}">
          <p14:sldIdLst>
            <p14:sldId id="282"/>
          </p14:sldIdLst>
        </p14:section>
        <p14:section name="類別與物件、生成式" id="{64DAC2BB-66B8-44DE-AEAD-C9FD308CBAB8}">
          <p14:sldIdLst>
            <p14:sldId id="284"/>
          </p14:sldIdLst>
        </p14:section>
        <p14:section name="模組 (Modules)" id="{6E177C38-136E-436C-83C1-241ED39CDF78}">
          <p14:sldIdLst>
            <p14:sldId id="285"/>
          </p14:sldIdLst>
        </p14:section>
        <p14:section name="檔案操作 (File I/O)" id="{C0B53B77-B021-4882-96F6-5DFFCBB00C7C}">
          <p14:sldIdLst>
            <p14:sldId id="286"/>
            <p14:sldId id="287"/>
          </p14:sldIdLst>
        </p14:section>
        <p14:section name="錯誤處理、常見錯誤與例外" id="{7405BAD0-F0D2-4224-8B61-AD6FEE375A4A}">
          <p14:sldIdLst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2334" y="19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A3428-A481-BB7F-C657-2634F5FA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2CC65A-AE49-9076-52CE-B909867B5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67C3E-C7C8-CA0C-6BDB-F34A945A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AFE37-8CFC-55B9-4FC4-007F6BBC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F3593-77C6-5982-F532-1CC79010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672BD-B0DE-7490-3727-0A6073A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3B12E-FFF8-E30B-9E7A-85092304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ECC5D-7F12-725D-CF99-408B521B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3FEAF-0E7C-01D9-2DC5-50A312E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F5654-9DC8-B8D2-BE7F-8C5CBC37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9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721DC8-7A10-60E3-EDDB-00E0CB60F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B9BB5C-EB75-3DDE-7C00-BC0B7991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682CEE-9CB3-30F6-1936-41F11DA0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2A35C-1A13-10AB-2D45-2AAE3E9D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AEC30C-B199-DC91-854F-7FD2CFCC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6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D2844-44B6-5F56-629D-6703C06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58107-D8D7-EFA6-4B4D-9796B481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CAB94-735B-FC10-12DB-37A7A4B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7E19A2-CF5A-AE88-4816-B52F619A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C76F6-F831-3A0A-3BA1-8409697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8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29227-FF08-4B4F-28F5-CA6290D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C360B-569E-5B88-1AA7-42613B42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3BEFA-8A38-AF17-72BC-007782C3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70D288-9BB9-60F9-D58C-CCA687B5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274FD-8EBE-934A-64C5-19684F8C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FAEEE-48FB-C28A-4889-6C9755D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17769-48CB-4B4A-DAEC-6CDC1928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766A59-7F8F-8356-CFB7-2A9EE92F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EF5350-34D5-9BB9-4568-55E1F96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D893C1-616F-9AE4-7C75-E0CDA73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82683-280D-9E4F-D5AD-4A47C290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7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B4955-E49B-D854-E581-5AD3E07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10FD91-15A2-BB24-16A4-9BB4BFFC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FD12EB-7ACF-A65A-2B24-084CDC68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C3096D-ADF0-EEF8-F6DD-3044C54C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FEC8B7-2BA1-66F1-67F5-6727FB96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1BBD10-53BB-2EDB-9DF6-0E195AE1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5F79B2-6D9F-741E-22B2-BDCFF49E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76857E-B227-5303-CD0E-0BDB85B4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0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2D29D-5849-1C7A-110F-5987EAC7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6FF209-B750-95C3-804C-9C107707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EDC072-823D-FB32-FEA1-CE2640B8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027FF-4969-93B8-FA13-F1707830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631D62-FCA9-5E37-C8B0-D61DE5A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2474AF-9E87-E89C-AF0D-C580C44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F00BDB-9C15-8CC6-1D26-881B48DC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0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3550D-E09B-B482-4C83-B692C42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0E4BB-8491-07BA-E083-888FBBA8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A59CBF-A727-36E8-AFA9-B9693447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DE7441-3C7D-C75C-5015-9A66820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27E3D6-3863-5480-7DE3-9BA3D8B1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5886BE-DEF7-CA82-B231-8177226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A5DC9-60E5-2CE1-281B-A34C0E6C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D51A21-D466-F35E-64CA-FDA359A4E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9A89E2-30E0-4446-2303-39E60643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CA241E-F7BE-2A80-74C8-1DEFF83B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460709-E760-6E8E-D036-60755DDC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782472-CF1B-EEB3-6057-FC74242B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3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9F0E89-BA1E-A316-5DB2-2EC1C04A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48FFF5-8FE7-408A-6D6C-A14B3C9C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083C6-FCBD-9310-C6A3-2E506B817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53FA-C29D-4068-B858-954DA2B2A813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AE0A1D-315D-AB18-3C33-F82241B6B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46CDC-299C-545E-92A1-DA1741FA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4D2-3903-47A5-B930-5E55BB276B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F95B1-518A-1E1F-5FD5-FC76FCA7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63743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輸出與輸入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(Output and Input)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基本輸出語法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(Basic Print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print(object,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=' ', end='\n')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格式化字串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f#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strings)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print(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f"string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{variable}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another_string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")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基本輸入語法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Input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input("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prompt_string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")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型別轉換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(Type Conversion)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integer_variable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int(input("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prompt_string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")) </a:t>
                      </a:r>
                    </a:p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float_variable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float(input("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prompt_string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"))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3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3DDF-A655-9482-F8F9-979F9429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0E1F32-BDAE-7A43-8F62-98A1E60BD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9301"/>
              </p:ext>
            </p:extLst>
          </p:nvPr>
        </p:nvGraphicFramePr>
        <p:xfrm>
          <a:off x="545592" y="649224"/>
          <a:ext cx="5745480" cy="87401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(1-1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建立串列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[element1, element2,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將可迭代物件轉換為串列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(Convert 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to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list(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使用分隔符分隔字串建立串列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list from string by separator)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string.split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(separator,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maxsplit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串列生成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Comprehension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Basic)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[expression for item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串列生成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帶有條件判斷的語法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Comprehension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with condition)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[expression for item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if condition]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(1-2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取得串列長度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(Get List Length)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length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len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1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9324-A721-6273-67B2-E9788A89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FA6E1B-3B50-64A4-BB9F-5E56C276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82579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(1-3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索引存取與切片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(Index Access and Slicing)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索引存取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(Index Access)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[index]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串列切片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 Slicing)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sliced_list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start:end:step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(1-4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複製串列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(Copy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切片語法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(Slicing Syntax)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[:]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.copy()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方法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(.copy() Method)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original_list.copy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使用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list()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建構函式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(Using list() Constructor)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list(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深層複製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(Deep Copy)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import copy </a:t>
                      </a:r>
                    </a:p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copy.deepcopy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4EF62-7CF6-A65A-73D0-C0C2132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C94F4C-B4DD-C43D-0AD9-AF2D0AB8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64379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(1-5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串列合併與重複語法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 Concatenation and Repetition Syntax)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合併串列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(Concatenate lists)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combined_list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list1 + list2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合併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解包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(Concatenate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lists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Unpacking)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combined_list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[*list1, *list2]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重複串列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(Repeat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*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integer_number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(1-6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新增元素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(Adding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附加元素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(Append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list_name.append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(element)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插入元素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(Insert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list_name.insert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(index, element)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擴充串列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(Extend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list_name.extend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6287-AFB6-FEC0-6514-739F81AA8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DE02A2-D799-7841-A35F-9C01A91D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53695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(1-7)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修改元素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(Modifying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[index]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切片語法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(Slicing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[star: end]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(1-8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移除元素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(Removing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指定值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(By value)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list_name.remove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(value)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索引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(By index)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list_name.pop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(index)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清空串列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(Clear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list_name.clear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刪除指定索引或切片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(Delete by index or slice)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del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[index]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TW" sz="1600" b="0" i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US" altLang="zh-TW" sz="1600" b="0" i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US" altLang="zh-TW" sz="1600" b="0" i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600" b="0" i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start:end</a:t>
                      </a:r>
                      <a:r>
                        <a:rPr lang="en-US" altLang="zh-TW" sz="1600" b="0" i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 </a:t>
                      </a:r>
                      <a:endParaRPr lang="zh-TW" altLang="en-US" sz="1600" b="0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9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5FF55-9CB4-C142-8347-C66E280A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6BC7B1-1FFF-A321-1D70-32E4B744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3797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(1-9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計算次數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(Count Occurrences)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count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list_name.count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(value)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(1-10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成員資格測試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(Membership Test)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is_present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item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(1-11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排序語法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(Sorting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永久性排序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(in-place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sort)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list_name.sort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(key=None, reverse=False)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建立新的排序串列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a new sorted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new_sorted_list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sorted(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, key=None, reverse=False)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9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4629-5D23-3756-9097-097FD23A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E27B5D-505B-0930-47AD-1260E59E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79630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串列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(1-12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倒序語法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(Reversing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永久性倒序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(in-place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reverse)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list_name.reverse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sorted()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函數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(Using sorted() function)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new_reversed_list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sorted(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, reverse=True)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切片語法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(Slicing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reversed_list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</a:t>
                      </a:r>
                      <a:r>
                        <a:rPr lang="en-US" altLang="zh-TW" sz="1600" b="0" i="0" baseline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name</a:t>
                      </a:r>
                      <a:r>
                        <a:rPr lang="en-US" altLang="zh-TW" sz="1600" b="0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[::-1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反向迭代器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(Reversed iterator)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list(reversed(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6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AF981-2D75-00B8-DBA4-18231BE0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890CFA-0D6F-9272-64D6-D90B467C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92950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元組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(Tuple)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(2-1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建立元組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Tuple)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Syntax)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(element1, element2,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單一元素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(Single element)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(element,)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(2-2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取得元組長度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(Get Tuple Length)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length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len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(2-3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元組合併與重複語法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(Tuple Concatenation and Repetition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合併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使用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+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Concatenate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using + operator)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new_tuple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tuple1 + tuple2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重複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使用 * 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Repeat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using * operator)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new_tuple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original_tuple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*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integer_number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580C-846B-96E3-46C3-F2038B598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DE48A1-B805-9D13-020D-426D4E0BE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3497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元組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(Tuple)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(2-4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元組存取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(Tuple Access)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索引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(Index)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[index]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切片語法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(Slicing Syntax)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sliced_tuple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start:end:step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(2-5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計算次數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(Count Occurrences)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count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tuple_name.count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(value)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(2-6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搜尋指定值的位置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(Find Value Position)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index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tuple_name.index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(value, start=0, end=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len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tuple_name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8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C49B3-CA2C-81D1-1B8A-C9264F28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BB306E-2666-78D1-3D97-DDF03544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4370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(3)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(Dictionary)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(3-1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建立字典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Dictionary)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{key1: value1, key2: value2, ...,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keyN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}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空字典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 (Empty dictionary 1)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empty_dict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{}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空字典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 (Empty dictionary 2)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empty_dict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(3-2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存取值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(Accessing Values)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方括號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[] (Using brackets [])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[key]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.get()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方法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(Using .get() method)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dict_name.get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(key,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default_value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6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81F5B-A81B-E139-81DF-1B159F81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6EF438-3E31-4057-9932-D2979D730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19491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(3)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(Dictionary)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(3-3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新增或更新鍵值對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 or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Update Key-Value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Pair)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新增或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更新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單一元素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 or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update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single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new_key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new_value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修改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單一元素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Modify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single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existing_key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]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new_value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新增或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修改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批量更新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 or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modify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bulk update)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dict_name.update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other_dict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2ED7F-F638-32C0-0E45-29211141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D5F9E9-5D33-543F-C88B-0B597BC1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79882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變數與資料型態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(Variable and Data Types)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整數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(Integer, int)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integer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浮點數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(Float# Point Number, float)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float# point number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字串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(String, str)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string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布林值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(Boolean, bool)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bool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8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964B-5752-E5AB-5E8B-A4D142C40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75BF66-6396-4BC9-CC08-5E6F0783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7558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字典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(Dictionary)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(3-4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移除鍵值對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Removing Key-Value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Pair)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移除指定的鍵值對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(Remove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specific key-value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pair)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del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[key]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移除並回傳值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(Remove and return value)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dict_name.pop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(key,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default_value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移除最後一個被加入的項目並回傳值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(Remove and return the last added item)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dict_name.popitem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.(key,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default_value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清空整個字典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(Clear the entire dictionary)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dict_name.clear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TW" altLang="en-US" sz="1600" b="1" i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312D-ACB3-81FC-9429-0439A18E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F814DF-12E4-C76A-4849-C0D3D9A6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650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(Set)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(4-1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建立集合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(Create Set)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Syntax)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{element1, element2,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}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空集合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(Empty set)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empty_set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(4-2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新增元素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(Adding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單一元素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(Single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set_name.add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(element)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多個元素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(Multiple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set_name.update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4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8B39-57ED-1EBE-2F4D-C89486E3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582CC2-94CE-42DD-0E6E-36BEEDA83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22004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(Set)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(4-3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移除元素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(Removing Elements)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指定元素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(Specific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set_name.remove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(element)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指定元素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無錯誤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(Specific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element -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no error)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set_name.discard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(element)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隨機元素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(Random element)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set_name.pop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.clear()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方法清空集合元素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(.clear() method to clear the set)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set_name.clear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del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語法刪除變數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(del syntax to delete the variable)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del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644B-ED57-2AB8-79A9-DF160929D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CCE423-16AB-9CFA-388A-9AEB18314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72625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(Set)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(4-4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聯集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(Union)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聯集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 (Union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- 1)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set1.union(set2, set3,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聯集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 (Union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- 2)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 | set2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(4-5)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交集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(Intersection)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交集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 (Intersection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- 1)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set1.intersection(set2, set3,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交集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 (Intersection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- 2)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 &amp; set2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4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2C20-EEE6-8091-71BA-178F50C5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770EEF-60BB-DA9D-50C0-4187DB91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11034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資料結構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(Data Structures)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集合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(Set)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(4-6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(Difference)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 (Difference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- 1)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set1.difference(set2, set3,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 (Difference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- 2)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set1 -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(4-7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對稱差集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(Symmetric Difference)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對稱差集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1 (Symmetric Difference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- 1)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set1.symmetric_difference(set2, set3, ...,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setN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對稱差集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2 (Symmetric Difference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- 2)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new_set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set1 ^ set2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0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EFEF-564A-93C1-A2FD-81D6652D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4B40E-DFA7-CD00-1647-18D2DBC4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0629"/>
              </p:ext>
            </p:extLst>
          </p:nvPr>
        </p:nvGraphicFramePr>
        <p:xfrm>
          <a:off x="545592" y="649224"/>
          <a:ext cx="5745480" cy="883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函式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(Functions)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定義函式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(Function Definition)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function_name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帶參數的函式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(Function with Parameters)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function_name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(parameter1, parameter2):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帶回傳值的函式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(Function with a Return Value)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function_name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(parameter):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return value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遞迴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(Recursion)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def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recursive_function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(parameter):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基本條件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(Base condition)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if condition: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    return value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遞迴步驟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(Recursive step)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else: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    return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recursive_function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new_parameter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2B1F2-AB1E-C240-2D92-7F046037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6C30FB-05CD-840D-F407-E78F63B4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9803"/>
              </p:ext>
            </p:extLst>
          </p:nvPr>
        </p:nvGraphicFramePr>
        <p:xfrm>
          <a:off x="545592" y="649224"/>
          <a:ext cx="5745480" cy="87401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類別與物件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(Classes and Objects)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定義類別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(Class Definition)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class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ClassName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類別內容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例如：屬性與方法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建立物件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(Object Creation)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object_name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ClassName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生成式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(Comprehensions)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串列生成式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(List Comprehension)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new_list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[expression for item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if condition]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字典生成式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(Dictionary Comprehension)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new_dict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{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key_expression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value_expression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for item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if condition}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8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E0280-EE31-39FD-4E2E-97B6620B6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22D0EE-89D6-630D-EBD2-CBC59CD4F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81668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模組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(Modules)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匯入模組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(Importing a Module)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import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module_name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從模組匯入項目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(Importing Items from a Module)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from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module_name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import item1, item2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匯入並使用別名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(Importing with an Alias)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import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module_name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as alias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8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10A6-81FD-9552-C22E-13768507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B0296E-808A-D5DE-5E6B-BF64A9F6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69731"/>
              </p:ext>
            </p:extLst>
          </p:nvPr>
        </p:nvGraphicFramePr>
        <p:xfrm>
          <a:off x="545592" y="649224"/>
          <a:ext cx="5745480" cy="87401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檔案操作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(File I/O)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(1)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開啟檔案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(Open File)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with open(file, mode, encoding) as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寫入檔案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(Writing to a File)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單一字串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(Single string)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file_object.write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string_content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多個字串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(Multiple strings)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file_object.writelines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list_of_strings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for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迴圈逐行迭代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(for loop line by line iteration)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for line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file_object.write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(line + '\n')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5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28530-5D31-5959-18ED-36ACE4138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4ECF880-9A65-8C08-6A23-EDFA721E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45600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檔案操作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(File I/O)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(3)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讀取檔案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(Reading from a File)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全部內容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(All content)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content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file_object.read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(size)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逐行讀取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(Read line by line)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line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file_object.readline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(size)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讀取所有行到串列中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(Read all lines into a list)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all_lines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file_object.readlines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for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迴圈逐行讀取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(for loop line by line)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for line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file_object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87EE3-0CA8-9CB2-C298-16F38AF1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21DEF2-7792-D40D-907C-7F1817087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54939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資料型態轉換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(Type Conversion)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將其他型態轉換為整數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(Convert to Integer)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int_variable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int(object)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將其他型態轉換為浮點數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(Convert to Float)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float_variable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float(object)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將其他型態轉換為字串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(Convert to String)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string_variable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str(object)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將其他型態轉換為布林值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(Convert to Boolean)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boolean_variable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bool(object)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22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07AD-CE52-D9F6-B04B-D53767C8A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6DDC14-DD0C-FF54-65FC-3F1C1B90B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73996"/>
              </p:ext>
            </p:extLst>
          </p:nvPr>
        </p:nvGraphicFramePr>
        <p:xfrm>
          <a:off x="545592" y="649224"/>
          <a:ext cx="5745480" cy="8669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錯誤處理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(Error Handing)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try-except-else-finally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語法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(try-except-else-finally statement)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try: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可能會引發錯誤的程式碼區塊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except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Exception_Type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as e: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處理特定錯誤的程式碼區塊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except: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處理所有其他錯誤的程式碼區塊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else: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若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try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區塊沒有發生錯誤，則執行此區塊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finally: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不論是否發生錯誤，都會執行此區塊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常見錯誤與例外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(Common Errors and Exceptions)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(1)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語法錯誤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SyntaxErrors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語法錯誤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SyntaxError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SyntaxError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invalid syntax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縮排錯誤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IndentationError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IndentationError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expected an indented block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309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FE137-392B-DDA3-719A-824161E8F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7B3EFD-0DAB-0AAB-A5A0-581BBECAE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83324"/>
              </p:ext>
            </p:extLst>
          </p:nvPr>
        </p:nvGraphicFramePr>
        <p:xfrm>
          <a:off x="545592" y="649224"/>
          <a:ext cx="5745480" cy="866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例外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(Exceptions)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名稱錯誤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NameError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NameError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name '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' is not defined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型別錯誤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TypeError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TypeError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can only concatenate str (not "int") to str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數值錯誤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could not convert string to float: 'hello'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索引錯誤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IndexError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IndexError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list index out of range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除零錯誤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ZeroDivisionError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ZeroDivisionError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division by zero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鍵錯誤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KeyError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KeyError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'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key_name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'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662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屬性錯誤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AttributeError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60046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AttributeError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'tuple' object has no attribute 'append'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5112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匯入錯誤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ImportError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/ 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ModuleNotFoundError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71013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ModuleNotFoundError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No module named '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non_existent_module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'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6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771D1-0805-31AF-EE2E-AF525630A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307107-0C93-9D8B-C0C6-A08CBE291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13459"/>
              </p:ext>
            </p:extLst>
          </p:nvPr>
        </p:nvGraphicFramePr>
        <p:xfrm>
          <a:off x="545592" y="649224"/>
          <a:ext cx="5745480" cy="881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例外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(Exceptions)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檔案未找到錯誤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FileNotFoundError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FileNotFoundError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Errno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2] No such file or directory: 'non_existent_file.txt'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輸入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/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輸出或作業系統錯誤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OSError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[</a:t>
                      </a:r>
                      <a:r>
                        <a:rPr lang="en-US" altLang="zh-TW" sz="1600" b="1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Errno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22] Invalid argument)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PermissionError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[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Errno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13] Permission denied: '/protected/file.txt’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662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60046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5112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710139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1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CE44-97B9-CCF1-76C7-0722FE2D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DDF669-75A5-10B9-F2CA-AF4382AF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64533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Operators)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(1)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算術運算子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(Arithmetic)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加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(Addition)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result = operand1 + operand2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減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(Subtraction)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result = operand1 - operand2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乘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(Multiplication)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result = operand1 * operand2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除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(Division)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result = operand1 / operand2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取餘數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(Modulo)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result = operand1 % operand2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61135-7EFA-9BBA-66A9-FA3B5608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454CDF-84A5-6B35-95A2-ABCB25B28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58343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Operators)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(2)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複合運算子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(Compound Assignment Operators)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加法賦值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(Addition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+= 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減法賦值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(Subtraction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-=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乘法賦值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(Multiplication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*= 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除法賦值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(Division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/= 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乘方賦值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(Exponentiation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**= 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整數除法賦值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(Floor Division Assignment)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//= value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餘數賦值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(Modulo Assignment)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variable %= value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8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5ABB3-01DD-9C15-C4AD-0E684DB7E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87EC81-1038-E003-D4CA-DE94D676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16047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Operators)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比較運算子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(Comparison)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等於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(Equal to)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is_equal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==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不等於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(Not Equal to)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is_not_equal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!=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大於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(Greater Than)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is_greater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&gt;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小於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(Less Than)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is_less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&lt;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大於等於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(Greater Than or Equal to)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is_greater_or_equal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&gt;=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小於等於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(Less Than or Equal to)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is_less_or_equal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(operand1 &lt;= operand2)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0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2A10-8F4D-099F-BC54-14957F98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793B17-1FD7-5E21-271E-39FC7B1C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61046"/>
              </p:ext>
            </p:extLst>
          </p:nvPr>
        </p:nvGraphicFramePr>
        <p:xfrm>
          <a:off x="545592" y="649224"/>
          <a:ext cx="5745480" cy="8592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基本運算子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(Basic Operators)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(4)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邏輯運算子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(Logical)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且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(and)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is_true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(condition1 and condition2)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或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(or)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is_true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(condition1 or condition2)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非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(not)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is_true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= not condition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B956-B818-ABE5-D3E4-4874E0FE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608FA0-07A8-F6D4-C02E-0A433804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234"/>
              </p:ext>
            </p:extLst>
          </p:nvPr>
        </p:nvGraphicFramePr>
        <p:xfrm>
          <a:off x="545592" y="649224"/>
          <a:ext cx="5745480" cy="879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條件判斷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(Conditional Statements)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判斷式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(if Statement)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 condition: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if-else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判斷式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(if-else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Statement)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 condition: </a:t>
                      </a:r>
                    </a:p>
                    <a:p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else: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if-elif-else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判斷式 </a:t>
                      </a:r>
                      <a:r>
                        <a:rPr lang="en-US" altLang="zh-TW" sz="1600" b="1" i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(if-elif-else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Statement)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 condition1: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elif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condition2: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else: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巢狀條件判斷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(Nested Conditional Statements)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if condition1: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if condition2: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else: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D7EBD-2859-D133-7A37-11707ABD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17E1C-F5EE-542D-BB72-BAB5A367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26350"/>
              </p:ext>
            </p:extLst>
          </p:nvPr>
        </p:nvGraphicFramePr>
        <p:xfrm>
          <a:off x="545592" y="649224"/>
          <a:ext cx="5745480" cy="87401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5480">
                  <a:extLst>
                    <a:ext uri="{9D8B030D-6E8A-4147-A177-3AD203B41FA5}">
                      <a16:colId xmlns:a16="http://schemas.microsoft.com/office/drawing/2014/main" val="2018065274"/>
                    </a:ext>
                  </a:extLst>
                </a:gridCol>
              </a:tblGrid>
              <a:tr h="505460">
                <a:tc>
                  <a:txBody>
                    <a:bodyPr/>
                    <a:lstStyle/>
                    <a:p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迴圈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(Loops)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16521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for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迴圈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(for loop)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20008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for element in </a:t>
                      </a:r>
                      <a:r>
                        <a:rPr lang="en-US" altLang="zh-TW" sz="1600" b="0" i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iterable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: </a:t>
                      </a: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5659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#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while </a:t>
                      </a:r>
                      <a:r>
                        <a:rPr lang="zh-TW" altLang="en-US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迴圈 </a:t>
                      </a:r>
                      <a:r>
                        <a:rPr lang="en-US" altLang="zh-TW" sz="1600" b="1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(while loop) </a:t>
                      </a:r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897967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while condition: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endParaRPr lang="en-US" altLang="zh-TW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  <a:p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    # </a:t>
                      </a:r>
                      <a:r>
                        <a:rPr lang="zh-TW" altLang="en-US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程式碼區塊 </a:t>
                      </a:r>
                      <a:r>
                        <a:rPr lang="en-US" altLang="zh-TW" sz="1600" b="0" i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</a:rPr>
                        <a:t>(Code block) </a:t>
                      </a:r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1132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28375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711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1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647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51412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138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57626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99754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50926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1616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509308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7959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endParaRPr lang="zh-TW" altLang="en-US" sz="1600" b="0" i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8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3447</Words>
  <Application>Microsoft Office PowerPoint</Application>
  <PresentationFormat>A4 紙張 (210x297 公釐)</PresentationFormat>
  <Paragraphs>403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</dc:creator>
  <cp:lastModifiedBy>Sean</cp:lastModifiedBy>
  <cp:revision>9</cp:revision>
  <cp:lastPrinted>2025-09-11T04:01:46Z</cp:lastPrinted>
  <dcterms:created xsi:type="dcterms:W3CDTF">2025-09-11T01:12:07Z</dcterms:created>
  <dcterms:modified xsi:type="dcterms:W3CDTF">2025-09-11T04:14:37Z</dcterms:modified>
</cp:coreProperties>
</file>