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6" r:id="rId4"/>
  </p:sldMasterIdLst>
  <p:notesMasterIdLst>
    <p:notesMasterId r:id="rId26"/>
  </p:notesMasterIdLst>
  <p:handoutMasterIdLst>
    <p:handoutMasterId r:id="rId27"/>
  </p:handoutMasterIdLst>
  <p:sldIdLst>
    <p:sldId id="256" r:id="rId5"/>
    <p:sldId id="588" r:id="rId6"/>
    <p:sldId id="604" r:id="rId7"/>
    <p:sldId id="593" r:id="rId8"/>
    <p:sldId id="594" r:id="rId9"/>
    <p:sldId id="605" r:id="rId10"/>
    <p:sldId id="606" r:id="rId11"/>
    <p:sldId id="607" r:id="rId12"/>
    <p:sldId id="609" r:id="rId13"/>
    <p:sldId id="610" r:id="rId14"/>
    <p:sldId id="611" r:id="rId15"/>
    <p:sldId id="613" r:id="rId16"/>
    <p:sldId id="614" r:id="rId17"/>
    <p:sldId id="616" r:id="rId18"/>
    <p:sldId id="615" r:id="rId19"/>
    <p:sldId id="618" r:id="rId20"/>
    <p:sldId id="619" r:id="rId21"/>
    <p:sldId id="620" r:id="rId22"/>
    <p:sldId id="621" r:id="rId23"/>
    <p:sldId id="622" r:id="rId24"/>
    <p:sldId id="624" r:id="rId25"/>
  </p:sldIdLst>
  <p:sldSz cx="9144000" cy="6858000" type="screen4x3"/>
  <p:notesSz cx="6858000" cy="9144000"/>
  <p:embeddedFontLst>
    <p:embeddedFont>
      <p:font typeface="Courier" panose="020B0604020202020204"/>
      <p:regular r:id="rId28"/>
      <p:bold r:id="rId29"/>
      <p:italic r:id="rId30"/>
      <p:bold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94D06933-89F5-470F-848A-D115B88CA7D3}"/>
    <pc:docChg chg="delSld modSld">
      <pc:chgData name="Hermes H. Abrantes" userId="1840bc48-3e03-4218-81df-a422503d3137" providerId="ADAL" clId="{94D06933-89F5-470F-848A-D115B88CA7D3}" dt="2023-11-29T14:22:24.023" v="12" actId="47"/>
      <pc:docMkLst>
        <pc:docMk/>
      </pc:docMkLst>
      <pc:sldChg chg="del">
        <pc:chgData name="Hermes H. Abrantes" userId="1840bc48-3e03-4218-81df-a422503d3137" providerId="ADAL" clId="{94D06933-89F5-470F-848A-D115B88CA7D3}" dt="2023-11-29T14:22:24.023" v="12" actId="47"/>
        <pc:sldMkLst>
          <pc:docMk/>
          <pc:sldMk cId="3392114702" sldId="592"/>
        </pc:sldMkLst>
      </pc:sldChg>
      <pc:sldChg chg="modSp mod">
        <pc:chgData name="Hermes H. Abrantes" userId="1840bc48-3e03-4218-81df-a422503d3137" providerId="ADAL" clId="{94D06933-89F5-470F-848A-D115B88CA7D3}" dt="2023-11-29T14:22:13.906" v="11" actId="20577"/>
        <pc:sldMkLst>
          <pc:docMk/>
          <pc:sldMk cId="2522854228" sldId="604"/>
        </pc:sldMkLst>
        <pc:spChg chg="mod">
          <ac:chgData name="Hermes H. Abrantes" userId="1840bc48-3e03-4218-81df-a422503d3137" providerId="ADAL" clId="{94D06933-89F5-470F-848A-D115B88CA7D3}" dt="2023-11-29T14:22:13.906" v="11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Hermes H. Abrantes" userId="1840bc48-3e03-4218-81df-a422503d3137" providerId="ADAL" clId="{F661CFDB-0E76-4C5A-95CB-6BDEB3AA0369}"/>
    <pc:docChg chg="undo custSel addSld delSld modSld">
      <pc:chgData name="Hermes H. Abrantes" userId="1840bc48-3e03-4218-81df-a422503d3137" providerId="ADAL" clId="{F661CFDB-0E76-4C5A-95CB-6BDEB3AA0369}" dt="2024-12-04T13:59:36.471" v="31" actId="20577"/>
      <pc:docMkLst>
        <pc:docMk/>
      </pc:docMkLst>
      <pc:sldChg chg="modSp mod">
        <pc:chgData name="Hermes H. Abrantes" userId="1840bc48-3e03-4218-81df-a422503d3137" providerId="ADAL" clId="{F661CFDB-0E76-4C5A-95CB-6BDEB3AA0369}" dt="2024-12-04T13:59:36.471" v="31" actId="20577"/>
        <pc:sldMkLst>
          <pc:docMk/>
          <pc:sldMk cId="2289342530" sldId="618"/>
        </pc:sldMkLst>
        <pc:spChg chg="mod">
          <ac:chgData name="Hermes H. Abrantes" userId="1840bc48-3e03-4218-81df-a422503d3137" providerId="ADAL" clId="{F661CFDB-0E76-4C5A-95CB-6BDEB3AA0369}" dt="2024-12-04T13:59:36.471" v="31" actId="20577"/>
          <ac:spMkLst>
            <pc:docMk/>
            <pc:sldMk cId="2289342530" sldId="618"/>
            <ac:spMk id="3" creationId="{901F1B24-2EA5-48DC-B3C5-5B4BB8A5368E}"/>
          </ac:spMkLst>
        </pc:spChg>
      </pc:sldChg>
      <pc:sldChg chg="new del">
        <pc:chgData name="Hermes H. Abrantes" userId="1840bc48-3e03-4218-81df-a422503d3137" providerId="ADAL" clId="{F661CFDB-0E76-4C5A-95CB-6BDEB3AA0369}" dt="2024-12-04T13:56:01.070" v="1" actId="680"/>
        <pc:sldMkLst>
          <pc:docMk/>
          <pc:sldMk cId="2067779784" sldId="6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9748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Circe Light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5175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900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irce Light" pitchFamily="34" charset="0"/>
                <a:cs typeface="Arial" panose="020B0604020202020204" pitchFamily="34" charset="0"/>
              </a:defRPr>
            </a:lvl1pPr>
            <a:lvl2pPr>
              <a:defRPr>
                <a:latin typeface="Circe Light" pitchFamily="34" charset="0"/>
                <a:cs typeface="Arial" panose="020B0604020202020204" pitchFamily="34" charset="0"/>
              </a:defRPr>
            </a:lvl2pPr>
            <a:lvl3pPr>
              <a:defRPr>
                <a:latin typeface="Circe Light" pitchFamily="34" charset="0"/>
                <a:cs typeface="Arial" panose="020B0604020202020204" pitchFamily="34" charset="0"/>
              </a:defRPr>
            </a:lvl3pPr>
            <a:lvl4pPr>
              <a:defRPr>
                <a:latin typeface="Circe Light" pitchFamily="34" charset="0"/>
                <a:cs typeface="Arial" panose="020B0604020202020204" pitchFamily="34" charset="0"/>
              </a:defRPr>
            </a:lvl4pPr>
            <a:lvl5pPr>
              <a:defRPr>
                <a:latin typeface="Circe Light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7681"/>
            <a:ext cx="3886200" cy="5019285"/>
          </a:xfrm>
        </p:spPr>
        <p:txBody>
          <a:bodyPr/>
          <a:lstStyle>
            <a:lvl1pPr>
              <a:defRPr>
                <a:latin typeface="Circe Light" pitchFamily="34" charset="0"/>
                <a:cs typeface="Arial" panose="020B0604020202020204" pitchFamily="34" charset="0"/>
              </a:defRPr>
            </a:lvl1pPr>
            <a:lvl2pPr>
              <a:defRPr>
                <a:latin typeface="Circe Light" pitchFamily="34" charset="0"/>
                <a:cs typeface="Arial" panose="020B0604020202020204" pitchFamily="34" charset="0"/>
              </a:defRPr>
            </a:lvl2pPr>
            <a:lvl3pPr>
              <a:defRPr>
                <a:latin typeface="Circe Light" pitchFamily="34" charset="0"/>
                <a:cs typeface="Arial" panose="020B0604020202020204" pitchFamily="34" charset="0"/>
              </a:defRPr>
            </a:lvl3pPr>
            <a:lvl4pPr>
              <a:defRPr>
                <a:latin typeface="Circe Light" pitchFamily="34" charset="0"/>
                <a:cs typeface="Arial" panose="020B0604020202020204" pitchFamily="34" charset="0"/>
              </a:defRPr>
            </a:lvl4pPr>
            <a:lvl5pPr>
              <a:defRPr>
                <a:latin typeface="Circe Light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9292"/>
            <a:ext cx="3886200" cy="5027674"/>
          </a:xfrm>
        </p:spPr>
        <p:txBody>
          <a:bodyPr/>
          <a:lstStyle>
            <a:lvl1pPr>
              <a:defRPr>
                <a:latin typeface="Circe Light" pitchFamily="34" charset="0"/>
                <a:cs typeface="Arial" panose="020B0604020202020204" pitchFamily="34" charset="0"/>
              </a:defRPr>
            </a:lvl1pPr>
            <a:lvl2pPr>
              <a:defRPr>
                <a:latin typeface="Circe Light" pitchFamily="34" charset="0"/>
                <a:cs typeface="Arial" panose="020B0604020202020204" pitchFamily="34" charset="0"/>
              </a:defRPr>
            </a:lvl2pPr>
            <a:lvl3pPr>
              <a:defRPr>
                <a:latin typeface="Circe Light" pitchFamily="34" charset="0"/>
                <a:cs typeface="Arial" panose="020B0604020202020204" pitchFamily="34" charset="0"/>
              </a:defRPr>
            </a:lvl3pPr>
            <a:lvl4pPr>
              <a:defRPr>
                <a:latin typeface="Circe Light" pitchFamily="34" charset="0"/>
                <a:cs typeface="Arial" panose="020B0604020202020204" pitchFamily="34" charset="0"/>
              </a:defRPr>
            </a:lvl4pPr>
            <a:lvl5pPr>
              <a:defRPr>
                <a:latin typeface="Circe Light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Circe Bold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Circe Light" pitchFamily="34" charset="0"/>
                <a:cs typeface="Arial" panose="020B0604020202020204" pitchFamily="34" charset="0"/>
              </a:defRPr>
            </a:lvl1pPr>
            <a:lvl2pPr>
              <a:defRPr>
                <a:latin typeface="Circe Light" pitchFamily="34" charset="0"/>
                <a:cs typeface="Arial" panose="020B0604020202020204" pitchFamily="34" charset="0"/>
              </a:defRPr>
            </a:lvl2pPr>
            <a:lvl3pPr>
              <a:defRPr>
                <a:latin typeface="Circe Light" pitchFamily="34" charset="0"/>
                <a:cs typeface="Arial" panose="020B0604020202020204" pitchFamily="34" charset="0"/>
              </a:defRPr>
            </a:lvl3pPr>
            <a:lvl4pPr>
              <a:defRPr>
                <a:latin typeface="Circe Light" pitchFamily="34" charset="0"/>
                <a:cs typeface="Arial" panose="020B0604020202020204" pitchFamily="34" charset="0"/>
              </a:defRPr>
            </a:lvl4pPr>
            <a:lvl5pPr>
              <a:defRPr>
                <a:latin typeface="Circe Light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Circe Bold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Circe Light" pitchFamily="34" charset="0"/>
                <a:cs typeface="Arial" panose="020B0604020202020204" pitchFamily="34" charset="0"/>
              </a:defRPr>
            </a:lvl1pPr>
            <a:lvl2pPr>
              <a:defRPr>
                <a:latin typeface="Circe Light" pitchFamily="34" charset="0"/>
                <a:cs typeface="Arial" panose="020B0604020202020204" pitchFamily="34" charset="0"/>
              </a:defRPr>
            </a:lvl2pPr>
            <a:lvl3pPr>
              <a:defRPr>
                <a:latin typeface="Circe Light" pitchFamily="34" charset="0"/>
                <a:cs typeface="Arial" panose="020B0604020202020204" pitchFamily="34" charset="0"/>
              </a:defRPr>
            </a:lvl3pPr>
            <a:lvl4pPr>
              <a:defRPr>
                <a:latin typeface="Circe Light" pitchFamily="34" charset="0"/>
                <a:cs typeface="Arial" panose="020B0604020202020204" pitchFamily="34" charset="0"/>
              </a:defRPr>
            </a:lvl4pPr>
            <a:lvl5pPr>
              <a:defRPr>
                <a:latin typeface="Circe Light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irce Bold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972961"/>
            <a:ext cx="757853" cy="757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6070"/>
            <a:ext cx="8515350" cy="501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irce Bold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Wingdings" panose="05000000000000000000" pitchFamily="2" charset="2"/>
        <a:buChar char="§"/>
        <a:defRPr sz="2625" kern="1200">
          <a:solidFill>
            <a:schemeClr val="tx1"/>
          </a:solidFill>
          <a:latin typeface="Circe Light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Wingdings" panose="05000000000000000000" pitchFamily="2" charset="2"/>
        <a:buChar char="§"/>
        <a:defRPr sz="2250" kern="1200">
          <a:solidFill>
            <a:schemeClr val="tx1"/>
          </a:solidFill>
          <a:latin typeface="Circe Light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Wingdings" panose="05000000000000000000" pitchFamily="2" charset="2"/>
        <a:buChar char="§"/>
        <a:defRPr sz="1876" kern="1200">
          <a:solidFill>
            <a:schemeClr val="tx1"/>
          </a:solidFill>
          <a:latin typeface="Circe Light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Wingdings" panose="05000000000000000000" pitchFamily="2" charset="2"/>
        <a:buChar char="§"/>
        <a:defRPr sz="1688" kern="1200">
          <a:solidFill>
            <a:schemeClr val="tx1"/>
          </a:solidFill>
          <a:latin typeface="Circe Light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Wingdings" panose="05000000000000000000" pitchFamily="2" charset="2"/>
        <a:buChar char="§"/>
        <a:defRPr sz="1688" kern="1200">
          <a:solidFill>
            <a:schemeClr val="tx1"/>
          </a:solidFill>
          <a:latin typeface="Circe Light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3AA4FC-F89B-4708-9A24-80617D190ADA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l"/>
            <a:r>
              <a:rPr lang="en-US" sz="3600" b="0" dirty="0">
                <a:solidFill>
                  <a:schemeClr val="bg1"/>
                </a:solidFill>
                <a:latin typeface="Arial"/>
              </a:rPr>
              <a:t>Steganography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6058"/>
            <a:ext cx="8515350" cy="404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50" dirty="0">
                <a:latin typeface="Arial"/>
                <a:cs typeface="Arial"/>
              </a:rPr>
              <a:t>Your turn to hide a message in an image just like this one.</a:t>
            </a:r>
            <a:br>
              <a:rPr lang="en-US" sz="2600" dirty="0">
                <a:latin typeface="Arial"/>
              </a:rPr>
            </a:br>
            <a:r>
              <a:rPr lang="en-US" sz="2600" dirty="0">
                <a:latin typeface="Arial"/>
                <a:cs typeface="Arial"/>
              </a:rPr>
              <a:t>Create the message here: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Navigate back to steganography-lab folder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..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and edit the text document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nano SekretMessage.txt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Enter your secret message to be hidden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Press </a:t>
            </a:r>
            <a:r>
              <a:rPr lang="en-US" sz="2600" b="1" dirty="0">
                <a:latin typeface="Courier"/>
                <a:cs typeface="Arial"/>
              </a:rPr>
              <a:t>CTRL+X</a:t>
            </a:r>
            <a:r>
              <a:rPr lang="en-US" sz="2600" dirty="0">
                <a:latin typeface="Circe Light"/>
                <a:cs typeface="Arial"/>
              </a:rPr>
              <a:t>, </a:t>
            </a:r>
            <a:r>
              <a:rPr lang="en-US" sz="2600" dirty="0">
                <a:latin typeface="Arial"/>
                <a:cs typeface="Arial"/>
              </a:rPr>
              <a:t>then </a:t>
            </a:r>
            <a:r>
              <a:rPr lang="en-US" sz="2600" b="1" dirty="0">
                <a:latin typeface="Courier"/>
                <a:cs typeface="Arial"/>
              </a:rPr>
              <a:t>Y</a:t>
            </a:r>
            <a:r>
              <a:rPr lang="en-US" sz="2600" dirty="0">
                <a:latin typeface="Circe Light"/>
                <a:cs typeface="Arial"/>
              </a:rPr>
              <a:t>, </a:t>
            </a:r>
            <a:r>
              <a:rPr lang="en-US" sz="2600" dirty="0">
                <a:latin typeface="Arial"/>
                <a:cs typeface="Arial"/>
              </a:rPr>
              <a:t>and </a:t>
            </a:r>
            <a:r>
              <a:rPr lang="en-US" sz="2600" b="1" dirty="0">
                <a:latin typeface="Courier"/>
                <a:cs typeface="Arial"/>
              </a:rPr>
              <a:t>ENTER</a:t>
            </a:r>
            <a:r>
              <a:rPr lang="en-US" sz="2600" dirty="0">
                <a:latin typeface="Circe Light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to save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35726-E59A-4B51-8D4B-68647E53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  <p:pic>
        <p:nvPicPr>
          <p:cNvPr id="2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FBF2595-3B09-4B44-AA08-105978B0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4845557"/>
            <a:ext cx="8220973" cy="73246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2869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6058"/>
            <a:ext cx="7886700" cy="3337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Now, put the message in a zipped folder: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 directory:</a:t>
            </a: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Move the message into the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mv SekretMessage.txt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Zip the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zip -r SekretMessage.zip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Remove the old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rm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r>
              <a:rPr lang="en-US" b="1" dirty="0">
                <a:latin typeface="Courier" panose="02060409020205020404" pitchFamily="49" charset="0"/>
              </a:rPr>
              <a:t> -rf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167189-B046-4F3B-A094-80948380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  <p:pic>
        <p:nvPicPr>
          <p:cNvPr id="2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720568-C592-447A-7B4E-C691D643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62685"/>
            <a:ext cx="5029200" cy="203652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65332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Concatenate the zipped file with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b="1" dirty="0">
                <a:latin typeface="Courier"/>
                <a:cs typeface="Arial"/>
              </a:rPr>
              <a:t>image1</a:t>
            </a:r>
            <a:r>
              <a:rPr lang="en-US" sz="2400" dirty="0">
                <a:latin typeface="Circe Light"/>
                <a:cs typeface="Arial"/>
              </a:rPr>
              <a:t>: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Combine the files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cat image1.jpg SekretMessage.zip &gt; berry.jpg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Delete the old message</a:t>
            </a:r>
          </a:p>
          <a:p>
            <a:pPr marL="642620" lvl="1" indent="-213995"/>
            <a:r>
              <a:rPr lang="en-US" sz="2025" b="1" dirty="0">
                <a:latin typeface="Courier" panose="02060409020205020404" pitchFamily="49" charset="0"/>
              </a:rPr>
              <a:t>rm SekretMessage.zip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Navigate to the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b="1" dirty="0">
                <a:latin typeface="Courier"/>
                <a:cs typeface="Arial"/>
              </a:rPr>
              <a:t>berry.jpg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file, notice it’s just an image of a strawberry… </a:t>
            </a:r>
            <a:endParaRPr lang="en-US" sz="2400">
              <a:latin typeface="Arial"/>
            </a:endParaRPr>
          </a:p>
          <a:p>
            <a:pPr marL="0" indent="0" algn="r">
              <a:buNone/>
            </a:pPr>
            <a:r>
              <a:rPr lang="en-US" sz="2400" dirty="0">
                <a:latin typeface="Arial"/>
                <a:cs typeface="Arial"/>
              </a:rPr>
              <a:t>…or is it?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5221A4-E5A2-4A5A-BC7D-61E8EB57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040E3E98-B704-4B66-9781-92FA13BF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88" y="5025332"/>
            <a:ext cx="1219044" cy="123321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2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2227CAD-0D35-08B5-775B-F188E6C0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45" y="3430748"/>
            <a:ext cx="4930422" cy="857281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7107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Without unzipping the image, try to find the embedded message inside the </a:t>
            </a:r>
            <a:r>
              <a:rPr lang="en-US" sz="2400" b="1" dirty="0">
                <a:latin typeface="Courier"/>
                <a:cs typeface="Arial"/>
              </a:rPr>
              <a:t>berry.jpg</a:t>
            </a:r>
            <a:r>
              <a:rPr lang="en-US" sz="2400" dirty="0">
                <a:latin typeface="Arial"/>
                <a:cs typeface="Arial"/>
              </a:rPr>
              <a:t> image:</a:t>
            </a:r>
          </a:p>
          <a:p>
            <a:pPr marL="213995" indent="-213995"/>
            <a:endParaRPr lang="en-US" sz="2400" dirty="0"/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Now, unzip the file and find the hidden message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	unzip berry.jpg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Display the message</a:t>
            </a:r>
          </a:p>
          <a:p>
            <a:pPr marL="642620" lvl="1" indent="-213995"/>
            <a:r>
              <a:rPr lang="en-US" sz="2025" b="1" dirty="0">
                <a:latin typeface="Courier" panose="02060409020205020404" pitchFamily="49" charset="0"/>
              </a:rPr>
              <a:t>cat </a:t>
            </a:r>
            <a:r>
              <a:rPr lang="en-US" sz="2025" b="1" dirty="0" err="1">
                <a:latin typeface="Courier" panose="02060409020205020404" pitchFamily="49" charset="0"/>
              </a:rPr>
              <a:t>SekretMessage</a:t>
            </a:r>
            <a:r>
              <a:rPr lang="en-US" sz="2025" b="1" dirty="0">
                <a:latin typeface="Courier" panose="02060409020205020404" pitchFamily="49" charset="0"/>
              </a:rPr>
              <a:t>/SekretMessage.txt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B68426-91DD-4A7A-A60C-50494589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  <p:pic>
        <p:nvPicPr>
          <p:cNvPr id="2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72D30B33-9C58-65E2-623E-AAEFBC24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78" y="4147210"/>
            <a:ext cx="5593644" cy="1907911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18634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Your turn: Hide your own message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Create a text file (hidden message!)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Put the text file into a folder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Zip the folder (</a:t>
            </a:r>
            <a:r>
              <a:rPr lang="en-US" sz="2400" i="1" dirty="0">
                <a:latin typeface="Arial"/>
                <a:cs typeface="Arial"/>
              </a:rPr>
              <a:t>Recursively</a:t>
            </a:r>
            <a:r>
              <a:rPr lang="en-US" sz="2400" dirty="0">
                <a:latin typeface="Arial"/>
                <a:cs typeface="Arial"/>
              </a:rPr>
              <a:t>!)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Concatenate the zipped folder and </a:t>
            </a:r>
            <a:r>
              <a:rPr lang="en-US" sz="2400" b="1" dirty="0">
                <a:latin typeface="Courier"/>
                <a:cs typeface="Arial"/>
              </a:rPr>
              <a:t>image2.jpg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 hide the message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Delete the old files (except new image with hidden message)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Then have someone else discover the hidden message!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B79E5E-A411-4A1C-8D7F-0F39B52C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</p:spTree>
    <p:extLst>
      <p:ext uri="{BB962C8B-B14F-4D97-AF65-F5344CB8AC3E}">
        <p14:creationId xmlns:p14="http://schemas.microsoft.com/office/powerpoint/2010/main" val="410997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 app) </a:t>
            </a:r>
            <a:endParaRPr lang="en-US" sz="4100" dirty="0">
              <a:effectLst/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Arial"/>
                <a:cs typeface="Arial"/>
              </a:rPr>
              <a:t>This is already installed on the CYBER.ORG Range</a:t>
            </a:r>
            <a:endParaRPr lang="en-US" sz="2600" dirty="0">
              <a:latin typeface="Arial"/>
              <a:cs typeface="Arial"/>
            </a:endParaRPr>
          </a:p>
          <a:p>
            <a:pPr marL="213995" indent="-213995">
              <a:spcBef>
                <a:spcPts val="936"/>
              </a:spcBef>
            </a:pPr>
            <a:r>
              <a:rPr lang="en-US" sz="2600" dirty="0">
                <a:latin typeface="Arial"/>
                <a:cs typeface="Arial"/>
              </a:rPr>
              <a:t>Install </a:t>
            </a:r>
            <a:r>
              <a:rPr lang="en-US" sz="2600" b="1" dirty="0" err="1">
                <a:latin typeface="Courier"/>
                <a:cs typeface="Arial"/>
              </a:rPr>
              <a:t>steghide</a:t>
            </a:r>
            <a:r>
              <a:rPr lang="en-US" sz="2600" dirty="0">
                <a:latin typeface="Circe Light"/>
                <a:cs typeface="Arial"/>
              </a:rPr>
              <a:t>:</a:t>
            </a:r>
            <a:endParaRPr lang="en-US"/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apt-get update</a:t>
            </a: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apt-get install </a:t>
            </a:r>
            <a:r>
              <a:rPr lang="en-US" b="1" dirty="0" err="1">
                <a:latin typeface="Courier" panose="02060409020205020404" pitchFamily="49" charset="0"/>
              </a:rPr>
              <a:t>steghide</a:t>
            </a:r>
            <a:endParaRPr lang="en-US" b="1" dirty="0">
              <a:latin typeface="Courier" panose="02060409020205020404" pitchFamily="49" charset="0"/>
            </a:endParaRPr>
          </a:p>
          <a:p>
            <a:pPr marL="1071245" lvl="2" indent="-213995"/>
            <a:r>
              <a:rPr lang="en-US" sz="1850" dirty="0">
                <a:latin typeface="Arial"/>
                <a:cs typeface="Arial"/>
              </a:rPr>
              <a:t>Enter “</a:t>
            </a:r>
            <a:r>
              <a:rPr lang="en-US" sz="1850" b="1" dirty="0">
                <a:latin typeface="Courier New"/>
                <a:cs typeface="Arial"/>
              </a:rPr>
              <a:t>y</a:t>
            </a:r>
            <a:r>
              <a:rPr lang="en-US" sz="1850" dirty="0">
                <a:latin typeface="Arial"/>
                <a:cs typeface="Arial"/>
              </a:rPr>
              <a:t>” when/if prompted</a:t>
            </a: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33AF366-7D99-4131-559B-87D2FCA4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3356228"/>
            <a:ext cx="6637866" cy="1514321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97094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  <a:endParaRPr lang="en-US" sz="4100" dirty="0">
              <a:effectLst/>
              <a:latin typeface="Circe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>
                <a:latin typeface="Arial"/>
                <a:cs typeface="Arial"/>
              </a:rPr>
              <a:t>Discover </a:t>
            </a:r>
            <a:r>
              <a:rPr lang="en-US" sz="2600" dirty="0">
                <a:latin typeface="Arial"/>
                <a:cs typeface="Arial"/>
              </a:rPr>
              <a:t>the hidden message inside of the giraffe image:</a:t>
            </a: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steghide</a:t>
            </a:r>
            <a:r>
              <a:rPr lang="en-US" b="1" dirty="0">
                <a:latin typeface="Courier" panose="02060409020205020404" pitchFamily="49" charset="0"/>
              </a:rPr>
              <a:t> extract -sf giraffe_tongue.jpg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When prompted for a passphrase: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Use “</a:t>
            </a:r>
            <a:r>
              <a:rPr lang="en-US" b="1" dirty="0" err="1">
                <a:latin typeface="Arial"/>
                <a:cs typeface="Arial"/>
              </a:rPr>
              <a:t>verytall</a:t>
            </a:r>
            <a:r>
              <a:rPr lang="en-US" dirty="0">
                <a:latin typeface="Arial"/>
                <a:cs typeface="Arial"/>
              </a:rPr>
              <a:t>” (without quotations)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Display the hidden message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cat HiddenMessage.txt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77A85-001B-42EF-AF32-50FFBE47EB8D}"/>
              </a:ext>
            </a:extLst>
          </p:cNvPr>
          <p:cNvSpPr txBox="1"/>
          <p:nvPr/>
        </p:nvSpPr>
        <p:spPr>
          <a:xfrm>
            <a:off x="1703195" y="5760846"/>
            <a:ext cx="2868805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that this gives the passphrase for the koala image. Find the hidden message embedded in the koala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03A59-1A87-4DF8-A185-EC15E2F37A1A}"/>
              </a:ext>
            </a:extLst>
          </p:cNvPr>
          <p:cNvCxnSpPr>
            <a:cxnSpLocks/>
          </p:cNvCxnSpPr>
          <p:nvPr/>
        </p:nvCxnSpPr>
        <p:spPr>
          <a:xfrm flipV="1">
            <a:off x="4336330" y="5623404"/>
            <a:ext cx="433633" cy="31548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4CC0FC-8547-72E6-687F-D4A251B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5" y="3988512"/>
            <a:ext cx="6412088" cy="166086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28934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  <a:endParaRPr lang="en-US" sz="4100" dirty="0">
              <a:effectLst/>
              <a:latin typeface="Circe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5039"/>
            <a:ext cx="7886700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Let’s read the manual for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r>
              <a:rPr lang="en-US" sz="2800" dirty="0">
                <a:latin typeface="Circe Light"/>
                <a:cs typeface="Arial"/>
              </a:rPr>
              <a:t>:</a:t>
            </a:r>
            <a:endParaRPr lang="en-US">
              <a:latin typeface="Circe Light"/>
              <a:cs typeface="Arial"/>
            </a:endParaRPr>
          </a:p>
          <a:p>
            <a:pPr marL="642620" lvl="1" indent="-213995"/>
            <a:r>
              <a:rPr lang="en-US" sz="2400" b="1" dirty="0">
                <a:latin typeface="Courier" panose="02060409020205020404" pitchFamily="49" charset="0"/>
              </a:rPr>
              <a:t>man </a:t>
            </a:r>
            <a:r>
              <a:rPr lang="en-US" sz="2400" b="1" dirty="0" err="1">
                <a:latin typeface="Courier" panose="02060409020205020404" pitchFamily="49" charset="0"/>
              </a:rPr>
              <a:t>steghide</a:t>
            </a:r>
            <a:endParaRPr lang="en-US" sz="2400" b="1" dirty="0">
              <a:latin typeface="Courier" panose="02060409020205020404" pitchFamily="49" charset="0"/>
            </a:endParaRPr>
          </a:p>
          <a:p>
            <a:pPr marL="1071245" lvl="2" indent="-213995"/>
            <a:r>
              <a:rPr lang="en-US" sz="2400" dirty="0">
                <a:latin typeface="Arial"/>
                <a:cs typeface="Arial"/>
              </a:rPr>
              <a:t>Locate the following flags/options:</a:t>
            </a: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-sf</a:t>
            </a: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</a:t>
            </a:r>
            <a:r>
              <a:rPr lang="en-US" sz="2400" b="1" dirty="0" err="1">
                <a:latin typeface="Courier" panose="02060409020205020404" pitchFamily="49" charset="0"/>
              </a:rPr>
              <a:t>ef</a:t>
            </a:r>
            <a:endParaRPr lang="en-US" sz="2400" b="1" dirty="0">
              <a:latin typeface="Courier" panose="02060409020205020404" pitchFamily="49" charset="0"/>
            </a:endParaRP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</a:t>
            </a:r>
            <a:r>
              <a:rPr lang="en-US" sz="2400" b="1" dirty="0" err="1">
                <a:latin typeface="Courier" panose="02060409020205020404" pitchFamily="49" charset="0"/>
              </a:rPr>
              <a:t>cf</a:t>
            </a:r>
            <a:endParaRPr lang="en-US" sz="2400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723FC-3626-4558-9BBF-B935F34F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42" y="2689098"/>
            <a:ext cx="3910476" cy="3261435"/>
          </a:xfrm>
          <a:prstGeom prst="rect">
            <a:avLst/>
          </a:prstGeom>
          <a:noFill/>
          <a:ln w="25400">
            <a:solidFill>
              <a:srgbClr val="545BA7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CE15-1059-4D2E-9E73-00F843B231B8}"/>
              </a:ext>
            </a:extLst>
          </p:cNvPr>
          <p:cNvSpPr txBox="1"/>
          <p:nvPr/>
        </p:nvSpPr>
        <p:spPr>
          <a:xfrm>
            <a:off x="928899" y="4483919"/>
            <a:ext cx="2520013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What are the purpose of these flags/options?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54CAA-ADC4-4080-B75C-5F0D8D80946D}"/>
              </a:ext>
            </a:extLst>
          </p:cNvPr>
          <p:cNvCxnSpPr>
            <a:cxnSpLocks/>
          </p:cNvCxnSpPr>
          <p:nvPr/>
        </p:nvCxnSpPr>
        <p:spPr>
          <a:xfrm flipV="1">
            <a:off x="3271101" y="4483920"/>
            <a:ext cx="1300899" cy="3048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537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  <a:endParaRPr lang="en-US" sz="4100" dirty="0">
              <a:effectLst/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5039"/>
            <a:ext cx="7886700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Create and edit the message</a:t>
            </a:r>
          </a:p>
          <a:p>
            <a:pPr marL="427990" lvl="1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nano MessageToHide.txt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Enter your secret message to be hidden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Press </a:t>
            </a:r>
            <a:r>
              <a:rPr lang="en-US" sz="2800" b="1" dirty="0">
                <a:latin typeface="Courier"/>
                <a:cs typeface="Arial"/>
              </a:rPr>
              <a:t>CTRL+X</a:t>
            </a:r>
            <a:r>
              <a:rPr lang="en-US" sz="2800" dirty="0">
                <a:latin typeface="Arial"/>
                <a:cs typeface="Arial"/>
              </a:rPr>
              <a:t>, then </a:t>
            </a:r>
            <a:r>
              <a:rPr lang="en-US" sz="2800" b="1" dirty="0">
                <a:latin typeface="Courier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 and </a:t>
            </a:r>
            <a:r>
              <a:rPr lang="en-US" sz="2800" b="1" dirty="0">
                <a:latin typeface="Courier"/>
                <a:cs typeface="Arial"/>
              </a:rPr>
              <a:t>ENTER</a:t>
            </a:r>
            <a:r>
              <a:rPr lang="en-US" sz="2800" dirty="0">
                <a:latin typeface="Arial"/>
                <a:cs typeface="Arial"/>
              </a:rPr>
              <a:t> to save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82D9FA-9381-D230-DAAE-E26932FB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2" y="3304926"/>
            <a:ext cx="8542866" cy="615037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24805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5039"/>
            <a:ext cx="8336241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Embed the message inside of </a:t>
            </a:r>
            <a:r>
              <a:rPr lang="en-US" sz="2800" b="1" dirty="0">
                <a:latin typeface="Courier"/>
                <a:cs typeface="Arial"/>
              </a:rPr>
              <a:t>image3.jpg</a:t>
            </a:r>
            <a:endParaRPr lang="en-US">
              <a:latin typeface="Courier"/>
              <a:cs typeface="Arial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steghide</a:t>
            </a:r>
            <a:r>
              <a:rPr lang="en-US" sz="2000" b="1" dirty="0">
                <a:latin typeface="Courier" panose="02060409020205020404" pitchFamily="49" charset="0"/>
              </a:rPr>
              <a:t> embed -</a:t>
            </a:r>
            <a:r>
              <a:rPr lang="en-US" sz="2000" b="1" dirty="0" err="1">
                <a:latin typeface="Courier" panose="02060409020205020404" pitchFamily="49" charset="0"/>
              </a:rPr>
              <a:t>ef</a:t>
            </a:r>
            <a:r>
              <a:rPr lang="en-US" sz="2000" b="1" dirty="0">
                <a:latin typeface="Courier" panose="02060409020205020404" pitchFamily="49" charset="0"/>
              </a:rPr>
              <a:t> MessageToHide.txt -</a:t>
            </a:r>
            <a:r>
              <a:rPr lang="en-US" sz="2000" b="1" dirty="0" err="1">
                <a:latin typeface="Courier" panose="02060409020205020404" pitchFamily="49" charset="0"/>
              </a:rPr>
              <a:t>cf</a:t>
            </a:r>
            <a:r>
              <a:rPr lang="en-US" sz="2000" b="1" dirty="0">
                <a:latin typeface="Courier" panose="02060409020205020404" pitchFamily="49" charset="0"/>
              </a:rPr>
              <a:t> image3.jpg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Enter a password when prompted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Re-enter to confirm the password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Remove the old message</a:t>
            </a:r>
          </a:p>
          <a:p>
            <a:pPr marL="427990" lvl="1" indent="0">
              <a:buNone/>
            </a:pPr>
            <a:r>
              <a:rPr lang="en-US" sz="2025" b="1" dirty="0">
                <a:latin typeface="Courier" panose="02060409020205020404" pitchFamily="49" charset="0"/>
              </a:rPr>
              <a:t>rm MessageToHide.txt</a:t>
            </a: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B3415BF-00D8-73E0-5375-406458A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56" y="4100388"/>
            <a:ext cx="6412088" cy="1592334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6201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Steganography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250" dirty="0">
                <a:latin typeface="Arial"/>
                <a:cs typeface="Arial"/>
              </a:rPr>
              <a:t>Show simple examples of steganography</a:t>
            </a:r>
            <a:endParaRPr lang="en-US" sz="2600" dirty="0">
              <a:latin typeface="Arial"/>
            </a:endParaRPr>
          </a:p>
          <a:p>
            <a:pPr marL="0" indent="0">
              <a:buNone/>
            </a:pPr>
            <a:endParaRPr lang="en-US" sz="2250" dirty="0">
              <a:latin typeface="Arial"/>
              <a:cs typeface="Arial"/>
            </a:endParaRPr>
          </a:p>
          <a:p>
            <a:pPr marL="213995" indent="-213995"/>
            <a:r>
              <a:rPr lang="en-US" sz="2250" dirty="0">
                <a:latin typeface="Arial"/>
                <a:cs typeface="Arial"/>
              </a:rPr>
              <a:t>Materials needed</a:t>
            </a:r>
          </a:p>
          <a:p>
            <a:pPr marL="642620" lvl="1" indent="-213995"/>
            <a:r>
              <a:rPr lang="en-US" sz="2000" dirty="0">
                <a:latin typeface="Arial"/>
                <a:cs typeface="Arial"/>
              </a:rPr>
              <a:t>Kali Linux Machine</a:t>
            </a:r>
          </a:p>
          <a:p>
            <a:pPr marL="642620" lvl="1" indent="-213995">
              <a:buNone/>
            </a:pPr>
            <a:endParaRPr lang="en-US" sz="2000" dirty="0">
              <a:latin typeface="Arial"/>
              <a:cs typeface="Arial"/>
            </a:endParaRPr>
          </a:p>
          <a:p>
            <a:pPr marL="213995" indent="-213995"/>
            <a:r>
              <a:rPr lang="en-US" sz="2250" dirty="0">
                <a:latin typeface="Arial"/>
                <a:cs typeface="Arial"/>
              </a:rPr>
              <a:t>Software Tools used</a:t>
            </a:r>
          </a:p>
          <a:p>
            <a:pPr marL="642620" lvl="1" indent="-213995"/>
            <a:r>
              <a:rPr lang="en-US" sz="2000" b="1" dirty="0">
                <a:latin typeface="Courier New"/>
                <a:cs typeface="Arial"/>
              </a:rPr>
              <a:t>zip</a:t>
            </a:r>
            <a:r>
              <a:rPr lang="en-US" sz="2000" dirty="0">
                <a:latin typeface="Courier New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command (Linux command)</a:t>
            </a:r>
            <a:endParaRPr lang="en-US" sz="2000" dirty="0">
              <a:latin typeface="Arial"/>
            </a:endParaRPr>
          </a:p>
          <a:p>
            <a:pPr marL="642620" lvl="1" indent="-213995"/>
            <a:r>
              <a:rPr lang="en-US" sz="2000" b="1" dirty="0" err="1">
                <a:latin typeface="Courier New"/>
                <a:cs typeface="Arial"/>
              </a:rPr>
              <a:t>steghide</a:t>
            </a:r>
            <a:r>
              <a:rPr lang="en-US" sz="2000" dirty="0">
                <a:latin typeface="Courier New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(Linux program)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5039"/>
            <a:ext cx="8336241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Try to find the embedded text without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endParaRPr lang="en-US" sz="2800" b="1" dirty="0">
              <a:latin typeface="Courier"/>
              <a:cs typeface="Arial"/>
            </a:endParaRP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Use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r>
              <a:rPr lang="en-US" sz="2800" dirty="0">
                <a:latin typeface="Arial"/>
                <a:cs typeface="Arial"/>
              </a:rPr>
              <a:t> to find the message</a:t>
            </a:r>
          </a:p>
          <a:p>
            <a:pPr marL="0" indent="0">
              <a:buNone/>
            </a:pPr>
            <a:r>
              <a:rPr lang="en-US" sz="2400" b="1" dirty="0" err="1">
                <a:latin typeface="Courier" panose="02060409020205020404" pitchFamily="49" charset="0"/>
              </a:rPr>
              <a:t>steghide</a:t>
            </a:r>
            <a:r>
              <a:rPr lang="en-US" sz="2400" b="1" dirty="0">
                <a:latin typeface="Courier" panose="02060409020205020404" pitchFamily="49" charset="0"/>
              </a:rPr>
              <a:t> extract -sf image3.jpg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Enter password when prompted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Display the message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cat MessageToHide.txt</a:t>
            </a:r>
            <a:endParaRPr lang="en-US" sz="2025" b="1" dirty="0">
              <a:latin typeface="Courier" panose="020604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" panose="02060409020205020404" pitchFamily="49" charset="0"/>
            </a:endParaRPr>
          </a:p>
          <a:p>
            <a:pPr marL="213995" indent="-213995"/>
            <a:endParaRPr lang="en-US" sz="2800" b="1" dirty="0">
              <a:latin typeface="Courier" panose="02060409020205020404" pitchFamily="49" charset="0"/>
            </a:endParaRPr>
          </a:p>
          <a:p>
            <a:pPr marL="213995" indent="-213995"/>
            <a:endParaRPr lang="en-US" sz="2800" dirty="0"/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5154869-377C-383E-A9E8-3A086986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4265614"/>
            <a:ext cx="6754483" cy="167669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04271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dirty="0" err="1">
                <a:effectLst/>
                <a:latin typeface="Arial"/>
                <a:cs typeface="Arial"/>
              </a:rPr>
              <a:t>steghide</a:t>
            </a:r>
            <a:r>
              <a:rPr lang="en-US" sz="4100" dirty="0">
                <a:effectLst/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rial"/>
                <a:cs typeface="Arial"/>
              </a:rPr>
              <a:t>Your turn: Hide your own message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 text file (hidden message!)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Hide the text file inside </a:t>
            </a:r>
            <a:r>
              <a:rPr lang="en-US" sz="2600" b="1" dirty="0">
                <a:latin typeface="Courier"/>
                <a:cs typeface="Arial"/>
              </a:rPr>
              <a:t>image4.jpg</a:t>
            </a:r>
            <a:endParaRPr lang="en-US" sz="2600" b="1">
              <a:latin typeface="Courier"/>
              <a:cs typeface="Arial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Remember the password!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Delete the old message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Have someone else try to discover the hidden message!</a:t>
            </a:r>
          </a:p>
        </p:txBody>
      </p:sp>
    </p:spTree>
    <p:extLst>
      <p:ext uri="{BB962C8B-B14F-4D97-AF65-F5344CB8AC3E}">
        <p14:creationId xmlns:p14="http://schemas.microsoft.com/office/powerpoint/2010/main" val="168085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38"/>
            <a:ext cx="8515350" cy="4800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3200" dirty="0">
                <a:latin typeface="Arial" panose="020B0604020202020204" pitchFamily="34" charset="0"/>
              </a:rPr>
              <a:t>Security+ Objectives (SY0-701)</a:t>
            </a:r>
          </a:p>
          <a:p>
            <a:pPr marL="642620" lvl="1" indent="-213995">
              <a:spcBef>
                <a:spcPts val="936"/>
              </a:spcBef>
            </a:pPr>
            <a:r>
              <a:rPr lang="en" sz="2800" dirty="0">
                <a:latin typeface="Arial" panose="020B0604020202020204" pitchFamily="34" charset="0"/>
              </a:rPr>
              <a:t>Objective 1.4 </a:t>
            </a:r>
            <a:r>
              <a:rPr lang="en" sz="2400" dirty="0">
                <a:latin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</a:rPr>
              <a:t>Explain the importance of using appropriate cryptographic</a:t>
            </a:r>
            <a:endParaRPr lang="en-US" sz="2400" dirty="0">
              <a:latin typeface="Arial" panose="020B0604020202020204" pitchFamily="34" charset="0"/>
            </a:endParaRPr>
          </a:p>
          <a:p>
            <a:pPr marL="1071245" lvl="2" indent="-213995"/>
            <a:r>
              <a:rPr lang="en" sz="2400" dirty="0">
                <a:latin typeface="Arial" panose="020B0604020202020204" pitchFamily="34" charset="0"/>
              </a:rPr>
              <a:t>Steganography</a:t>
            </a:r>
            <a:endParaRPr lang="en-US" sz="2000" dirty="0">
              <a:latin typeface="Arial" panose="020B0604020202020204" pitchFamily="34" charset="0"/>
            </a:endParaRPr>
          </a:p>
          <a:p>
            <a:pPr marL="642620" lvl="1" indent="-21399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The Steganography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2467352"/>
            <a:ext cx="4867177" cy="1567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200" dirty="0">
                <a:latin typeface="Arial"/>
                <a:cs typeface="Arial"/>
              </a:rPr>
              <a:t>Setup Environment</a:t>
            </a:r>
          </a:p>
          <a:p>
            <a:pPr marL="213995" indent="-213995"/>
            <a:r>
              <a:rPr lang="en-US" sz="2200" dirty="0">
                <a:latin typeface="Arial"/>
                <a:cs typeface="Arial"/>
              </a:rPr>
              <a:t>Embedded text (</a:t>
            </a:r>
            <a:r>
              <a:rPr lang="en-US" sz="2200" b="1" dirty="0">
                <a:latin typeface="Courier New"/>
                <a:cs typeface="Arial"/>
              </a:rPr>
              <a:t>zip</a:t>
            </a:r>
            <a:r>
              <a:rPr lang="en-US" sz="2200" dirty="0">
                <a:latin typeface="Courier New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command)</a:t>
            </a:r>
          </a:p>
          <a:p>
            <a:pPr marL="213995" indent="-213995"/>
            <a:r>
              <a:rPr lang="en-US" sz="2200" dirty="0">
                <a:latin typeface="Arial"/>
                <a:cs typeface="Arial"/>
              </a:rPr>
              <a:t>Embedded text (</a:t>
            </a:r>
            <a:r>
              <a:rPr lang="en-US" sz="2200" b="1" dirty="0" err="1">
                <a:latin typeface="Courier New"/>
                <a:cs typeface="Arial"/>
              </a:rPr>
              <a:t>steghide</a:t>
            </a:r>
            <a:r>
              <a:rPr lang="en-US" sz="2200" dirty="0">
                <a:latin typeface="Courier New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app)</a:t>
            </a:r>
          </a:p>
        </p:txBody>
      </p:sp>
      <p:pic>
        <p:nvPicPr>
          <p:cNvPr id="6" name="Picture 5" descr="A close up of a giraffe&#10;&#10;Description automatically generated">
            <a:extLst>
              <a:ext uri="{FF2B5EF4-FFF2-40B4-BE49-F238E27FC236}">
                <a16:creationId xmlns:a16="http://schemas.microsoft.com/office/drawing/2014/main" id="{F77E4E82-0E91-41DC-94B1-895BB58E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10" y="1882346"/>
            <a:ext cx="3478491" cy="2603071"/>
          </a:xfrm>
          <a:prstGeom prst="rect">
            <a:avLst/>
          </a:prstGeom>
          <a:noFill/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Log into your range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the Kali Linux Environment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776-F331-41A8-9B51-8B930C0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Find Steganography Lab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FBF9-C2CF-486E-A058-C5E45DCF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457"/>
            <a:ext cx="7886700" cy="4145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000" dirty="0">
                <a:latin typeface="Arial"/>
                <a:cs typeface="Arial"/>
              </a:rPr>
              <a:t>Click the Folder icon in the top left of Kali</a:t>
            </a:r>
          </a:p>
          <a:p>
            <a:pPr marL="213995" indent="-213995">
              <a:spcBef>
                <a:spcPts val="936"/>
              </a:spcBef>
            </a:pPr>
            <a:r>
              <a:rPr lang="en-US" sz="2000" dirty="0">
                <a:latin typeface="Arial"/>
                <a:cs typeface="Arial"/>
              </a:rPr>
              <a:t>Then navigate to </a:t>
            </a:r>
            <a:r>
              <a:rPr lang="en-US" sz="2000" err="1">
                <a:latin typeface="Arial"/>
                <a:cs typeface="Arial"/>
              </a:rPr>
              <a:t>CourseFiles</a:t>
            </a:r>
            <a:r>
              <a:rPr lang="en-US" sz="2000" dirty="0">
                <a:latin typeface="Arial"/>
                <a:cs typeface="Arial"/>
              </a:rPr>
              <a:t> &gt; Cybersecurity &gt; steganography-</a:t>
            </a:r>
            <a:r>
              <a:rPr lang="en-US" sz="2000">
                <a:latin typeface="Arial"/>
                <a:cs typeface="Arial"/>
              </a:rPr>
              <a:t>lab and select "Open Folder"</a:t>
            </a:r>
          </a:p>
          <a:p>
            <a:pPr marL="213995" indent="-213995"/>
            <a:endParaRPr lang="en-US" sz="2000" dirty="0">
              <a:latin typeface="Arial"/>
              <a:cs typeface="Arial"/>
            </a:endParaRPr>
          </a:p>
          <a:p>
            <a:pPr marL="213995" indent="-213995"/>
            <a:endParaRPr lang="en-US" sz="2000" dirty="0">
              <a:latin typeface="Arial"/>
            </a:endParaRP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EEFC9B-853D-D20B-F54D-42BB1F0E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4" y="2743331"/>
            <a:ext cx="4525992" cy="3542318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66227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016B-7C94-4114-89EF-DF84FA3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Take a look at the images inside of this folder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the images to see if you see any hidden messages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3 of the images have hidden messages</a:t>
            </a: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A4ACFA-E88E-A65B-3459-75636DAD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3129090"/>
            <a:ext cx="3720860" cy="277079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79889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7FB6A88-D260-8244-7A17-B9AC48E0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4183067"/>
            <a:ext cx="7689011" cy="176990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Let’s discover the text hidden inside of the panda_hanging.jpg image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a terminal</a:t>
            </a:r>
          </a:p>
          <a:p>
            <a:pPr marL="213995" indent="-213995">
              <a:spcBef>
                <a:spcPts val="936"/>
              </a:spcBef>
            </a:pPr>
            <a:r>
              <a:rPr lang="en-US" sz="2600" dirty="0">
                <a:latin typeface="Arial"/>
                <a:cs typeface="Arial"/>
              </a:rPr>
              <a:t>Navigate to the folder</a:t>
            </a:r>
          </a:p>
          <a:p>
            <a:pPr marL="642620" lvl="1" indent="-213995">
              <a:buNone/>
            </a:pPr>
            <a:r>
              <a:rPr lang="en-US" sz="2000" b="1" dirty="0">
                <a:latin typeface="Courier"/>
                <a:cs typeface="Arial"/>
              </a:rPr>
              <a:t>cd </a:t>
            </a:r>
            <a:r>
              <a:rPr lang="en-US" sz="2000" b="1" dirty="0" err="1">
                <a:latin typeface="Courier"/>
                <a:cs typeface="Arial"/>
              </a:rPr>
              <a:t>CourseFiles</a:t>
            </a:r>
            <a:r>
              <a:rPr lang="en-US" sz="2000" b="1" dirty="0">
                <a:latin typeface="Courier"/>
                <a:cs typeface="Arial"/>
              </a:rPr>
              <a:t>/Cybersecurity/steganography-lab</a:t>
            </a:r>
            <a:endParaRPr lang="en-US" sz="2000" dirty="0">
              <a:latin typeface="Courier"/>
              <a:cs typeface="Arial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When inside the folder, unzip the image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unzip panda_hanging.jpg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1F74A-800A-4C5C-A02A-468F6C4BC7A4}"/>
              </a:ext>
            </a:extLst>
          </p:cNvPr>
          <p:cNvSpPr txBox="1"/>
          <p:nvPr/>
        </p:nvSpPr>
        <p:spPr>
          <a:xfrm>
            <a:off x="4552116" y="5962506"/>
            <a:ext cx="2224064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that a TopSecret.txt file was extracted from this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CFB75-81AA-4454-AA12-C193C6DB315D}"/>
              </a:ext>
            </a:extLst>
          </p:cNvPr>
          <p:cNvCxnSpPr>
            <a:cxnSpLocks/>
          </p:cNvCxnSpPr>
          <p:nvPr/>
        </p:nvCxnSpPr>
        <p:spPr>
          <a:xfrm flipH="1" flipV="1">
            <a:off x="3702421" y="5955487"/>
            <a:ext cx="670091" cy="3848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FAA29CB-417D-44DE-8182-2699D57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0152"/>
          </a:xfrm>
        </p:spPr>
        <p:txBody>
          <a:bodyPr>
            <a:normAutofit/>
          </a:bodyPr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 New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 Command)</a:t>
            </a:r>
          </a:p>
        </p:txBody>
      </p:sp>
    </p:spTree>
    <p:extLst>
      <p:ext uri="{BB962C8B-B14F-4D97-AF65-F5344CB8AC3E}">
        <p14:creationId xmlns:p14="http://schemas.microsoft.com/office/powerpoint/2010/main" val="391431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096671-6E1C-4F9B-B694-C64D8C4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8" y="4346783"/>
            <a:ext cx="4915993" cy="212835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7016B-7C94-4114-89EF-DF84FA3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ffectLst/>
                <a:latin typeface="Arial"/>
                <a:cs typeface="Arial"/>
              </a:rPr>
              <a:t>Embedded Text (</a:t>
            </a:r>
            <a:r>
              <a:rPr lang="en-US" sz="4100" b="1" dirty="0">
                <a:effectLst/>
                <a:latin typeface="Courier"/>
                <a:cs typeface="Arial"/>
              </a:rPr>
              <a:t>zip</a:t>
            </a:r>
            <a:r>
              <a:rPr lang="en-US" sz="4100" dirty="0">
                <a:effectLst/>
                <a:latin typeface="Arial"/>
                <a:cs typeface="Arial"/>
              </a:rPr>
              <a:t>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31227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What does the TopSecret.txt file say?</a:t>
            </a:r>
            <a:endParaRPr lang="en-US" sz="2600" b="1">
              <a:latin typeface="Arial"/>
              <a:cs typeface="Arial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List all the files in the folder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Notice there is a </a:t>
            </a:r>
            <a:r>
              <a:rPr lang="en-US" sz="2600" dirty="0" err="1">
                <a:latin typeface="Arial"/>
                <a:cs typeface="Arial"/>
              </a:rPr>
              <a:t>TopSecret</a:t>
            </a:r>
            <a:r>
              <a:rPr lang="en-US" sz="2600" dirty="0">
                <a:latin typeface="Arial"/>
                <a:cs typeface="Arial"/>
              </a:rPr>
              <a:t> folder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Navigate into this folder and list all the files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latin typeface="Courier" panose="02060409020205020404" pitchFamily="49" charset="0"/>
              </a:rPr>
              <a:t>TopSecret</a:t>
            </a:r>
            <a:endParaRPr lang="en-US" b="1" dirty="0">
              <a:latin typeface="Courier" panose="02060409020205020404" pitchFamily="49" charset="0"/>
            </a:endParaRP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Read the TopSecret.txt file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cat TopSecret.txt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EF28E-6CDB-49FC-8206-D293D1CA28A9}"/>
              </a:ext>
            </a:extLst>
          </p:cNvPr>
          <p:cNvSpPr txBox="1"/>
          <p:nvPr/>
        </p:nvSpPr>
        <p:spPr>
          <a:xfrm>
            <a:off x="5984991" y="3381402"/>
            <a:ext cx="2224064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the hidden message that was embedded in the image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048775-C490-4A5A-99E6-0AE3EB10E22B}"/>
              </a:ext>
            </a:extLst>
          </p:cNvPr>
          <p:cNvCxnSpPr>
            <a:cxnSpLocks/>
          </p:cNvCxnSpPr>
          <p:nvPr/>
        </p:nvCxnSpPr>
        <p:spPr>
          <a:xfrm flipH="1">
            <a:off x="4675694" y="4041045"/>
            <a:ext cx="1441995" cy="22548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784789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6" ma:contentTypeDescription="Create a new document." ma:contentTypeScope="" ma:versionID="4ac44e65f33763cf2680a3160acf797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8e09b4f2d3900179b0c00e35c882cc4d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71E088-8BC7-41C4-BDD9-508B61EDAB2C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customXml/itemProps2.xml><?xml version="1.0" encoding="utf-8"?>
<ds:datastoreItem xmlns:ds="http://schemas.openxmlformats.org/officeDocument/2006/customXml" ds:itemID="{40BB4276-CF4A-475D-AA94-F8D22DE67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0536AB-A40A-4775-AFC5-FAE1985EE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851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Circe Light</vt:lpstr>
      <vt:lpstr>Wingdings</vt:lpstr>
      <vt:lpstr>Helvetica Neue</vt:lpstr>
      <vt:lpstr>Arial</vt:lpstr>
      <vt:lpstr>Tw Cen MT</vt:lpstr>
      <vt:lpstr>Courier New</vt:lpstr>
      <vt:lpstr>Courier</vt:lpstr>
      <vt:lpstr>Circe Bold</vt:lpstr>
      <vt:lpstr>Cybersecurity Template_4x3</vt:lpstr>
      <vt:lpstr>PowerPoint Presentation</vt:lpstr>
      <vt:lpstr>Steganography Lab</vt:lpstr>
      <vt:lpstr>Objectives Covered</vt:lpstr>
      <vt:lpstr>The Steganography Lab</vt:lpstr>
      <vt:lpstr>Setup Environment</vt:lpstr>
      <vt:lpstr>Find Steganography Lab Files</vt:lpstr>
      <vt:lpstr>Embedded Text (zip Command)</vt:lpstr>
      <vt:lpstr>Embedded Text (zip Command)</vt:lpstr>
      <vt:lpstr>Embedded Text (zip Command)</vt:lpstr>
      <vt:lpstr>Embedded Text (zip Command)</vt:lpstr>
      <vt:lpstr>Embedded Text (zip Command)</vt:lpstr>
      <vt:lpstr>Embedded Text (zip Command)</vt:lpstr>
      <vt:lpstr>Embedded Text (zip Command)</vt:lpstr>
      <vt:lpstr>Embedded Text (zip Command)</vt:lpstr>
      <vt:lpstr>Embedded Text (steghide app) </vt:lpstr>
      <vt:lpstr>Embedded Text (steghide app)</vt:lpstr>
      <vt:lpstr>Embedded Text (steghide app)</vt:lpstr>
      <vt:lpstr>Embedded Text (steghide app)</vt:lpstr>
      <vt:lpstr>Embedded Text (steghide app)</vt:lpstr>
      <vt:lpstr>Embedded Text (steghide app)</vt:lpstr>
      <vt:lpstr>Embedded Text (steghide 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304</cp:revision>
  <dcterms:modified xsi:type="dcterms:W3CDTF">2024-12-04T13:59:42Z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MediaServiceImageTags">
    <vt:lpwstr/>
  </property>
</Properties>
</file>