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05"/>
    <a:srgbClr val="FFE733"/>
    <a:srgbClr val="FE6A75"/>
    <a:srgbClr val="FF7C5D"/>
    <a:srgbClr val="FFFFCC"/>
    <a:srgbClr val="FFFF99"/>
    <a:srgbClr val="E2D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866" autoAdjust="0"/>
  </p:normalViewPr>
  <p:slideViewPr>
    <p:cSldViewPr snapToGrid="0">
      <p:cViewPr varScale="1">
        <p:scale>
          <a:sx n="26" d="100"/>
          <a:sy n="26" d="100"/>
        </p:scale>
        <p:origin x="24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ant\Documents\hpx_data\ScalingData.ht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ant\Documents\hpx_data\ScalingData.ht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ant\Documents\hpx_data\ScalingData.ht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ant\Documents\hpx_data\ScalingData.ht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ant\Documents\hpx_data\ScalingData.ht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seq</c:v>
          </c:tx>
          <c:spPr>
            <a:ln w="762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139700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Sheet1!$B$97:$B$103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</c:numCache>
            </c:numRef>
          </c:xVal>
          <c:yVal>
            <c:numRef>
              <c:f>Sheet1!$C$97:$C$103</c:f>
              <c:numCache>
                <c:formatCode>General</c:formatCode>
                <c:ptCount val="7"/>
                <c:pt idx="0">
                  <c:v>1.07</c:v>
                </c:pt>
                <c:pt idx="1">
                  <c:v>1.07</c:v>
                </c:pt>
                <c:pt idx="2">
                  <c:v>1.07</c:v>
                </c:pt>
                <c:pt idx="3">
                  <c:v>1.07</c:v>
                </c:pt>
                <c:pt idx="4">
                  <c:v>1.07</c:v>
                </c:pt>
                <c:pt idx="5">
                  <c:v>1.07</c:v>
                </c:pt>
                <c:pt idx="6">
                  <c:v>1.07</c:v>
                </c:pt>
              </c:numCache>
            </c:numRef>
          </c:yVal>
          <c:smooth val="0"/>
        </c:ser>
        <c:ser>
          <c:idx val="1"/>
          <c:order val="1"/>
          <c:tx>
            <c:v>par</c:v>
          </c:tx>
          <c:spPr>
            <a:ln w="762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139700">
                <a:solidFill>
                  <a:srgbClr val="C00000"/>
                </a:solidFill>
              </a:ln>
              <a:effectLst/>
            </c:spPr>
          </c:marker>
          <c:xVal>
            <c:numRef>
              <c:f>Sheet1!$B$97:$B$103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</c:numCache>
            </c:numRef>
          </c:xVal>
          <c:yVal>
            <c:numRef>
              <c:f>Sheet1!$D$97:$D$103</c:f>
              <c:numCache>
                <c:formatCode>General</c:formatCode>
                <c:ptCount val="7"/>
                <c:pt idx="0">
                  <c:v>1.7509999999999999</c:v>
                </c:pt>
                <c:pt idx="1">
                  <c:v>0.16289999999999999</c:v>
                </c:pt>
                <c:pt idx="2">
                  <c:v>7.6799999999999993E-2</c:v>
                </c:pt>
                <c:pt idx="3">
                  <c:v>7.2099999999999997E-2</c:v>
                </c:pt>
                <c:pt idx="4">
                  <c:v>7.8600000000000003E-2</c:v>
                </c:pt>
                <c:pt idx="5">
                  <c:v>0.1177</c:v>
                </c:pt>
                <c:pt idx="6">
                  <c:v>1.07</c:v>
                </c:pt>
              </c:numCache>
            </c:numRef>
          </c:yVal>
          <c:smooth val="0"/>
        </c:ser>
        <c:ser>
          <c:idx val="2"/>
          <c:order val="2"/>
          <c:tx>
            <c:v>task</c:v>
          </c:tx>
          <c:spPr>
            <a:ln w="7620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139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Sheet1!$B$97:$B$103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</c:numCache>
            </c:numRef>
          </c:xVal>
          <c:yVal>
            <c:numRef>
              <c:f>Sheet1!$E$97:$E$103</c:f>
              <c:numCache>
                <c:formatCode>General</c:formatCode>
                <c:ptCount val="7"/>
                <c:pt idx="0">
                  <c:v>1.5640000000000001</c:v>
                </c:pt>
                <c:pt idx="1">
                  <c:v>0.14050000000000001</c:v>
                </c:pt>
                <c:pt idx="2">
                  <c:v>6.8500000000000005E-2</c:v>
                </c:pt>
                <c:pt idx="3">
                  <c:v>6.8099999999999994E-2</c:v>
                </c:pt>
                <c:pt idx="4">
                  <c:v>6.6900000000000001E-2</c:v>
                </c:pt>
                <c:pt idx="5">
                  <c:v>7.2099999999999997E-2</c:v>
                </c:pt>
                <c:pt idx="6">
                  <c:v>0.53190000000000004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64450544"/>
        <c:axId val="-964450000"/>
      </c:scatterChart>
      <c:valAx>
        <c:axId val="-964450544"/>
        <c:scaling>
          <c:logBase val="10"/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/>
                  <a:t>Grain </a:t>
                </a:r>
                <a:r>
                  <a:rPr lang="en-US" sz="3200" dirty="0" smtClean="0"/>
                  <a:t>Size (1000ns</a:t>
                </a:r>
                <a:r>
                  <a:rPr lang="en-US" sz="3200" baseline="0" dirty="0" smtClean="0"/>
                  <a:t> work per iteration)</a:t>
                </a:r>
                <a:endParaRPr lang="en-US" sz="3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4450000"/>
        <c:crosses val="autoZero"/>
        <c:crossBetween val="midCat"/>
      </c:valAx>
      <c:valAx>
        <c:axId val="-96445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/>
                  <a:t>Execution </a:t>
                </a:r>
                <a:r>
                  <a:rPr lang="en-US" sz="3200" dirty="0" smtClean="0"/>
                  <a:t>Time[s]</a:t>
                </a:r>
                <a:endParaRPr lang="en-US" sz="3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4450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49718426224595"/>
          <c:y val="2.6766097469458724E-2"/>
          <c:w val="0.78209855417183605"/>
          <c:h val="0.80382088544538355"/>
        </c:manualLayout>
      </c:layout>
      <c:scatterChart>
        <c:scatterStyle val="lineMarker"/>
        <c:varyColors val="0"/>
        <c:ser>
          <c:idx val="0"/>
          <c:order val="0"/>
          <c:tx>
            <c:v>seq</c:v>
          </c:tx>
          <c:spPr>
            <a:ln w="762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139700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Sheet1!$W$97:$W$103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</c:numCache>
            </c:numRef>
          </c:xVal>
          <c:yVal>
            <c:numRef>
              <c:f>Sheet1!$X$97:$X$103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v>par</c:v>
          </c:tx>
          <c:spPr>
            <a:ln w="762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139700">
                <a:solidFill>
                  <a:srgbClr val="C00000"/>
                </a:solidFill>
              </a:ln>
              <a:effectLst/>
            </c:spPr>
          </c:marker>
          <c:xVal>
            <c:numRef>
              <c:f>Sheet1!$W$97:$W$103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</c:numCache>
            </c:numRef>
          </c:xVal>
          <c:yVal>
            <c:numRef>
              <c:f>Sheet1!$Y$97:$Y$103</c:f>
              <c:numCache>
                <c:formatCode>General</c:formatCode>
                <c:ptCount val="7"/>
                <c:pt idx="0">
                  <c:v>0.61107900000000004</c:v>
                </c:pt>
                <c:pt idx="1">
                  <c:v>6.5684469999999999</c:v>
                </c:pt>
                <c:pt idx="2">
                  <c:v>13.93229</c:v>
                </c:pt>
                <c:pt idx="3">
                  <c:v>14.8405</c:v>
                </c:pt>
                <c:pt idx="4">
                  <c:v>13.61323</c:v>
                </c:pt>
                <c:pt idx="5">
                  <c:v>9.0909089999999999</c:v>
                </c:pt>
                <c:pt idx="6">
                  <c:v>1</c:v>
                </c:pt>
              </c:numCache>
            </c:numRef>
          </c:yVal>
          <c:smooth val="0"/>
        </c:ser>
        <c:ser>
          <c:idx val="2"/>
          <c:order val="2"/>
          <c:tx>
            <c:v>task</c:v>
          </c:tx>
          <c:spPr>
            <a:ln w="7620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139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Sheet1!$W$97:$W$103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</c:numCache>
            </c:numRef>
          </c:xVal>
          <c:yVal>
            <c:numRef>
              <c:f>Sheet1!$Z$97:$Z$103</c:f>
              <c:numCache>
                <c:formatCode>General</c:formatCode>
                <c:ptCount val="7"/>
                <c:pt idx="0">
                  <c:v>0.68414299999999995</c:v>
                </c:pt>
                <c:pt idx="1">
                  <c:v>7.6156579999999998</c:v>
                </c:pt>
                <c:pt idx="2">
                  <c:v>15.62044</c:v>
                </c:pt>
                <c:pt idx="3">
                  <c:v>15.71219</c:v>
                </c:pt>
                <c:pt idx="4">
                  <c:v>15.994020000000001</c:v>
                </c:pt>
                <c:pt idx="5">
                  <c:v>14.8405</c:v>
                </c:pt>
                <c:pt idx="6">
                  <c:v>2.0116559999999999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64462512"/>
        <c:axId val="-964461968"/>
      </c:scatterChart>
      <c:valAx>
        <c:axId val="-964462512"/>
        <c:scaling>
          <c:logBase val="10"/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 smtClean="0"/>
                  <a:t>Grain Size (1000ns</a:t>
                </a:r>
                <a:r>
                  <a:rPr lang="en-US" sz="3200" baseline="0" dirty="0" smtClean="0"/>
                  <a:t> work per iteration)</a:t>
                </a:r>
                <a:endParaRPr lang="en-US" sz="3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4461968"/>
        <c:crosses val="autoZero"/>
        <c:crossBetween val="midCat"/>
      </c:valAx>
      <c:valAx>
        <c:axId val="-96446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 smtClean="0"/>
                  <a:t>Scaling</a:t>
                </a:r>
                <a:endParaRPr lang="en-US" sz="3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4462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Sheet1!$C$202</c:f>
              <c:strCache>
                <c:ptCount val="1"/>
                <c:pt idx="0">
                  <c:v>seq</c:v>
                </c:pt>
              </c:strCache>
            </c:strRef>
          </c:tx>
          <c:spPr>
            <a:ln w="762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139700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Sheet1!$B$203:$B$217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Sheet1!$C$203:$C$217</c:f>
              <c:numCache>
                <c:formatCode>0.00E+00</c:formatCode>
                <c:ptCount val="15"/>
                <c:pt idx="0">
                  <c:v>1.1199999999999999E-5</c:v>
                </c:pt>
                <c:pt idx="1">
                  <c:v>2.2399999999999999E-5</c:v>
                </c:pt>
                <c:pt idx="2">
                  <c:v>3.3800000000000002E-5</c:v>
                </c:pt>
                <c:pt idx="3">
                  <c:v>4.49E-5</c:v>
                </c:pt>
                <c:pt idx="4">
                  <c:v>5.6400000000000002E-5</c:v>
                </c:pt>
                <c:pt idx="5">
                  <c:v>7.6600000000000005E-5</c:v>
                </c:pt>
                <c:pt idx="6">
                  <c:v>7.8700000000000002E-5</c:v>
                </c:pt>
                <c:pt idx="7">
                  <c:v>8.9800000000000001E-5</c:v>
                </c:pt>
                <c:pt idx="8">
                  <c:v>1E-4</c:v>
                </c:pt>
                <c:pt idx="9">
                  <c:v>1.1E-4</c:v>
                </c:pt>
                <c:pt idx="10">
                  <c:v>1.2E-4</c:v>
                </c:pt>
                <c:pt idx="11">
                  <c:v>1.2999999999999999E-4</c:v>
                </c:pt>
                <c:pt idx="12">
                  <c:v>1.3999999999999999E-4</c:v>
                </c:pt>
                <c:pt idx="13">
                  <c:v>1.4999999999999999E-4</c:v>
                </c:pt>
                <c:pt idx="14">
                  <c:v>1.6000000000000001E-4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Sheet1!$D$202</c:f>
              <c:strCache>
                <c:ptCount val="1"/>
                <c:pt idx="0">
                  <c:v>par</c:v>
                </c:pt>
              </c:strCache>
            </c:strRef>
          </c:tx>
          <c:spPr>
            <a:ln w="762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139700">
                <a:solidFill>
                  <a:srgbClr val="C00000"/>
                </a:solidFill>
              </a:ln>
              <a:effectLst/>
            </c:spPr>
          </c:marker>
          <c:xVal>
            <c:numRef>
              <c:f>Sheet1!$B$203:$B$217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Sheet1!$D$203:$D$217</c:f>
              <c:numCache>
                <c:formatCode>0.00E+00</c:formatCode>
                <c:ptCount val="15"/>
                <c:pt idx="0">
                  <c:v>6.5300000000000002E-5</c:v>
                </c:pt>
                <c:pt idx="1">
                  <c:v>6.3100000000000002E-5</c:v>
                </c:pt>
                <c:pt idx="2">
                  <c:v>7.9200000000000001E-5</c:v>
                </c:pt>
                <c:pt idx="3">
                  <c:v>8.0500000000000005E-5</c:v>
                </c:pt>
                <c:pt idx="4">
                  <c:v>7.8800000000000004E-5</c:v>
                </c:pt>
                <c:pt idx="5">
                  <c:v>8.4900000000000004E-5</c:v>
                </c:pt>
                <c:pt idx="6">
                  <c:v>7.9200000000000001E-5</c:v>
                </c:pt>
                <c:pt idx="7">
                  <c:v>8.5199999999999997E-5</c:v>
                </c:pt>
                <c:pt idx="8">
                  <c:v>8.3999999999999995E-5</c:v>
                </c:pt>
                <c:pt idx="9">
                  <c:v>8.6500000000000002E-5</c:v>
                </c:pt>
                <c:pt idx="10">
                  <c:v>8.8800000000000004E-5</c:v>
                </c:pt>
                <c:pt idx="11">
                  <c:v>8.53E-5</c:v>
                </c:pt>
                <c:pt idx="12">
                  <c:v>9.2299999999999994E-5</c:v>
                </c:pt>
                <c:pt idx="13">
                  <c:v>9.0600000000000007E-5</c:v>
                </c:pt>
                <c:pt idx="14">
                  <c:v>9.1100000000000005E-5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Sheet1!$E$202</c:f>
              <c:strCache>
                <c:ptCount val="1"/>
                <c:pt idx="0">
                  <c:v>task</c:v>
                </c:pt>
              </c:strCache>
            </c:strRef>
          </c:tx>
          <c:spPr>
            <a:ln w="7620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139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Sheet1!$B$203:$B$217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Sheet1!$E$203:$E$217</c:f>
              <c:numCache>
                <c:formatCode>0.00E+00</c:formatCode>
                <c:ptCount val="15"/>
                <c:pt idx="0">
                  <c:v>4.6100000000000002E-5</c:v>
                </c:pt>
                <c:pt idx="1">
                  <c:v>4.21E-5</c:v>
                </c:pt>
                <c:pt idx="2">
                  <c:v>5.91E-5</c:v>
                </c:pt>
                <c:pt idx="3">
                  <c:v>5.66E-5</c:v>
                </c:pt>
                <c:pt idx="4">
                  <c:v>5.0300000000000003E-5</c:v>
                </c:pt>
                <c:pt idx="5">
                  <c:v>5.9599999999999999E-5</c:v>
                </c:pt>
                <c:pt idx="6">
                  <c:v>5.4700000000000001E-5</c:v>
                </c:pt>
                <c:pt idx="7">
                  <c:v>6.0800000000000001E-5</c:v>
                </c:pt>
                <c:pt idx="8">
                  <c:v>5.9599999999999999E-5</c:v>
                </c:pt>
                <c:pt idx="9">
                  <c:v>5.6199999999999997E-5</c:v>
                </c:pt>
                <c:pt idx="10">
                  <c:v>5.9200000000000002E-5</c:v>
                </c:pt>
                <c:pt idx="11">
                  <c:v>5.6799999999999998E-5</c:v>
                </c:pt>
                <c:pt idx="12">
                  <c:v>5.66E-5</c:v>
                </c:pt>
                <c:pt idx="13">
                  <c:v>5.8600000000000001E-5</c:v>
                </c:pt>
                <c:pt idx="14">
                  <c:v>5.5800000000000001E-5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86702848"/>
        <c:axId val="-886713184"/>
      </c:scatterChart>
      <c:valAx>
        <c:axId val="-886702848"/>
        <c:scaling>
          <c:orientation val="minMax"/>
          <c:max val="15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/>
                  <a:t>Vector </a:t>
                </a:r>
                <a:r>
                  <a:rPr lang="en-US" sz="3200" dirty="0" smtClean="0"/>
                  <a:t>Size(1000ns work per iteration)</a:t>
                </a:r>
                <a:endParaRPr lang="en-US" sz="3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86713184"/>
        <c:crosses val="autoZero"/>
        <c:crossBetween val="midCat"/>
      </c:valAx>
      <c:valAx>
        <c:axId val="-88671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 smtClean="0"/>
                  <a:t>Execution</a:t>
                </a:r>
                <a:r>
                  <a:rPr lang="en-US" sz="3200" baseline="0" dirty="0" smtClean="0"/>
                  <a:t> Time[s]</a:t>
                </a:r>
                <a:endParaRPr lang="en-US" sz="3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86702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Sheet1!$C$202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Sheet1!$B$203:$B$217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Sheet1!$C$203:$C$217</c:f>
              <c:numCache>
                <c:formatCode>0.00E+00</c:formatCode>
                <c:ptCount val="15"/>
                <c:pt idx="0">
                  <c:v>1.1199999999999999E-5</c:v>
                </c:pt>
                <c:pt idx="1">
                  <c:v>2.2399999999999999E-5</c:v>
                </c:pt>
                <c:pt idx="2">
                  <c:v>3.3800000000000002E-5</c:v>
                </c:pt>
                <c:pt idx="3">
                  <c:v>4.49E-5</c:v>
                </c:pt>
                <c:pt idx="4">
                  <c:v>5.6400000000000002E-5</c:v>
                </c:pt>
                <c:pt idx="5">
                  <c:v>7.6600000000000005E-5</c:v>
                </c:pt>
                <c:pt idx="6">
                  <c:v>7.8700000000000002E-5</c:v>
                </c:pt>
                <c:pt idx="7">
                  <c:v>8.9800000000000001E-5</c:v>
                </c:pt>
                <c:pt idx="8">
                  <c:v>1E-4</c:v>
                </c:pt>
                <c:pt idx="9">
                  <c:v>1.1E-4</c:v>
                </c:pt>
                <c:pt idx="10">
                  <c:v>1.2E-4</c:v>
                </c:pt>
                <c:pt idx="11">
                  <c:v>1.2999999999999999E-4</c:v>
                </c:pt>
                <c:pt idx="12">
                  <c:v>1.3999999999999999E-4</c:v>
                </c:pt>
                <c:pt idx="13">
                  <c:v>1.4999999999999999E-4</c:v>
                </c:pt>
                <c:pt idx="14">
                  <c:v>1.6000000000000001E-4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Sheet1!$D$202</c:f>
              <c:strCache>
                <c:ptCount val="1"/>
                <c:pt idx="0">
                  <c:v>par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Sheet1!$B$203:$B$217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Sheet1!$D$203:$D$217</c:f>
              <c:numCache>
                <c:formatCode>0.00E+00</c:formatCode>
                <c:ptCount val="15"/>
                <c:pt idx="0">
                  <c:v>6.5300000000000002E-5</c:v>
                </c:pt>
                <c:pt idx="1">
                  <c:v>6.3100000000000002E-5</c:v>
                </c:pt>
                <c:pt idx="2">
                  <c:v>7.9200000000000001E-5</c:v>
                </c:pt>
                <c:pt idx="3">
                  <c:v>8.0500000000000005E-5</c:v>
                </c:pt>
                <c:pt idx="4">
                  <c:v>7.8800000000000004E-5</c:v>
                </c:pt>
                <c:pt idx="5">
                  <c:v>8.4900000000000004E-5</c:v>
                </c:pt>
                <c:pt idx="6">
                  <c:v>7.9200000000000001E-5</c:v>
                </c:pt>
                <c:pt idx="7">
                  <c:v>8.5199999999999997E-5</c:v>
                </c:pt>
                <c:pt idx="8">
                  <c:v>8.3999999999999995E-5</c:v>
                </c:pt>
                <c:pt idx="9">
                  <c:v>8.6500000000000002E-5</c:v>
                </c:pt>
                <c:pt idx="10">
                  <c:v>8.8800000000000004E-5</c:v>
                </c:pt>
                <c:pt idx="11">
                  <c:v>8.53E-5</c:v>
                </c:pt>
                <c:pt idx="12">
                  <c:v>9.2299999999999994E-5</c:v>
                </c:pt>
                <c:pt idx="13">
                  <c:v>9.0600000000000007E-5</c:v>
                </c:pt>
                <c:pt idx="14">
                  <c:v>9.1100000000000005E-5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86714816"/>
        <c:axId val="-886715360"/>
      </c:scatterChart>
      <c:valAx>
        <c:axId val="-886714816"/>
        <c:scaling>
          <c:orientation val="minMax"/>
          <c:max val="15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Vector </a:t>
                </a:r>
                <a:r>
                  <a:rPr lang="en-US" sz="1200" dirty="0" smtClean="0"/>
                  <a:t>Size(1000ns</a:t>
                </a:r>
                <a:r>
                  <a:rPr lang="en-US" sz="1200" baseline="0" dirty="0" smtClean="0"/>
                  <a:t> work per iteration)</a:t>
                </a:r>
                <a:endParaRPr 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86715360"/>
        <c:crosses val="autoZero"/>
        <c:crossBetween val="midCat"/>
      </c:valAx>
      <c:valAx>
        <c:axId val="-8867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/>
                  <a:t>Execution Time[s]</a:t>
                </a:r>
                <a:endParaRPr 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86714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seq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Sheet1!$W$203:$W$217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Sheet1!$X$203:$X$217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v>par</c:v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Sheet1!$W$203:$W$217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Sheet1!$Y$203:$Y$217</c:f>
              <c:numCache>
                <c:formatCode>0.00E+00</c:formatCode>
                <c:ptCount val="15"/>
                <c:pt idx="0">
                  <c:v>0.17199999999999999</c:v>
                </c:pt>
                <c:pt idx="1">
                  <c:v>0.35499999999999998</c:v>
                </c:pt>
                <c:pt idx="2">
                  <c:v>0.42699999999999999</c:v>
                </c:pt>
                <c:pt idx="3">
                  <c:v>0.55800000000000005</c:v>
                </c:pt>
                <c:pt idx="4">
                  <c:v>0.71599999999999997</c:v>
                </c:pt>
                <c:pt idx="5">
                  <c:v>0.90200000000000002</c:v>
                </c:pt>
                <c:pt idx="6">
                  <c:v>0.99399999999999999</c:v>
                </c:pt>
                <c:pt idx="7">
                  <c:v>1.05</c:v>
                </c:pt>
                <c:pt idx="8">
                  <c:v>1.19</c:v>
                </c:pt>
                <c:pt idx="9">
                  <c:v>1.27</c:v>
                </c:pt>
                <c:pt idx="10">
                  <c:v>1.35</c:v>
                </c:pt>
                <c:pt idx="11">
                  <c:v>1.52</c:v>
                </c:pt>
                <c:pt idx="12">
                  <c:v>1.52</c:v>
                </c:pt>
                <c:pt idx="13">
                  <c:v>1.66</c:v>
                </c:pt>
                <c:pt idx="14">
                  <c:v>1.76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86708288"/>
        <c:axId val="-886717536"/>
      </c:scatterChart>
      <c:valAx>
        <c:axId val="-886708288"/>
        <c:scaling>
          <c:orientation val="minMax"/>
          <c:max val="150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Vector </a:t>
                </a:r>
                <a:r>
                  <a:rPr lang="en-US" sz="1200" dirty="0" smtClean="0"/>
                  <a:t>Size(1000ns work per iteration)</a:t>
                </a:r>
                <a:endParaRPr 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86717536"/>
        <c:crosses val="autoZero"/>
        <c:crossBetween val="midCat"/>
      </c:valAx>
      <c:valAx>
        <c:axId val="-88671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Scale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86708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40637" y="-40644"/>
            <a:ext cx="44015059" cy="3299968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6859" y="11541763"/>
            <a:ext cx="27968251" cy="7902250"/>
          </a:xfrm>
        </p:spPr>
        <p:txBody>
          <a:bodyPr anchor="b">
            <a:noAutofit/>
          </a:bodyPr>
          <a:lstStyle>
            <a:lvl1pPr algn="r">
              <a:defRPr sz="2592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6859" y="19444006"/>
            <a:ext cx="27968251" cy="526511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2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0" y="2926080"/>
            <a:ext cx="30469027" cy="16337280"/>
          </a:xfrm>
        </p:spPr>
        <p:txBody>
          <a:bodyPr anchor="ctr">
            <a:normAutofit/>
          </a:bodyPr>
          <a:lstStyle>
            <a:lvl1pPr algn="l">
              <a:defRPr sz="211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0" y="21457920"/>
            <a:ext cx="30469027" cy="7540618"/>
          </a:xfrm>
        </p:spPr>
        <p:txBody>
          <a:bodyPr anchor="ctr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9448" y="2926080"/>
            <a:ext cx="29146474" cy="14508480"/>
          </a:xfrm>
        </p:spPr>
        <p:txBody>
          <a:bodyPr anchor="ctr">
            <a:normAutofit/>
          </a:bodyPr>
          <a:lstStyle>
            <a:lvl1pPr algn="l">
              <a:defRPr sz="211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285155" y="17434560"/>
            <a:ext cx="26015059" cy="182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76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73" y="21457920"/>
            <a:ext cx="30469032" cy="7540618"/>
          </a:xfrm>
        </p:spPr>
        <p:txBody>
          <a:bodyPr anchor="ctr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17015" y="3793814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388958" y="13855469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67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73" y="9273542"/>
            <a:ext cx="30469032" cy="12458208"/>
          </a:xfrm>
        </p:spPr>
        <p:txBody>
          <a:bodyPr anchor="b">
            <a:normAutofit/>
          </a:bodyPr>
          <a:lstStyle>
            <a:lvl1pPr algn="l">
              <a:defRPr sz="211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73" y="21731751"/>
            <a:ext cx="30469032" cy="7266787"/>
          </a:xfrm>
        </p:spPr>
        <p:txBody>
          <a:bodyPr anchor="t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9448" y="2926080"/>
            <a:ext cx="29146474" cy="14508480"/>
          </a:xfrm>
        </p:spPr>
        <p:txBody>
          <a:bodyPr anchor="ctr">
            <a:normAutofit/>
          </a:bodyPr>
          <a:lstStyle>
            <a:lvl1pPr algn="l">
              <a:defRPr sz="211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6066" y="19263360"/>
            <a:ext cx="30469037" cy="246839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73" y="21731751"/>
            <a:ext cx="30469032" cy="7266787"/>
          </a:xfrm>
        </p:spPr>
        <p:txBody>
          <a:bodyPr anchor="t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17015" y="3793814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388958" y="13855469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913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073" y="2926080"/>
            <a:ext cx="30439032" cy="14508480"/>
          </a:xfrm>
        </p:spPr>
        <p:txBody>
          <a:bodyPr anchor="ctr">
            <a:normAutofit/>
          </a:bodyPr>
          <a:lstStyle>
            <a:lvl1pPr algn="l">
              <a:defRPr sz="211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6066" y="19263360"/>
            <a:ext cx="30469037" cy="246839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520">
                <a:solidFill>
                  <a:schemeClr val="accent1"/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73" y="21731751"/>
            <a:ext cx="30469032" cy="7266787"/>
          </a:xfrm>
        </p:spPr>
        <p:txBody>
          <a:bodyPr anchor="t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3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91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691097" y="2926082"/>
            <a:ext cx="4698298" cy="2520696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6075" y="2926082"/>
            <a:ext cx="24936125" cy="252069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9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6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73" y="12964169"/>
            <a:ext cx="30469032" cy="8767589"/>
          </a:xfrm>
        </p:spPr>
        <p:txBody>
          <a:bodyPr anchor="b"/>
          <a:lstStyle>
            <a:lvl1pPr algn="l">
              <a:defRPr sz="19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73" y="21731750"/>
            <a:ext cx="30469032" cy="4129920"/>
          </a:xfrm>
        </p:spPr>
        <p:txBody>
          <a:bodyPr anchor="t"/>
          <a:lstStyle>
            <a:lvl1pPr marL="0" indent="0" algn="l">
              <a:buNone/>
              <a:defRPr sz="9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0" y="2926080"/>
            <a:ext cx="30469027" cy="63398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3" y="10370827"/>
            <a:ext cx="14822923" cy="18627706"/>
          </a:xfrm>
        </p:spPr>
        <p:txBody>
          <a:bodyPr>
            <a:normAutofit/>
          </a:bodyPr>
          <a:lstStyle>
            <a:lvl1pPr>
              <a:defRPr sz="8640"/>
            </a:lvl1pPr>
            <a:lvl2pPr>
              <a:defRPr sz="7680"/>
            </a:lvl2pPr>
            <a:lvl3pPr>
              <a:defRPr sz="672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72179" y="10370835"/>
            <a:ext cx="14822928" cy="18627710"/>
          </a:xfrm>
        </p:spPr>
        <p:txBody>
          <a:bodyPr>
            <a:normAutofit/>
          </a:bodyPr>
          <a:lstStyle>
            <a:lvl1pPr>
              <a:defRPr sz="8640"/>
            </a:lvl1pPr>
            <a:lvl2pPr>
              <a:defRPr sz="7680"/>
            </a:lvl2pPr>
            <a:lvl3pPr>
              <a:defRPr sz="672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5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78" y="2926080"/>
            <a:ext cx="30469022" cy="63398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75" y="10372718"/>
            <a:ext cx="14835226" cy="2766058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6075" y="13138783"/>
            <a:ext cx="14835226" cy="158597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59872" y="10372718"/>
            <a:ext cx="14835226" cy="2766058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59872" y="13138783"/>
            <a:ext cx="14835226" cy="158597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9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75" y="2926080"/>
            <a:ext cx="30469027" cy="63398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2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7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75" y="7193299"/>
            <a:ext cx="13392874" cy="6136637"/>
          </a:xfrm>
        </p:spPr>
        <p:txBody>
          <a:bodyPr anchor="b">
            <a:normAutofit/>
          </a:bodyPr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2122" y="2471642"/>
            <a:ext cx="16252978" cy="2652689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075" y="13329934"/>
            <a:ext cx="13392874" cy="12405355"/>
          </a:xfrm>
        </p:spPr>
        <p:txBody>
          <a:bodyPr>
            <a:normAutofit/>
          </a:bodyPr>
          <a:lstStyle>
            <a:lvl1pPr marL="0" indent="0">
              <a:buNone/>
              <a:defRPr sz="672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75" y="23042880"/>
            <a:ext cx="30469027" cy="2720342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26075" y="2926080"/>
            <a:ext cx="30469027" cy="18459446"/>
          </a:xfrm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075" y="25763223"/>
            <a:ext cx="30469027" cy="3235315"/>
          </a:xfrm>
        </p:spPr>
        <p:txBody>
          <a:bodyPr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40639" y="-40644"/>
            <a:ext cx="44015064" cy="32999688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6078" y="2926080"/>
            <a:ext cx="30469022" cy="633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75" y="10370835"/>
            <a:ext cx="30469027" cy="1862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45238" y="28998545"/>
            <a:ext cx="328383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85AB-07E2-4733-85D9-5E4F02C6259A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6078" y="28998545"/>
            <a:ext cx="2219027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34445" y="28998545"/>
            <a:ext cx="2460662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accent1"/>
                </a:solidFill>
              </a:defRPr>
            </a:lvl1pPr>
          </a:lstStyle>
          <a:p>
            <a:fld id="{E3D0BF85-9D8C-4836-AAEB-2A0CEDD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0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2194560" rtl="0" eaLnBrk="1" latinLnBrk="0" hangingPunct="1">
        <a:spcBef>
          <a:spcPct val="0"/>
        </a:spcBef>
        <a:buNone/>
        <a:defRPr sz="1728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45920" indent="-164592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oleObject" Target="../embeddings/oleObject1.bin"/><Relationship Id="rId7" Type="http://schemas.openxmlformats.org/officeDocument/2006/relationships/chart" Target="../charts/chart3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2.xml"/><Relationship Id="rId11" Type="http://schemas.openxmlformats.org/officeDocument/2006/relationships/image" Target="../media/image3.png"/><Relationship Id="rId5" Type="http://schemas.openxmlformats.org/officeDocument/2006/relationships/chart" Target="../charts/chart1.xml"/><Relationship Id="rId10" Type="http://schemas.openxmlformats.org/officeDocument/2006/relationships/image" Target="../media/image2.png"/><Relationship Id="rId4" Type="http://schemas.openxmlformats.org/officeDocument/2006/relationships/image" Target="../media/image1.wmf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7030A0"/>
            </a:gs>
            <a:gs pos="51083">
              <a:schemeClr val="accent3">
                <a:lumMod val="20000"/>
                <a:lumOff val="80000"/>
              </a:schemeClr>
            </a:gs>
            <a:gs pos="65199">
              <a:schemeClr val="accent3">
                <a:lumMod val="20000"/>
                <a:lumOff val="80000"/>
              </a:schemeClr>
            </a:gs>
            <a:gs pos="38000">
              <a:schemeClr val="accent3">
                <a:lumMod val="20000"/>
                <a:lumOff val="80000"/>
              </a:schemeClr>
            </a:gs>
            <a:gs pos="97000">
              <a:srgbClr val="7030A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38576986" y="15097373"/>
            <a:ext cx="4948453" cy="32424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576986" y="11433653"/>
            <a:ext cx="4948453" cy="32424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510224" y="28479622"/>
            <a:ext cx="11612116" cy="3749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4831568" y="27383514"/>
            <a:ext cx="16265422" cy="4845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4829500" y="5260086"/>
            <a:ext cx="16265422" cy="107049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82461" y="5260086"/>
            <a:ext cx="13935456" cy="269344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9184" y="266700"/>
            <a:ext cx="43196256" cy="3962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Grant Mercer, </a:t>
            </a:r>
            <a:r>
              <a:rPr lang="en-US" sz="6000" b="1" dirty="0" err="1" smtClean="0">
                <a:solidFill>
                  <a:schemeClr val="tx1"/>
                </a:solidFill>
              </a:rPr>
              <a:t>Hartmut</a:t>
            </a:r>
            <a:r>
              <a:rPr lang="en-US" sz="6000" b="1" dirty="0" smtClean="0">
                <a:solidFill>
                  <a:schemeClr val="tx1"/>
                </a:solidFill>
              </a:rPr>
              <a:t> </a:t>
            </a:r>
            <a:r>
              <a:rPr lang="en-US" sz="6000" b="1" dirty="0" smtClean="0">
                <a:solidFill>
                  <a:schemeClr val="tx1"/>
                </a:solidFill>
              </a:rPr>
              <a:t>Kaiser</a:t>
            </a:r>
            <a:endParaRPr lang="en-US" sz="5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5211" y="5566738"/>
            <a:ext cx="12421462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888327" y="6935921"/>
            <a:ext cx="13423868" cy="10926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dirty="0" smtClean="0"/>
              <a:t>This project focuses on implementing standard conforming parallel algorithms in HPX. The requirements and specification are defined by open-</a:t>
            </a:r>
            <a:r>
              <a:rPr lang="en-US" sz="4400" dirty="0" err="1" smtClean="0"/>
              <a:t>std</a:t>
            </a:r>
            <a:r>
              <a:rPr lang="en-US" sz="4400" dirty="0" smtClean="0"/>
              <a:t> standards proposal </a:t>
            </a:r>
            <a:r>
              <a:rPr lang="en-US" sz="4400" dirty="0" smtClean="0"/>
              <a:t>N4071, </a:t>
            </a:r>
            <a:r>
              <a:rPr lang="en-US" sz="4400" dirty="0" smtClean="0"/>
              <a:t>a technical specification for C++ extensions for parallelism. HPX is a general purpose C++ runtime system for parallel and distributed applications, and this proposal can benefit HPX greatly with asynchronous algorithms. The new algorithms will introduce a new argument, known as an </a:t>
            </a:r>
            <a:r>
              <a:rPr lang="en-US" sz="4400" i="1" dirty="0" smtClean="0"/>
              <a:t>execution policy</a:t>
            </a:r>
            <a:r>
              <a:rPr lang="en-US" sz="4400" dirty="0" smtClean="0"/>
              <a:t>. This execution policy object</a:t>
            </a:r>
            <a:r>
              <a:rPr lang="en-US" sz="4400" i="1" dirty="0" smtClean="0"/>
              <a:t> </a:t>
            </a:r>
            <a:r>
              <a:rPr lang="en-US" sz="4400" dirty="0" smtClean="0"/>
              <a:t>will specify whether the algorithm will run asynchronously or synchronously. All other algorithm requirements are defined by it’s predecessor.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6844" y="15985384"/>
            <a:ext cx="12874796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New Approach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692" y="17501278"/>
            <a:ext cx="130802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According to standard proposal </a:t>
            </a:r>
            <a:r>
              <a:rPr lang="en-US" sz="4400" dirty="0" smtClean="0"/>
              <a:t>N4</a:t>
            </a:r>
            <a:r>
              <a:rPr lang="en-US" sz="4400" dirty="0" smtClean="0"/>
              <a:t>071, </a:t>
            </a:r>
            <a:r>
              <a:rPr lang="en-US" sz="4400" dirty="0" smtClean="0"/>
              <a:t>an execution policy object can be either sequential, parallel, or vectorized; represented in C++ as </a:t>
            </a:r>
            <a:r>
              <a:rPr lang="en-US" sz="4400" i="1" dirty="0" smtClean="0"/>
              <a:t>seq, par </a:t>
            </a:r>
            <a:r>
              <a:rPr lang="en-US" sz="4400" dirty="0" smtClean="0"/>
              <a:t>and </a:t>
            </a:r>
            <a:r>
              <a:rPr lang="en-US" sz="4400" i="1" dirty="0" smtClean="0"/>
              <a:t>vec</a:t>
            </a:r>
            <a:r>
              <a:rPr lang="en-US" sz="4400" dirty="0" smtClean="0"/>
              <a:t>. Our HPX implementation however offers one additional policy, </a:t>
            </a:r>
            <a:r>
              <a:rPr lang="en-US" sz="4400" i="1" dirty="0" smtClean="0"/>
              <a:t>task</a:t>
            </a:r>
            <a:r>
              <a:rPr lang="en-US" sz="4400" dirty="0" smtClean="0"/>
              <a:t>. A task execution policy will return a </a:t>
            </a:r>
            <a:r>
              <a:rPr lang="en-US" sz="4400" i="1" dirty="0" smtClean="0"/>
              <a:t>hpx::future</a:t>
            </a:r>
            <a:r>
              <a:rPr lang="en-US" sz="4400" dirty="0" smtClean="0"/>
              <a:t> of the result, giving the programmer the ability to choose when and where to synchronize with their main thread. A </a:t>
            </a:r>
            <a:r>
              <a:rPr lang="en-US" sz="4400" i="1" dirty="0" smtClean="0"/>
              <a:t>task </a:t>
            </a:r>
            <a:r>
              <a:rPr lang="en-US" sz="4400" dirty="0" smtClean="0"/>
              <a:t>parallel execution can be written as:</a:t>
            </a:r>
            <a:endParaRPr lang="en-US" sz="4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740152"/>
              </p:ext>
            </p:extLst>
          </p:nvPr>
        </p:nvGraphicFramePr>
        <p:xfrm>
          <a:off x="2712995" y="24156326"/>
          <a:ext cx="13020829" cy="819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Document" r:id="rId3" imgW="5185440" imgH="3256200" progId="Word.OpenDocumentText.12">
                  <p:embed/>
                </p:oleObj>
              </mc:Choice>
              <mc:Fallback>
                <p:oleObj name="Document" r:id="rId3" imgW="5185440" imgH="32562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2995" y="24156326"/>
                        <a:ext cx="13020829" cy="819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31506505" y="5260086"/>
            <a:ext cx="6729777" cy="13143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4831568" y="16321800"/>
            <a:ext cx="16265422" cy="107049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341656" y="5614318"/>
            <a:ext cx="5059469" cy="232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 Execution</a:t>
            </a:r>
            <a:endParaRPr lang="en-US" dirty="0"/>
          </a:p>
        </p:txBody>
      </p: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83691"/>
              </p:ext>
            </p:extLst>
          </p:nvPr>
        </p:nvGraphicFramePr>
        <p:xfrm>
          <a:off x="15253070" y="17779867"/>
          <a:ext cx="15530909" cy="9070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824847"/>
              </p:ext>
            </p:extLst>
          </p:nvPr>
        </p:nvGraphicFramePr>
        <p:xfrm>
          <a:off x="15247528" y="6754838"/>
          <a:ext cx="15495862" cy="9210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947215" y="8073690"/>
            <a:ext cx="5848353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The introduction of a </a:t>
            </a:r>
            <a:r>
              <a:rPr lang="en-US" sz="4400" i="1" dirty="0" smtClean="0"/>
              <a:t>task </a:t>
            </a:r>
            <a:r>
              <a:rPr lang="en-US" sz="4400" dirty="0" smtClean="0"/>
              <a:t>execution policy creates the possibility to </a:t>
            </a:r>
            <a:r>
              <a:rPr lang="en-US" sz="4400" b="1" dirty="0" smtClean="0"/>
              <a:t>overlap</a:t>
            </a:r>
            <a:r>
              <a:rPr lang="en-US" sz="4400" dirty="0" smtClean="0"/>
              <a:t> loops. as shown in Fig. 2, the scaling of </a:t>
            </a:r>
            <a:r>
              <a:rPr lang="en-US" sz="4400" i="1" dirty="0" smtClean="0"/>
              <a:t>task</a:t>
            </a:r>
            <a:r>
              <a:rPr lang="en-US" sz="4400" dirty="0" smtClean="0"/>
              <a:t> when overlapping by one loop offers a large improvement over parallel execution. Fig. 1 and 3 verify that in the case overlapping is possible, task should always be used.</a:t>
            </a:r>
            <a:endParaRPr lang="en-US" sz="4400" dirty="0"/>
          </a:p>
        </p:txBody>
      </p:sp>
      <p:graphicFrame>
        <p:nvGraphicFramePr>
          <p:cNvPr id="52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841490"/>
              </p:ext>
            </p:extLst>
          </p:nvPr>
        </p:nvGraphicFramePr>
        <p:xfrm>
          <a:off x="14962666" y="28495311"/>
          <a:ext cx="15884422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31510224" y="18761093"/>
            <a:ext cx="11877179" cy="93613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2880300" y="19127513"/>
            <a:ext cx="9220200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2744281" y="28479622"/>
            <a:ext cx="9144000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38578536" y="5260086"/>
            <a:ext cx="4572000" cy="57153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427765" y="5566738"/>
            <a:ext cx="5059469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8782171" y="6775980"/>
            <a:ext cx="43542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Execution Policies can be determined during runtime. An algorithm can transition between policies seamlessly. Fig. 4 Demonstrates where a threshold may be placed on a certain amount of work, in this case anything greater than 70 elements can be parallelized</a:t>
            </a:r>
            <a:endParaRPr lang="en-US" sz="2400" dirty="0"/>
          </a:p>
        </p:txBody>
      </p:sp>
      <p:graphicFrame>
        <p:nvGraphicFramePr>
          <p:cNvPr id="68" name="Chart 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4733"/>
              </p:ext>
            </p:extLst>
          </p:nvPr>
        </p:nvGraphicFramePr>
        <p:xfrm>
          <a:off x="38619523" y="12051691"/>
          <a:ext cx="4841436" cy="2629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8647865" y="11635740"/>
            <a:ext cx="48775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Figure 4: for_each parallel </a:t>
            </a:r>
            <a:r>
              <a:rPr lang="en-US" sz="2000" dirty="0" smtClean="0"/>
              <a:t>overhead</a:t>
            </a:r>
          </a:p>
          <a:p>
            <a:pPr algn="ctr"/>
            <a:r>
              <a:rPr lang="en-US" sz="1400" dirty="0" smtClean="0"/>
              <a:t>16 Cores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6376770" y="5566738"/>
            <a:ext cx="13798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Figure 1: Scaling of for_each Overlapping Task </a:t>
            </a:r>
            <a:r>
              <a:rPr lang="en-US" sz="4000" b="1" dirty="0" smtClean="0"/>
              <a:t>Execution</a:t>
            </a:r>
          </a:p>
          <a:p>
            <a:pPr algn="ctr"/>
            <a:r>
              <a:rPr lang="en-US" sz="3200" b="1" dirty="0" smtClean="0"/>
              <a:t>16 Cores</a:t>
            </a:r>
            <a:endParaRPr lang="en-US" sz="3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6376770" y="16471351"/>
            <a:ext cx="13798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Figure 2: Execution Time of for_each Overlapping </a:t>
            </a:r>
            <a:r>
              <a:rPr lang="en-US" sz="4000" b="1" dirty="0" smtClean="0"/>
              <a:t>task</a:t>
            </a:r>
          </a:p>
          <a:p>
            <a:pPr algn="ctr"/>
            <a:r>
              <a:rPr lang="en-US" sz="3200" b="1" dirty="0" smtClean="0"/>
              <a:t>16 Cores</a:t>
            </a:r>
            <a:endParaRPr lang="en-US" sz="3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5733824" y="27638514"/>
            <a:ext cx="14723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Figure 3: Execution of for_each Overlapping </a:t>
            </a:r>
            <a:r>
              <a:rPr lang="en-US" sz="4000" b="1" dirty="0" smtClean="0"/>
              <a:t>Task</a:t>
            </a:r>
          </a:p>
          <a:p>
            <a:pPr algn="ctr"/>
            <a:r>
              <a:rPr lang="en-US" sz="3200" b="1" dirty="0" smtClean="0"/>
              <a:t>16 Cores</a:t>
            </a:r>
            <a:endParaRPr lang="en-US" sz="3200" b="1" dirty="0"/>
          </a:p>
        </p:txBody>
      </p:sp>
      <p:graphicFrame>
        <p:nvGraphicFramePr>
          <p:cNvPr id="74" name="Chart 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185125"/>
              </p:ext>
            </p:extLst>
          </p:nvPr>
        </p:nvGraphicFramePr>
        <p:xfrm>
          <a:off x="38631528" y="15865337"/>
          <a:ext cx="4855706" cy="2480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8671500" y="15342329"/>
            <a:ext cx="48775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Figure 5: parallel </a:t>
            </a:r>
            <a:r>
              <a:rPr lang="en-US" sz="2000" dirty="0" err="1" smtClean="0"/>
              <a:t>for_each</a:t>
            </a:r>
            <a:r>
              <a:rPr lang="en-US" sz="2000" dirty="0" smtClean="0"/>
              <a:t> </a:t>
            </a:r>
            <a:r>
              <a:rPr lang="en-US" sz="2000" dirty="0" smtClean="0"/>
              <a:t>scaling</a:t>
            </a:r>
          </a:p>
          <a:p>
            <a:pPr algn="ctr"/>
            <a:r>
              <a:rPr lang="en-US" sz="1400" dirty="0" smtClean="0"/>
              <a:t>16 Cores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936958" y="20912795"/>
            <a:ext cx="111994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HPX has a lot to gain from </a:t>
            </a:r>
            <a:r>
              <a:rPr lang="en-US" sz="4400" dirty="0" smtClean="0"/>
              <a:t>standard </a:t>
            </a:r>
            <a:r>
              <a:rPr lang="en-US" sz="4400" dirty="0" smtClean="0"/>
              <a:t>conforming parallel algorithms. The task execution policy is very important to the algorithms success in HPX, and will continue to play a large role in improving performance. Future </a:t>
            </a:r>
            <a:r>
              <a:rPr lang="en-US" sz="4400" dirty="0" smtClean="0"/>
              <a:t>plans with this project are to continually improve the performance of the underlying </a:t>
            </a:r>
            <a:r>
              <a:rPr lang="en-US" sz="4400" dirty="0" err="1" smtClean="0"/>
              <a:t>partitioners</a:t>
            </a:r>
            <a:r>
              <a:rPr lang="en-US" sz="4400" dirty="0"/>
              <a:t> </a:t>
            </a:r>
            <a:r>
              <a:rPr lang="en-US" sz="4400" dirty="0" smtClean="0"/>
              <a:t>and add additional algorithms to HPX.</a:t>
            </a:r>
            <a:endParaRPr lang="en-US" sz="4400" dirty="0"/>
          </a:p>
        </p:txBody>
      </p:sp>
      <p:sp>
        <p:nvSpPr>
          <p:cNvPr id="77" name="TextBox 76"/>
          <p:cNvSpPr txBox="1"/>
          <p:nvPr/>
        </p:nvSpPr>
        <p:spPr>
          <a:xfrm>
            <a:off x="31918882" y="29806312"/>
            <a:ext cx="107947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CCT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Agustín Bergé</a:t>
            </a:r>
            <a:endParaRPr lang="en-US" sz="44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568" y="999415"/>
            <a:ext cx="4986538" cy="883922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568" y="2449716"/>
            <a:ext cx="4986538" cy="1565176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8104443" y="532759"/>
            <a:ext cx="32613600" cy="2440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Writing C++ </a:t>
            </a:r>
            <a:r>
              <a:rPr lang="en-US" sz="8000" dirty="0" smtClean="0"/>
              <a:t>Standard </a:t>
            </a:r>
            <a:r>
              <a:rPr lang="en-US" sz="8000" dirty="0"/>
              <a:t>Conforming Parallel Algorithms in HPX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267905" y="2756233"/>
            <a:ext cx="15318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Louisiana State University, Center for Computation and Technology</a:t>
            </a:r>
            <a:endParaRPr lang="en-US" sz="36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1" y="532759"/>
            <a:ext cx="3187727" cy="31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1043</TotalTime>
  <Words>474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Document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Mercer</dc:creator>
  <cp:lastModifiedBy>Grant Mercer</cp:lastModifiedBy>
  <cp:revision>100</cp:revision>
  <dcterms:created xsi:type="dcterms:W3CDTF">2014-07-28T22:03:33Z</dcterms:created>
  <dcterms:modified xsi:type="dcterms:W3CDTF">2014-07-31T17:11:44Z</dcterms:modified>
</cp:coreProperties>
</file>