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5143500"/>
  <p:notesSz cx="6858000" cy="9144000"/>
  <p:embeddedFontLst>
    <p:embeddedFont>
      <p:font typeface="Merriweather Bold" charset="1" panose="00000800000000000000"/>
      <p:regular r:id="rId11"/>
    </p:embeddedFont>
    <p:embeddedFont>
      <p:font typeface="IBM Plex Sans" charset="1" panose="020B0503050203000203"/>
      <p:regular r:id="rId12"/>
    </p:embeddedFont>
    <p:embeddedFont>
      <p:font typeface="IBM Plex Sans Condensed" charset="1" panose="020B05060502030002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jpe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02303" y="-48454"/>
            <a:ext cx="6341697" cy="2620204"/>
          </a:xfrm>
          <a:custGeom>
            <a:avLst/>
            <a:gdLst/>
            <a:ahLst/>
            <a:cxnLst/>
            <a:rect r="r" b="b" t="t" l="l"/>
            <a:pathLst>
              <a:path h="2620204" w="6341697">
                <a:moveTo>
                  <a:pt x="0" y="0"/>
                </a:moveTo>
                <a:lnTo>
                  <a:pt x="6341697" y="0"/>
                </a:lnTo>
                <a:lnTo>
                  <a:pt x="6341697" y="2620204"/>
                </a:lnTo>
                <a:lnTo>
                  <a:pt x="0" y="26202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866" y="1571625"/>
            <a:ext cx="8643747" cy="3163900"/>
          </a:xfrm>
          <a:custGeom>
            <a:avLst/>
            <a:gdLst/>
            <a:ahLst/>
            <a:cxnLst/>
            <a:rect r="r" b="b" t="t" l="l"/>
            <a:pathLst>
              <a:path h="3163900" w="8643747">
                <a:moveTo>
                  <a:pt x="0" y="0"/>
                </a:moveTo>
                <a:lnTo>
                  <a:pt x="8643747" y="0"/>
                </a:lnTo>
                <a:lnTo>
                  <a:pt x="8643747" y="3163900"/>
                </a:lnTo>
                <a:lnTo>
                  <a:pt x="0" y="3163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92637" y="647033"/>
            <a:ext cx="3872732" cy="317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Basic Details of the Team and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28021" y="951833"/>
            <a:ext cx="2514629" cy="317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Problem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2975" y="3768576"/>
            <a:ext cx="1198216" cy="352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8"/>
              </a:lnSpc>
            </a:pPr>
            <a:r>
              <a:rPr lang="en-US" sz="1399" spc="-1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Institute Name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0958" y="1641272"/>
            <a:ext cx="1937604" cy="352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8"/>
              </a:lnSpc>
            </a:pPr>
            <a:r>
              <a:rPr lang="en-US" sz="1399" spc="-1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Problem Statement Title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9686" y="2101117"/>
            <a:ext cx="1083533" cy="348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8"/>
              </a:lnSpc>
            </a:pPr>
            <a:r>
              <a:rPr lang="en-US" sz="1399" spc="-18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Team Name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34966" y="2105104"/>
            <a:ext cx="1594037" cy="348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8"/>
              </a:lnSpc>
            </a:pPr>
            <a:r>
              <a:rPr lang="en-US" sz="1399" spc="-18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Team Leader Name: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87636" y="3768576"/>
            <a:ext cx="4159215" cy="352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8"/>
              </a:lnSpc>
            </a:pPr>
            <a:r>
              <a:rPr lang="en-US" sz="1399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: Vivekanand Education Society's Institute of Technology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48562" y="1641272"/>
            <a:ext cx="5267849" cy="348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8"/>
              </a:lnSpc>
            </a:pPr>
            <a:r>
              <a:rPr lang="en-US" sz="1399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: Revolutionizing Research Collaboration and Discovery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47732" y="2101117"/>
            <a:ext cx="1987234" cy="348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8"/>
              </a:lnSpc>
            </a:pPr>
            <a:r>
              <a:rPr lang="en-US" sz="1399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: Syntax_Survivors (SR-13)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29003" y="2105104"/>
            <a:ext cx="1082154" cy="348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8"/>
              </a:lnSpc>
            </a:pPr>
            <a:r>
              <a:rPr lang="en-US" sz="1399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Riya Shigvan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568511" y="2097129"/>
            <a:ext cx="1615354" cy="348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8"/>
              </a:lnSpc>
            </a:pPr>
            <a:r>
              <a:rPr lang="en-US" sz="1399" spc="-18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PS</a:t>
            </a:r>
            <a:r>
              <a:rPr lang="en-US" sz="1399" spc="-1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: 2 (Senior Track)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12975" y="2724293"/>
            <a:ext cx="7431529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Problem Statement : The research community faces challenges in discovering relevant work, accessing reliable datasets, and collaborating across disciplines due to fragmented resources and a lack of integrated networking tools. Traditional platforms do not effectively facilitate seamless research discovery, interdisciplinary collaboration, or real-time knowledge sharing, leading to inefficiencies and missed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310" y="935650"/>
            <a:ext cx="3861025" cy="3769814"/>
          </a:xfrm>
          <a:custGeom>
            <a:avLst/>
            <a:gdLst/>
            <a:ahLst/>
            <a:cxnLst/>
            <a:rect r="r" b="b" t="t" l="l"/>
            <a:pathLst>
              <a:path h="3769814" w="3861025">
                <a:moveTo>
                  <a:pt x="0" y="0"/>
                </a:moveTo>
                <a:lnTo>
                  <a:pt x="3861025" y="0"/>
                </a:lnTo>
                <a:lnTo>
                  <a:pt x="3861025" y="3769814"/>
                </a:lnTo>
                <a:lnTo>
                  <a:pt x="0" y="3769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0310" y="0"/>
            <a:ext cx="8923830" cy="4846149"/>
          </a:xfrm>
          <a:custGeom>
            <a:avLst/>
            <a:gdLst/>
            <a:ahLst/>
            <a:cxnLst/>
            <a:rect r="r" b="b" t="t" l="l"/>
            <a:pathLst>
              <a:path h="4846149" w="8923830">
                <a:moveTo>
                  <a:pt x="0" y="0"/>
                </a:moveTo>
                <a:lnTo>
                  <a:pt x="8923829" y="0"/>
                </a:lnTo>
                <a:lnTo>
                  <a:pt x="8923829" y="4846149"/>
                </a:lnTo>
                <a:lnTo>
                  <a:pt x="0" y="48461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051335" y="1341180"/>
            <a:ext cx="5143726" cy="3062093"/>
          </a:xfrm>
          <a:custGeom>
            <a:avLst/>
            <a:gdLst/>
            <a:ahLst/>
            <a:cxnLst/>
            <a:rect r="r" b="b" t="t" l="l"/>
            <a:pathLst>
              <a:path h="3062093" w="5143726">
                <a:moveTo>
                  <a:pt x="0" y="0"/>
                </a:moveTo>
                <a:lnTo>
                  <a:pt x="5143726" y="0"/>
                </a:lnTo>
                <a:lnTo>
                  <a:pt x="5143726" y="3062093"/>
                </a:lnTo>
                <a:lnTo>
                  <a:pt x="0" y="30620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88" t="-644" r="0" b="-64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7167" y="426787"/>
            <a:ext cx="2707824" cy="325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Idea / Approach Details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68967" y="189567"/>
            <a:ext cx="64770" cy="16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-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9090" y="1262777"/>
            <a:ext cx="1709738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-19">
                <a:solidFill>
                  <a:srgbClr val="7CA655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 : CogniTerra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8600" y="2430904"/>
            <a:ext cx="116586" cy="198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1.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8600" y="3162424"/>
            <a:ext cx="116586" cy="198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2.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8600" y="3893944"/>
            <a:ext cx="116586" cy="198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3.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4300" y="1616831"/>
            <a:ext cx="3490355" cy="698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9"/>
              </a:lnSpc>
            </a:pPr>
            <a:r>
              <a:rPr lang="en-US" sz="1157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CogniTerra is an AI-driven research assistant that helps researchers and enthusiasts efficiently discover, manage, and share academic papers.</a:t>
            </a:r>
          </a:p>
          <a:p>
            <a:pPr algn="l">
              <a:lnSpc>
                <a:spcPts val="138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801500" y="2449954"/>
            <a:ext cx="312525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2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The AI model, integrated via API, recommends relevant research papers based on user interests, citations, and trending topics in their field.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1500" y="3912994"/>
            <a:ext cx="296719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200" spc="-15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personalized dashboard allows users to track engagement, manage their library, and receive AI-driven insights for their research.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5186" y="3189411"/>
            <a:ext cx="3392447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199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Users can upload and share their own research papers, ensuring wider visibility while maintaining authenticity and credibility.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2798"/>
            <a:ext cx="9270997" cy="5154682"/>
          </a:xfrm>
          <a:custGeom>
            <a:avLst/>
            <a:gdLst/>
            <a:ahLst/>
            <a:cxnLst/>
            <a:rect r="r" b="b" t="t" l="l"/>
            <a:pathLst>
              <a:path h="5154682" w="9270997">
                <a:moveTo>
                  <a:pt x="0" y="0"/>
                </a:moveTo>
                <a:lnTo>
                  <a:pt x="9270997" y="0"/>
                </a:lnTo>
                <a:lnTo>
                  <a:pt x="9270997" y="5154682"/>
                </a:lnTo>
                <a:lnTo>
                  <a:pt x="0" y="5154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4946" y="79477"/>
            <a:ext cx="3302803" cy="588702"/>
          </a:xfrm>
          <a:custGeom>
            <a:avLst/>
            <a:gdLst/>
            <a:ahLst/>
            <a:cxnLst/>
            <a:rect r="r" b="b" t="t" l="l"/>
            <a:pathLst>
              <a:path h="588702" w="3302803">
                <a:moveTo>
                  <a:pt x="0" y="0"/>
                </a:moveTo>
                <a:lnTo>
                  <a:pt x="3302803" y="0"/>
                </a:lnTo>
                <a:lnTo>
                  <a:pt x="3302803" y="588702"/>
                </a:lnTo>
                <a:lnTo>
                  <a:pt x="0" y="5887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77835" y="142961"/>
            <a:ext cx="392401" cy="185699"/>
          </a:xfrm>
          <a:custGeom>
            <a:avLst/>
            <a:gdLst/>
            <a:ahLst/>
            <a:cxnLst/>
            <a:rect r="r" b="b" t="t" l="l"/>
            <a:pathLst>
              <a:path h="185699" w="392401">
                <a:moveTo>
                  <a:pt x="0" y="0"/>
                </a:moveTo>
                <a:lnTo>
                  <a:pt x="392401" y="0"/>
                </a:lnTo>
                <a:lnTo>
                  <a:pt x="392401" y="185699"/>
                </a:lnTo>
                <a:lnTo>
                  <a:pt x="0" y="1856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4174" y="499171"/>
            <a:ext cx="8069861" cy="3178479"/>
          </a:xfrm>
          <a:custGeom>
            <a:avLst/>
            <a:gdLst/>
            <a:ahLst/>
            <a:cxnLst/>
            <a:rect r="r" b="b" t="t" l="l"/>
            <a:pathLst>
              <a:path h="3178479" w="8069861">
                <a:moveTo>
                  <a:pt x="0" y="0"/>
                </a:moveTo>
                <a:lnTo>
                  <a:pt x="8069861" y="0"/>
                </a:lnTo>
                <a:lnTo>
                  <a:pt x="8069861" y="3178479"/>
                </a:lnTo>
                <a:lnTo>
                  <a:pt x="0" y="31784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1406" r="0" b="-2140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4174" y="4085425"/>
            <a:ext cx="764905" cy="164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"/>
              </a:lnSpc>
            </a:pPr>
            <a:r>
              <a:rPr lang="en-US" sz="1100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Front-End 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4174" y="4253065"/>
            <a:ext cx="728005" cy="164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"/>
              </a:lnSpc>
            </a:pPr>
            <a:r>
              <a:rPr lang="en-US" sz="1100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Back-End 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4174" y="4420705"/>
            <a:ext cx="1190254" cy="332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"/>
              </a:lnSpc>
            </a:pPr>
            <a:r>
              <a:rPr lang="en-US" sz="1100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Database : Machine learning 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4174" y="4755985"/>
            <a:ext cx="1036358" cy="164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"/>
              </a:lnSpc>
            </a:pPr>
            <a:r>
              <a:rPr lang="en-US" sz="1100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Cloud Platform: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3982" y="4085425"/>
            <a:ext cx="2277526" cy="16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"/>
              </a:lnSpc>
            </a:pPr>
            <a:r>
              <a:rPr lang="en-US" sz="11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React.js, Tailwaind CSS, Vercel / Netlify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7854" y="4253065"/>
            <a:ext cx="1091651" cy="164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"/>
              </a:lnSpc>
            </a:pPr>
            <a:r>
              <a:rPr lang="en-US" sz="11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Node.js, Express.js</a:t>
            </a:r>
          </a:p>
        </p:txBody>
      </p:sp>
      <p:sp>
        <p:nvSpPr>
          <p:cNvPr name="TextBox 12" id="12"/>
          <p:cNvSpPr txBox="true"/>
          <p:nvPr/>
        </p:nvSpPr>
        <p:spPr>
          <a:xfrm rot="-60000">
            <a:off x="1036002" y="4400888"/>
            <a:ext cx="2788864" cy="16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"/>
              </a:lnSpc>
            </a:pPr>
            <a:r>
              <a:rPr lang="en-US" sz="11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Firebase, PostgreSQL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71282" y="4588345"/>
            <a:ext cx="2323224" cy="164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"/>
              </a:lnSpc>
            </a:pPr>
            <a:r>
              <a:rPr lang="en-US" sz="11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spaCy, NLTK, Pytorch, Python Libraries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20025" y="4755985"/>
            <a:ext cx="621563" cy="16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"/>
              </a:lnSpc>
            </a:pPr>
            <a:r>
              <a:rPr lang="en-US" sz="11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AWS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54149" y="3772900"/>
            <a:ext cx="844210" cy="237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 spc="-18">
                <a:solidFill>
                  <a:srgbClr val="7CA655"/>
                </a:solidFill>
                <a:latin typeface="IBM Plex Sans"/>
                <a:ea typeface="IBM Plex Sans"/>
                <a:cs typeface="IBM Plex Sans"/>
                <a:sym typeface="IBM Plex Sans"/>
              </a:rPr>
              <a:t>Tech Stack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20263" y="3707301"/>
            <a:ext cx="1056761" cy="237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 spc="-18">
                <a:solidFill>
                  <a:srgbClr val="7CA655"/>
                </a:solidFill>
                <a:latin typeface="IBM Plex Sans"/>
                <a:ea typeface="IBM Plex Sans"/>
                <a:cs typeface="IBM Plex Sans"/>
                <a:sym typeface="IBM Plex Sans"/>
              </a:rPr>
              <a:t>Dependencies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77835" y="139646"/>
            <a:ext cx="64770" cy="16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-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04174" y="180470"/>
            <a:ext cx="2556967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System Architecture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084210" y="3935597"/>
            <a:ext cx="3545440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215899" indent="-107950" lvl="1">
              <a:lnSpc>
                <a:spcPts val="1399"/>
              </a:lnSpc>
              <a:spcBef>
                <a:spcPct val="0"/>
              </a:spcBef>
              <a:buFont typeface="Arial"/>
              <a:buChar char="•"/>
            </a:pPr>
            <a:r>
              <a:rPr lang="en-US" sz="999" spc="0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YoORCID API – Verifies researcher identity and academic credentials before allowing paper publication.</a:t>
            </a:r>
          </a:p>
          <a:p>
            <a:pPr algn="ctr" marL="215899" indent="-107950" lvl="1">
              <a:lnSpc>
                <a:spcPts val="1399"/>
              </a:lnSpc>
              <a:spcBef>
                <a:spcPct val="0"/>
              </a:spcBef>
              <a:buFont typeface="Arial"/>
              <a:buChar char="•"/>
            </a:pPr>
            <a:r>
              <a:rPr lang="en-US" sz="999" spc="0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Turnitin API – Ensures research integrity by detecting plagiarism and AI-generated content in submitted papers.</a:t>
            </a:r>
          </a:p>
          <a:p>
            <a:pPr algn="ctr" marL="215899" indent="-107950" lvl="1">
              <a:lnSpc>
                <a:spcPts val="1399"/>
              </a:lnSpc>
              <a:spcBef>
                <a:spcPct val="0"/>
              </a:spcBef>
              <a:buFont typeface="Arial"/>
              <a:buChar char="•"/>
            </a:pPr>
            <a:r>
              <a:rPr lang="en-US" sz="999" spc="0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CrossRef API – Assigns DOI to published papers and retrieves citation metadata for research indexing.</a:t>
            </a:r>
          </a:p>
          <a:p>
            <a:pPr algn="ctr">
              <a:lnSpc>
                <a:spcPts val="13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144000" cy="5143500"/>
          </a:xfrm>
          <a:custGeom>
            <a:avLst/>
            <a:gdLst/>
            <a:ahLst/>
            <a:cxnLst/>
            <a:rect r="r" b="b" t="t" l="l"/>
            <a:pathLst>
              <a:path h="5143500" w="91440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9144000" cy="5143500"/>
          </a:xfrm>
          <a:custGeom>
            <a:avLst/>
            <a:gdLst/>
            <a:ahLst/>
            <a:cxnLst/>
            <a:rect r="r" b="b" t="t" l="l"/>
            <a:pathLst>
              <a:path h="5143500" w="91440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9144000" cy="5181450"/>
          </a:xfrm>
          <a:custGeom>
            <a:avLst/>
            <a:gdLst/>
            <a:ahLst/>
            <a:cxnLst/>
            <a:rect r="r" b="b" t="t" l="l"/>
            <a:pathLst>
              <a:path h="5181450" w="9144000">
                <a:moveTo>
                  <a:pt x="0" y="0"/>
                </a:moveTo>
                <a:lnTo>
                  <a:pt x="9144000" y="0"/>
                </a:lnTo>
                <a:lnTo>
                  <a:pt x="9144000" y="5181450"/>
                </a:lnTo>
                <a:lnTo>
                  <a:pt x="0" y="51814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278" y="86537"/>
            <a:ext cx="9013445" cy="3590183"/>
          </a:xfrm>
          <a:custGeom>
            <a:avLst/>
            <a:gdLst/>
            <a:ahLst/>
            <a:cxnLst/>
            <a:rect r="r" b="b" t="t" l="l"/>
            <a:pathLst>
              <a:path h="3590183" w="9013445">
                <a:moveTo>
                  <a:pt x="0" y="0"/>
                </a:moveTo>
                <a:lnTo>
                  <a:pt x="9013444" y="0"/>
                </a:lnTo>
                <a:lnTo>
                  <a:pt x="9013444" y="3590183"/>
                </a:lnTo>
                <a:lnTo>
                  <a:pt x="0" y="35901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1921" r="0" b="-1929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4350" y="3812071"/>
            <a:ext cx="3171892" cy="37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1399" spc="-18">
                <a:solidFill>
                  <a:srgbClr val="7CA655"/>
                </a:solidFill>
                <a:latin typeface="IBM Plex Sans"/>
                <a:ea typeface="IBM Plex Sans"/>
                <a:cs typeface="IBM Plex Sans"/>
                <a:sym typeface="IBM Plex Sans"/>
              </a:rPr>
              <a:t>Video Link :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2522" y="2938413"/>
            <a:ext cx="128551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Use-Case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00898" y="235029"/>
            <a:ext cx="71247" cy="183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100" spc="-14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7370" y="765896"/>
            <a:ext cx="4963201" cy="458095"/>
          </a:xfrm>
          <a:custGeom>
            <a:avLst/>
            <a:gdLst/>
            <a:ahLst/>
            <a:cxnLst/>
            <a:rect r="r" b="b" t="t" l="l"/>
            <a:pathLst>
              <a:path h="458095" w="4963201">
                <a:moveTo>
                  <a:pt x="0" y="0"/>
                </a:moveTo>
                <a:lnTo>
                  <a:pt x="4963201" y="0"/>
                </a:lnTo>
                <a:lnTo>
                  <a:pt x="4963201" y="458095"/>
                </a:lnTo>
                <a:lnTo>
                  <a:pt x="0" y="458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7283" y="-246531"/>
            <a:ext cx="8556717" cy="5189744"/>
          </a:xfrm>
          <a:custGeom>
            <a:avLst/>
            <a:gdLst/>
            <a:ahLst/>
            <a:cxnLst/>
            <a:rect r="r" b="b" t="t" l="l"/>
            <a:pathLst>
              <a:path h="5189744" w="8556717">
                <a:moveTo>
                  <a:pt x="0" y="0"/>
                </a:moveTo>
                <a:lnTo>
                  <a:pt x="8556717" y="0"/>
                </a:lnTo>
                <a:lnTo>
                  <a:pt x="8556717" y="5189744"/>
                </a:lnTo>
                <a:lnTo>
                  <a:pt x="0" y="5189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47370" y="877005"/>
            <a:ext cx="2917755" cy="35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b="true" sz="2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Team Member Details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1500" y="2090537"/>
            <a:ext cx="1970418" cy="1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-13">
                <a:solidFill>
                  <a:srgbClr val="5D7C3F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Team Member 1 : Tanisha Pradhan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1500" y="1613011"/>
            <a:ext cx="1877168" cy="1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-13">
                <a:solidFill>
                  <a:srgbClr val="5D7C3F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Team Leader Name: Riya Shigvan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1500" y="3045571"/>
            <a:ext cx="2614762" cy="1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-13">
                <a:solidFill>
                  <a:srgbClr val="5D7C3F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Team Member 3 Name : Shlok Nandanwar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1500" y="2568054"/>
            <a:ext cx="2193893" cy="1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-13">
                <a:solidFill>
                  <a:srgbClr val="5D7C3F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Team Member 2 Name : Parth Wanjari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95589" y="189567"/>
            <a:ext cx="64770" cy="16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-13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1500" y="1851774"/>
            <a:ext cx="165297" cy="16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1500" y="2329291"/>
            <a:ext cx="165297" cy="16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1500" y="2806817"/>
            <a:ext cx="165297" cy="16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1500" y="3284334"/>
            <a:ext cx="165297" cy="16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5900" y="1851774"/>
            <a:ext cx="348752" cy="1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AIDS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15900" y="2329291"/>
            <a:ext cx="457200" cy="1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AIDS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15900" y="2806817"/>
            <a:ext cx="468892" cy="1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AIDS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15900" y="3284334"/>
            <a:ext cx="392981" cy="1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AIDS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87500" y="2806817"/>
            <a:ext cx="400279" cy="16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Year III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087500" y="3284334"/>
            <a:ext cx="400279" cy="16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Year III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087500" y="1851774"/>
            <a:ext cx="432664" cy="16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Year III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087500" y="2329291"/>
            <a:ext cx="432664" cy="16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Year III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30300" y="4239377"/>
            <a:ext cx="32385" cy="16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630300" y="3761851"/>
            <a:ext cx="32385" cy="16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1000" spc="-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DAGgjVAOHGE</dc:identifier>
  <dcterms:modified xsi:type="dcterms:W3CDTF">2011-08-01T06:04:30Z</dcterms:modified>
  <cp:revision>1</cp:revision>
  <dc:title>syntax-survivors CogniTerra</dc:title>
</cp:coreProperties>
</file>