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0" r:id="rId2"/>
    <p:sldMasterId id="2147483691" r:id="rId3"/>
    <p:sldMasterId id="2147483700" r:id="rId4"/>
    <p:sldMasterId id="2147483709" r:id="rId5"/>
    <p:sldMasterId id="2147483718" r:id="rId6"/>
    <p:sldMasterId id="2147483727" r:id="rId7"/>
  </p:sldMasterIdLst>
  <p:sldIdLst>
    <p:sldId id="266" r:id="rId8"/>
    <p:sldId id="256" r:id="rId9"/>
    <p:sldId id="257" r:id="rId10"/>
    <p:sldId id="258" r:id="rId11"/>
    <p:sldId id="267" r:id="rId12"/>
    <p:sldId id="261" r:id="rId13"/>
    <p:sldId id="263" r:id="rId14"/>
    <p:sldId id="272" r:id="rId15"/>
    <p:sldId id="264" r:id="rId16"/>
    <p:sldId id="273" r:id="rId17"/>
    <p:sldId id="259" r:id="rId18"/>
    <p:sldId id="260" r:id="rId19"/>
    <p:sldId id="271" r:id="rId20"/>
    <p:sldId id="268" r:id="rId21"/>
    <p:sldId id="269" r:id="rId22"/>
    <p:sldId id="274"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3B0B9F-B74A-4C2F-9482-0D789034EDCB}">
          <p14:sldIdLst>
            <p14:sldId id="266"/>
          </p14:sldIdLst>
        </p14:section>
        <p14:section name="Project" id="{C0425A73-714D-4CEA-A94A-11E4AAAF232B}">
          <p14:sldIdLst>
            <p14:sldId id="256"/>
          </p14:sldIdLst>
        </p14:section>
        <p14:section name="Architecture" id="{F5B0C18E-B6C4-4578-9475-31581D099214}">
          <p14:sldIdLst>
            <p14:sldId id="257"/>
            <p14:sldId id="258"/>
          </p14:sldIdLst>
        </p14:section>
        <p14:section name="Kudu Console" id="{5DC5E407-51A5-45D1-B735-E0D9127E93D6}">
          <p14:sldIdLst>
            <p14:sldId id="267"/>
            <p14:sldId id="261"/>
            <p14:sldId id="263"/>
            <p14:sldId id="272"/>
            <p14:sldId id="264"/>
            <p14:sldId id="273"/>
            <p14:sldId id="259"/>
            <p14:sldId id="260"/>
            <p14:sldId id="271"/>
          </p14:sldIdLst>
        </p14:section>
        <p14:section name="WebJobs" id="{41437DB1-743A-4642-AE61-D71730F8CCF4}">
          <p14:sldIdLst>
            <p14:sldId id="268"/>
            <p14:sldId id="269"/>
            <p14:sldId id="274"/>
          </p14:sldIdLst>
        </p14:section>
        <p14:section name="Conclusion" id="{9A374959-9D8B-444A-B111-CB7013E98334}">
          <p14:sldIdLst>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C454F"/>
    <a:srgbClr val="F3F3F3"/>
    <a:srgbClr val="2C2C2C"/>
    <a:srgbClr val="292929"/>
    <a:srgbClr val="2E2E2E"/>
    <a:srgbClr val="2B2B2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7" autoAdjust="0"/>
    <p:restoredTop sz="94660"/>
  </p:normalViewPr>
  <p:slideViewPr>
    <p:cSldViewPr snapToGrid="0">
      <p:cViewPr varScale="1">
        <p:scale>
          <a:sx n="83" d="100"/>
          <a:sy n="83" d="100"/>
        </p:scale>
        <p:origin x="77"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6805252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0926623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429218685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4409812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89373211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832777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0970819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2653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217938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90691805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6500128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1868926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1626862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30077116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468084842"/>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2001171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0347956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33773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371785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21672620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9075429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5913461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04609111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633766522"/>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884546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62091297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37026722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488297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30262396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1004401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7963120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50680053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295717883"/>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4868056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11409229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000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40428993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285543654"/>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21761893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35186611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908067347"/>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9495546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2609752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7096427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30450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6347434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0904964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408388422"/>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204374783"/>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58183464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244083534"/>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803321257"/>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961797"/>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1212328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79711986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5085737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87752286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3514920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image" Target="../media/image1.emf"/><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image" Target="../media/image1.emf"/><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10" Type="http://schemas.openxmlformats.org/officeDocument/2006/relationships/image" Target="../media/image1.emf"/><Relationship Id="rId4" Type="http://schemas.openxmlformats.org/officeDocument/2006/relationships/slideLayout" Target="../slideLayouts/slideLayout36.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1.emf"/><Relationship Id="rId4" Type="http://schemas.openxmlformats.org/officeDocument/2006/relationships/slideLayout" Target="../slideLayouts/slideLayout44.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2711404"/>
            <a:ext cx="10515600" cy="1325563"/>
          </a:xfrm>
          <a:prstGeom prst="rect">
            <a:avLst/>
          </a:prstGeom>
        </p:spPr>
        <p:txBody>
          <a:bodyPr vert="horz" lIns="91440" tIns="45720" rIns="91440" bIns="45720" rtlCol="0" anchor="ctr">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
        <p:nvSpPr>
          <p:cNvPr id="4" name="TextBox 3"/>
          <p:cNvSpPr txBox="1"/>
          <p:nvPr/>
        </p:nvSpPr>
        <p:spPr>
          <a:xfrm>
            <a:off x="10090169" y="615821"/>
            <a:ext cx="1561581" cy="769441"/>
          </a:xfrm>
          <a:prstGeom prst="rect">
            <a:avLst/>
          </a:prstGeom>
          <a:noFill/>
        </p:spPr>
        <p:txBody>
          <a:bodyPr wrap="none" rtlCol="0">
            <a:spAutoFit/>
          </a:bodyPr>
          <a:lstStyle/>
          <a:p>
            <a:r>
              <a:rPr lang="en-US" sz="4400" dirty="0" smtClean="0">
                <a:solidFill>
                  <a:schemeClr val="bg1"/>
                </a:solidFill>
                <a:latin typeface="Segoe UI Light" panose="020B0502040204020203" pitchFamily="34" charset="0"/>
                <a:cs typeface="Segoe UI Light" panose="020B0502040204020203" pitchFamily="34" charset="0"/>
              </a:rPr>
              <a:t>Azure</a:t>
            </a:r>
            <a:endParaRPr lang="en-US" sz="44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8674653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Lst>
  <p:timing>
    <p:tnLst>
      <p:par>
        <p:cTn id="1" dur="indefinite" restart="never" nodeType="tmRoot"/>
      </p:par>
    </p:tnLst>
  </p:timing>
  <p:txStyles>
    <p:titleStyle>
      <a:lvl1pPr algn="r" defTabSz="914400" rtl="0" eaLnBrk="1" latinLnBrk="0" hangingPunct="1">
        <a:lnSpc>
          <a:spcPct val="90000"/>
        </a:lnSpc>
        <a:spcBef>
          <a:spcPct val="0"/>
        </a:spcBef>
        <a:buNone/>
        <a:defRPr sz="72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2"/>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Microsoft Azure</a:t>
            </a:r>
            <a:endParaRPr lang="en-US" dirty="0"/>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46491045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0"/>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Microsoft Azure</a:t>
            </a:r>
            <a:endParaRPr lang="en-US" dirty="0">
              <a:solidFill>
                <a:srgbClr val="BDCD2C"/>
              </a:solidFill>
            </a:endParaRPr>
          </a:p>
        </p:txBody>
      </p:sp>
      <p:sp>
        <p:nvSpPr>
          <p:cNvPr id="15" name="Rectangle 14"/>
          <p:cNvSpPr/>
          <p:nvPr/>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841156286"/>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0"/>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09194490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0"/>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Microsoft Azure</a:t>
            </a:r>
            <a:endParaRPr lang="en-US" dirty="0">
              <a:solidFill>
                <a:srgbClr val="0171B0"/>
              </a:solidFill>
            </a:endParaRPr>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6027574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0"/>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Microsoft Azure</a:t>
            </a:r>
            <a:endParaRPr lang="en-US" dirty="0">
              <a:solidFill>
                <a:srgbClr val="289FD7"/>
              </a:solidFill>
            </a:endParaRPr>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75970377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86076831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30.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8" Type="http://schemas.openxmlformats.org/officeDocument/2006/relationships/image" Target="../media/image22.emf"/><Relationship Id="rId13" Type="http://schemas.openxmlformats.org/officeDocument/2006/relationships/image" Target="../media/image27.emf"/><Relationship Id="rId18" Type="http://schemas.openxmlformats.org/officeDocument/2006/relationships/image" Target="../media/image32.emf"/><Relationship Id="rId3" Type="http://schemas.openxmlformats.org/officeDocument/2006/relationships/image" Target="../media/image17.emf"/><Relationship Id="rId21" Type="http://schemas.openxmlformats.org/officeDocument/2006/relationships/image" Target="../media/image35.emf"/><Relationship Id="rId7" Type="http://schemas.openxmlformats.org/officeDocument/2006/relationships/image" Target="../media/image21.emf"/><Relationship Id="rId12" Type="http://schemas.openxmlformats.org/officeDocument/2006/relationships/image" Target="../media/image26.png"/><Relationship Id="rId17" Type="http://schemas.openxmlformats.org/officeDocument/2006/relationships/image" Target="../media/image31.emf"/><Relationship Id="rId2" Type="http://schemas.openxmlformats.org/officeDocument/2006/relationships/image" Target="../media/image16.emf"/><Relationship Id="rId16" Type="http://schemas.openxmlformats.org/officeDocument/2006/relationships/image" Target="../media/image30.emf"/><Relationship Id="rId20" Type="http://schemas.openxmlformats.org/officeDocument/2006/relationships/image" Target="../media/image34.emf"/><Relationship Id="rId1" Type="http://schemas.openxmlformats.org/officeDocument/2006/relationships/slideLayout" Target="../slideLayouts/slideLayout38.xml"/><Relationship Id="rId6" Type="http://schemas.openxmlformats.org/officeDocument/2006/relationships/image" Target="../media/image20.emf"/><Relationship Id="rId11" Type="http://schemas.openxmlformats.org/officeDocument/2006/relationships/image" Target="../media/image25.emf"/><Relationship Id="rId24" Type="http://schemas.openxmlformats.org/officeDocument/2006/relationships/image" Target="../media/image38.emf"/><Relationship Id="rId5" Type="http://schemas.openxmlformats.org/officeDocument/2006/relationships/image" Target="../media/image19.emf"/><Relationship Id="rId15" Type="http://schemas.openxmlformats.org/officeDocument/2006/relationships/image" Target="../media/image29.emf"/><Relationship Id="rId23" Type="http://schemas.openxmlformats.org/officeDocument/2006/relationships/image" Target="../media/image37.emf"/><Relationship Id="rId10" Type="http://schemas.openxmlformats.org/officeDocument/2006/relationships/image" Target="../media/image24.emf"/><Relationship Id="rId19" Type="http://schemas.openxmlformats.org/officeDocument/2006/relationships/image" Target="../media/image33.emf"/><Relationship Id="rId4" Type="http://schemas.openxmlformats.org/officeDocument/2006/relationships/image" Target="../media/image18.emf"/><Relationship Id="rId9" Type="http://schemas.openxmlformats.org/officeDocument/2006/relationships/image" Target="../media/image23.emf"/><Relationship Id="rId14" Type="http://schemas.openxmlformats.org/officeDocument/2006/relationships/image" Target="../media/image28.emf"/><Relationship Id="rId22" Type="http://schemas.openxmlformats.org/officeDocument/2006/relationships/image" Target="../media/image36.emf"/></Relationships>
</file>

<file path=ppt/slides/_rels/slide15.xml.rels><?xml version="1.0" encoding="UTF-8" standalone="yes"?>
<Relationships xmlns="http://schemas.openxmlformats.org/package/2006/relationships"><Relationship Id="rId8" Type="http://schemas.openxmlformats.org/officeDocument/2006/relationships/image" Target="../media/image32.emf"/><Relationship Id="rId13" Type="http://schemas.openxmlformats.org/officeDocument/2006/relationships/image" Target="../media/image25.emf"/><Relationship Id="rId18" Type="http://schemas.openxmlformats.org/officeDocument/2006/relationships/image" Target="../media/image33.emf"/><Relationship Id="rId26" Type="http://schemas.openxmlformats.org/officeDocument/2006/relationships/image" Target="../media/image43.emf"/><Relationship Id="rId3" Type="http://schemas.openxmlformats.org/officeDocument/2006/relationships/image" Target="../media/image39.emf"/><Relationship Id="rId21" Type="http://schemas.openxmlformats.org/officeDocument/2006/relationships/image" Target="../media/image35.emf"/><Relationship Id="rId7" Type="http://schemas.openxmlformats.org/officeDocument/2006/relationships/image" Target="../media/image21.emf"/><Relationship Id="rId12" Type="http://schemas.openxmlformats.org/officeDocument/2006/relationships/image" Target="../media/image24.emf"/><Relationship Id="rId17" Type="http://schemas.openxmlformats.org/officeDocument/2006/relationships/image" Target="../media/image31.emf"/><Relationship Id="rId25" Type="http://schemas.openxmlformats.org/officeDocument/2006/relationships/image" Target="../media/image42.emf"/><Relationship Id="rId2" Type="http://schemas.openxmlformats.org/officeDocument/2006/relationships/image" Target="../media/image17.emf"/><Relationship Id="rId16" Type="http://schemas.openxmlformats.org/officeDocument/2006/relationships/image" Target="../media/image29.emf"/><Relationship Id="rId20" Type="http://schemas.openxmlformats.org/officeDocument/2006/relationships/image" Target="../media/image40.emf"/><Relationship Id="rId1" Type="http://schemas.openxmlformats.org/officeDocument/2006/relationships/slideLayout" Target="../slideLayouts/slideLayout38.xml"/><Relationship Id="rId6" Type="http://schemas.openxmlformats.org/officeDocument/2006/relationships/image" Target="../media/image23.emf"/><Relationship Id="rId11" Type="http://schemas.openxmlformats.org/officeDocument/2006/relationships/image" Target="../media/image22.emf"/><Relationship Id="rId24" Type="http://schemas.openxmlformats.org/officeDocument/2006/relationships/image" Target="../media/image41.emf"/><Relationship Id="rId5" Type="http://schemas.openxmlformats.org/officeDocument/2006/relationships/image" Target="../media/image30.emf"/><Relationship Id="rId15" Type="http://schemas.openxmlformats.org/officeDocument/2006/relationships/image" Target="../media/image28.emf"/><Relationship Id="rId23" Type="http://schemas.openxmlformats.org/officeDocument/2006/relationships/image" Target="../media/image37.emf"/><Relationship Id="rId10" Type="http://schemas.openxmlformats.org/officeDocument/2006/relationships/image" Target="../media/image19.emf"/><Relationship Id="rId19" Type="http://schemas.openxmlformats.org/officeDocument/2006/relationships/image" Target="../media/image34.emf"/><Relationship Id="rId4" Type="http://schemas.openxmlformats.org/officeDocument/2006/relationships/image" Target="../media/image16.emf"/><Relationship Id="rId9" Type="http://schemas.openxmlformats.org/officeDocument/2006/relationships/image" Target="../media/image18.emf"/><Relationship Id="rId14" Type="http://schemas.openxmlformats.org/officeDocument/2006/relationships/image" Target="../media/image26.png"/><Relationship Id="rId22" Type="http://schemas.openxmlformats.org/officeDocument/2006/relationships/image" Target="../media/image36.emf"/><Relationship Id="rId27" Type="http://schemas.openxmlformats.org/officeDocument/2006/relationships/image" Target="../media/image3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0.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0.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Kudu</a:t>
            </a:r>
            <a:endParaRPr lang="en-US" dirty="0"/>
          </a:p>
        </p:txBody>
      </p:sp>
      <p:sp>
        <p:nvSpPr>
          <p:cNvPr id="7" name="Text Placeholder 6"/>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94269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Web Hooks</a:t>
            </a:r>
            <a:endParaRPr lang="en-US" dirty="0"/>
          </a:p>
        </p:txBody>
      </p:sp>
      <p:sp>
        <p:nvSpPr>
          <p:cNvPr id="4" name="Subtitle 3"/>
          <p:cNvSpPr>
            <a:spLocks noGrp="1"/>
          </p:cNvSpPr>
          <p:nvPr>
            <p:ph type="subTitle" idx="1"/>
          </p:nvPr>
        </p:nvSpPr>
        <p:spPr/>
        <p:txBody>
          <a:bodyPr/>
          <a:lstStyle/>
          <a:p>
            <a:r>
              <a:rPr lang="en-US" dirty="0" smtClean="0"/>
              <a:t>Demo</a:t>
            </a:r>
            <a:endParaRPr lang="en-US" dirty="0"/>
          </a:p>
        </p:txBody>
      </p:sp>
      <p:sp>
        <p:nvSpPr>
          <p:cNvPr id="2" name="Slide Number Placeholder 1"/>
          <p:cNvSpPr>
            <a:spLocks noGrp="1"/>
          </p:cNvSpPr>
          <p:nvPr>
            <p:ph type="sldNum" sz="quarter" idx="4294967295"/>
          </p:nvPr>
        </p:nvSpPr>
        <p:spPr>
          <a:xfrm>
            <a:off x="9448800" y="6256338"/>
            <a:ext cx="2743200" cy="365125"/>
          </a:xfrm>
        </p:spPr>
        <p:txBody>
          <a:bodyPr/>
          <a:lstStyle/>
          <a:p>
            <a:fld id="{0A164282-434E-41D4-9582-783D542A7B68}" type="slidenum">
              <a:rPr lang="en-US" smtClean="0"/>
              <a:t>10</a:t>
            </a:fld>
            <a:endParaRPr lang="en-US"/>
          </a:p>
        </p:txBody>
      </p:sp>
    </p:spTree>
    <p:extLst>
      <p:ext uri="{BB962C8B-B14F-4D97-AF65-F5344CB8AC3E}">
        <p14:creationId xmlns:p14="http://schemas.microsoft.com/office/powerpoint/2010/main" val="415290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2491298" y="894202"/>
            <a:ext cx="7209405" cy="8812920"/>
            <a:chOff x="4837233" y="913252"/>
            <a:chExt cx="7209405" cy="8812920"/>
          </a:xfrm>
        </p:grpSpPr>
        <p:grpSp>
          <p:nvGrpSpPr>
            <p:cNvPr id="13" name="Group 12"/>
            <p:cNvGrpSpPr/>
            <p:nvPr/>
          </p:nvGrpSpPr>
          <p:grpSpPr>
            <a:xfrm>
              <a:off x="4837233" y="913252"/>
              <a:ext cx="7209405" cy="8812920"/>
              <a:chOff x="4989633" y="875152"/>
              <a:chExt cx="7209405" cy="881292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b="14927"/>
              <a:stretch/>
            </p:blipFill>
            <p:spPr>
              <a:xfrm>
                <a:off x="4989633" y="875152"/>
                <a:ext cx="7209405" cy="8812920"/>
              </a:xfrm>
              <a:prstGeom prst="rect">
                <a:avLst/>
              </a:prstGeom>
            </p:spPr>
          </p:pic>
          <p:pic>
            <p:nvPicPr>
              <p:cNvPr id="10" name="Picture 9"/>
              <p:cNvPicPr>
                <a:picLocks noChangeAspect="1"/>
              </p:cNvPicPr>
              <p:nvPr/>
            </p:nvPicPr>
            <p:blipFill>
              <a:blip r:embed="rId3"/>
              <a:stretch>
                <a:fillRect/>
              </a:stretch>
            </p:blipFill>
            <p:spPr>
              <a:xfrm>
                <a:off x="5332428" y="1333500"/>
                <a:ext cx="6561914" cy="3738562"/>
              </a:xfrm>
              <a:prstGeom prst="rect">
                <a:avLst/>
              </a:prstGeom>
            </p:spPr>
          </p:pic>
        </p:grpSp>
        <p:grpSp>
          <p:nvGrpSpPr>
            <p:cNvPr id="17" name="Group 16"/>
            <p:cNvGrpSpPr/>
            <p:nvPr/>
          </p:nvGrpSpPr>
          <p:grpSpPr>
            <a:xfrm>
              <a:off x="5180028" y="5097780"/>
              <a:ext cx="6561914" cy="426669"/>
              <a:chOff x="5180028" y="5097780"/>
              <a:chExt cx="6561914" cy="426669"/>
            </a:xfrm>
          </p:grpSpPr>
          <p:sp>
            <p:nvSpPr>
              <p:cNvPr id="14" name="Rectangle 13"/>
              <p:cNvSpPr/>
              <p:nvPr/>
            </p:nvSpPr>
            <p:spPr>
              <a:xfrm>
                <a:off x="5180028" y="5097780"/>
                <a:ext cx="336852" cy="426669"/>
              </a:xfrm>
              <a:prstGeom prst="rect">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16880" y="5097780"/>
                <a:ext cx="1135380" cy="426669"/>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652260" y="5097780"/>
                <a:ext cx="5089682" cy="4266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TextBox 2"/>
          <p:cNvSpPr txBox="1"/>
          <p:nvPr/>
        </p:nvSpPr>
        <p:spPr>
          <a:xfrm>
            <a:off x="0" y="88216"/>
            <a:ext cx="12191999" cy="830997"/>
          </a:xfrm>
          <a:prstGeom prst="rect">
            <a:avLst/>
          </a:prstGeom>
          <a:noFill/>
        </p:spPr>
        <p:txBody>
          <a:bodyPr wrap="square" rtlCol="0">
            <a:spAutoFit/>
          </a:bodyPr>
          <a:lstStyle/>
          <a:p>
            <a:r>
              <a:rPr lang="en-US" sz="4800" dirty="0" smtClean="0">
                <a:solidFill>
                  <a:schemeClr val="bg1"/>
                </a:solidFill>
              </a:rPr>
              <a:t>  Pre-Installed Site Extensions</a:t>
            </a:r>
            <a:endParaRPr lang="en-US" sz="4800" dirty="0">
              <a:solidFill>
                <a:schemeClr val="bg1"/>
              </a:solidFill>
            </a:endParaRPr>
          </a:p>
        </p:txBody>
      </p:sp>
    </p:spTree>
    <p:extLst>
      <p:ext uri="{BB962C8B-B14F-4D97-AF65-F5344CB8AC3E}">
        <p14:creationId xmlns:p14="http://schemas.microsoft.com/office/powerpoint/2010/main" val="11703587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4810625" y="908490"/>
            <a:ext cx="7209405" cy="8812920"/>
            <a:chOff x="4086725" y="946590"/>
            <a:chExt cx="7209405" cy="8812920"/>
          </a:xfrm>
        </p:grpSpPr>
        <p:sp>
          <p:nvSpPr>
            <p:cNvPr id="9" name="Rectangle 8"/>
            <p:cNvSpPr/>
            <p:nvPr/>
          </p:nvSpPr>
          <p:spPr>
            <a:xfrm>
              <a:off x="4399402" y="4895849"/>
              <a:ext cx="6584053" cy="708215"/>
            </a:xfrm>
            <a:prstGeom prst="rect">
              <a:avLst/>
            </a:prstGeom>
            <a:solidFill>
              <a:srgbClr val="2E2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4399402" y="1409701"/>
              <a:ext cx="6584053" cy="3731253"/>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b="14927"/>
            <a:stretch/>
          </p:blipFill>
          <p:spPr>
            <a:xfrm>
              <a:off x="4086725" y="946590"/>
              <a:ext cx="7209405" cy="8812920"/>
            </a:xfrm>
            <a:prstGeom prst="rect">
              <a:avLst/>
            </a:prstGeom>
          </p:spPr>
        </p:pic>
      </p:grpSp>
      <p:cxnSp>
        <p:nvCxnSpPr>
          <p:cNvPr id="5" name="Straight Arrow Connector 4"/>
          <p:cNvCxnSpPr>
            <a:stCxn id="4" idx="3"/>
          </p:cNvCxnSpPr>
          <p:nvPr/>
        </p:nvCxnSpPr>
        <p:spPr>
          <a:xfrm flipV="1">
            <a:off x="6754716" y="2759981"/>
            <a:ext cx="3235951" cy="1411968"/>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990667" y="5102854"/>
            <a:ext cx="1716688" cy="245105"/>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287657" y="5060648"/>
            <a:ext cx="1703010" cy="287311"/>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stretch>
            <a:fillRect/>
          </a:stretch>
        </p:blipFill>
        <p:spPr>
          <a:xfrm>
            <a:off x="1447284" y="2586245"/>
            <a:ext cx="5307432" cy="3171408"/>
          </a:xfrm>
          <a:prstGeom prst="rect">
            <a:avLst/>
          </a:prstGeom>
        </p:spPr>
      </p:pic>
      <p:sp>
        <p:nvSpPr>
          <p:cNvPr id="13" name="TextBox 12"/>
          <p:cNvSpPr txBox="1"/>
          <p:nvPr/>
        </p:nvSpPr>
        <p:spPr>
          <a:xfrm>
            <a:off x="0" y="126316"/>
            <a:ext cx="12191999" cy="830997"/>
          </a:xfrm>
          <a:prstGeom prst="rect">
            <a:avLst/>
          </a:prstGeom>
          <a:noFill/>
        </p:spPr>
        <p:txBody>
          <a:bodyPr wrap="square" rtlCol="0">
            <a:spAutoFit/>
          </a:bodyPr>
          <a:lstStyle/>
          <a:p>
            <a:r>
              <a:rPr lang="en-US" sz="4800" dirty="0" smtClean="0">
                <a:solidFill>
                  <a:schemeClr val="bg1"/>
                </a:solidFill>
              </a:rPr>
              <a:t>  BYO Site Extensions</a:t>
            </a:r>
            <a:endParaRPr lang="en-US" sz="4800" dirty="0">
              <a:solidFill>
                <a:schemeClr val="bg1"/>
              </a:solidFill>
            </a:endParaRPr>
          </a:p>
        </p:txBody>
      </p:sp>
    </p:spTree>
    <p:extLst>
      <p:ext uri="{BB962C8B-B14F-4D97-AF65-F5344CB8AC3E}">
        <p14:creationId xmlns:p14="http://schemas.microsoft.com/office/powerpoint/2010/main" val="3534502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Site Extensions</a:t>
            </a:r>
            <a:endParaRPr lang="en-US" dirty="0"/>
          </a:p>
        </p:txBody>
      </p:sp>
      <p:sp>
        <p:nvSpPr>
          <p:cNvPr id="4" name="Subtitle 3"/>
          <p:cNvSpPr>
            <a:spLocks noGrp="1"/>
          </p:cNvSpPr>
          <p:nvPr>
            <p:ph type="subTitle" idx="1"/>
          </p:nvPr>
        </p:nvSpPr>
        <p:spPr/>
        <p:txBody>
          <a:bodyPr/>
          <a:lstStyle/>
          <a:p>
            <a:r>
              <a:rPr lang="en-US" dirty="0" smtClean="0"/>
              <a:t>Demo</a:t>
            </a:r>
            <a:endParaRPr lang="en-US" dirty="0"/>
          </a:p>
        </p:txBody>
      </p:sp>
      <p:sp>
        <p:nvSpPr>
          <p:cNvPr id="2" name="Slide Number Placeholder 1"/>
          <p:cNvSpPr>
            <a:spLocks noGrp="1"/>
          </p:cNvSpPr>
          <p:nvPr>
            <p:ph type="sldNum" sz="quarter" idx="4294967295"/>
          </p:nvPr>
        </p:nvSpPr>
        <p:spPr>
          <a:xfrm>
            <a:off x="9448800" y="6256338"/>
            <a:ext cx="2743200" cy="365125"/>
          </a:xfrm>
        </p:spPr>
        <p:txBody>
          <a:bodyPr/>
          <a:lstStyle/>
          <a:p>
            <a:fld id="{0A164282-434E-41D4-9582-783D542A7B68}" type="slidenum">
              <a:rPr lang="en-US" smtClean="0"/>
              <a:t>13</a:t>
            </a:fld>
            <a:endParaRPr lang="en-US"/>
          </a:p>
        </p:txBody>
      </p:sp>
    </p:spTree>
    <p:extLst>
      <p:ext uri="{BB962C8B-B14F-4D97-AF65-F5344CB8AC3E}">
        <p14:creationId xmlns:p14="http://schemas.microsoft.com/office/powerpoint/2010/main" val="1509684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03078" y="1139431"/>
            <a:ext cx="7337472" cy="4733853"/>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smtClean="0">
                <a:solidFill>
                  <a:srgbClr val="FFFFFF"/>
                </a:solidFill>
                <a:latin typeface="Segoe UI Light" panose="020B0502040204020203" pitchFamily="34" charset="0"/>
                <a:cs typeface="Segoe UI Light" panose="020B0502040204020203" pitchFamily="34" charset="0"/>
              </a:rPr>
              <a:t>WebJobs</a:t>
            </a:r>
            <a:endParaRPr lang="en-US" sz="4000" dirty="0">
              <a:solidFill>
                <a:srgbClr val="FFFFFF"/>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3"/>
          <a:stretch>
            <a:fillRect/>
          </a:stretch>
        </p:blipFill>
        <p:spPr>
          <a:xfrm>
            <a:off x="8087219" y="1636202"/>
            <a:ext cx="1507500" cy="978750"/>
          </a:xfrm>
          <a:prstGeom prst="rect">
            <a:avLst/>
          </a:prstGeom>
        </p:spPr>
      </p:pic>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47" name="Picture 46"/>
          <p:cNvPicPr>
            <a:picLocks noChangeAspect="1"/>
          </p:cNvPicPr>
          <p:nvPr/>
        </p:nvPicPr>
        <p:blipFill>
          <a:blip r:embed="rId16"/>
          <a:stretch>
            <a:fillRect/>
          </a:stretch>
        </p:blipFill>
        <p:spPr>
          <a:xfrm>
            <a:off x="4607525" y="3601907"/>
            <a:ext cx="2340000" cy="1473750"/>
          </a:xfrm>
          <a:prstGeom prst="rect">
            <a:avLst/>
          </a:prstGeom>
        </p:spPr>
      </p:pic>
      <p:pic>
        <p:nvPicPr>
          <p:cNvPr id="8" name="Picture 7"/>
          <p:cNvPicPr>
            <a:picLocks noChangeAspect="1"/>
          </p:cNvPicPr>
          <p:nvPr/>
        </p:nvPicPr>
        <p:blipFill>
          <a:blip r:embed="rId17"/>
          <a:stretch>
            <a:fillRect/>
          </a:stretch>
        </p:blipFill>
        <p:spPr>
          <a:xfrm>
            <a:off x="8780855" y="1629763"/>
            <a:ext cx="813864" cy="529958"/>
          </a:xfrm>
          <a:prstGeom prst="rect">
            <a:avLst/>
          </a:prstGeom>
        </p:spPr>
      </p:pic>
      <p:pic>
        <p:nvPicPr>
          <p:cNvPr id="10" name="Picture 9"/>
          <p:cNvPicPr>
            <a:picLocks noChangeAspect="1"/>
          </p:cNvPicPr>
          <p:nvPr/>
        </p:nvPicPr>
        <p:blipFill>
          <a:blip r:embed="rId18"/>
          <a:stretch>
            <a:fillRect/>
          </a:stretch>
        </p:blipFill>
        <p:spPr>
          <a:xfrm>
            <a:off x="6486668" y="1300403"/>
            <a:ext cx="3997065" cy="2580782"/>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9"/>
            <a:stretch>
              <a:fillRect/>
            </a:stretch>
          </p:blipFill>
          <p:spPr>
            <a:xfrm>
              <a:off x="3719625" y="-351356"/>
              <a:ext cx="2775838" cy="4134755"/>
            </a:xfrm>
            <a:prstGeom prst="rect">
              <a:avLst/>
            </a:prstGeom>
          </p:spPr>
        </p:pic>
        <p:pic>
          <p:nvPicPr>
            <p:cNvPr id="46" name="Picture 45"/>
            <p:cNvPicPr>
              <a:picLocks noChangeAspect="1"/>
            </p:cNvPicPr>
            <p:nvPr/>
          </p:nvPicPr>
          <p:blipFill>
            <a:blip r:embed="rId20"/>
            <a:stretch>
              <a:fillRect/>
            </a:stretch>
          </p:blipFill>
          <p:spPr>
            <a:xfrm>
              <a:off x="4484016" y="1290841"/>
              <a:ext cx="979669" cy="1295431"/>
            </a:xfrm>
            <a:prstGeom prst="rect">
              <a:avLst/>
            </a:prstGeom>
          </p:spPr>
        </p:pic>
      </p:grpSp>
      <p:pic>
        <p:nvPicPr>
          <p:cNvPr id="11" name="Picture 10"/>
          <p:cNvPicPr>
            <a:picLocks noChangeAspect="1"/>
          </p:cNvPicPr>
          <p:nvPr/>
        </p:nvPicPr>
        <p:blipFill>
          <a:blip r:embed="rId21"/>
          <a:stretch>
            <a:fillRect/>
          </a:stretch>
        </p:blipFill>
        <p:spPr>
          <a:xfrm>
            <a:off x="9141706" y="4968434"/>
            <a:ext cx="2301854" cy="1495516"/>
          </a:xfrm>
          <a:prstGeom prst="rect">
            <a:avLst/>
          </a:prstGeom>
        </p:spPr>
      </p:pic>
      <p:pic>
        <p:nvPicPr>
          <p:cNvPr id="12" name="Picture 11"/>
          <p:cNvPicPr>
            <a:picLocks noChangeAspect="1"/>
          </p:cNvPicPr>
          <p:nvPr/>
        </p:nvPicPr>
        <p:blipFill>
          <a:blip r:embed="rId22"/>
          <a:stretch>
            <a:fillRect/>
          </a:stretch>
        </p:blipFill>
        <p:spPr>
          <a:xfrm>
            <a:off x="9669923" y="4344555"/>
            <a:ext cx="1245420" cy="1789396"/>
          </a:xfrm>
          <a:prstGeom prst="rect">
            <a:avLst/>
          </a:prstGeom>
        </p:spPr>
      </p:pic>
      <p:pic>
        <p:nvPicPr>
          <p:cNvPr id="13" name="Picture 12"/>
          <p:cNvPicPr>
            <a:picLocks noChangeAspect="1"/>
          </p:cNvPicPr>
          <p:nvPr/>
        </p:nvPicPr>
        <p:blipFill>
          <a:blip r:embed="rId23"/>
          <a:stretch>
            <a:fillRect/>
          </a:stretch>
        </p:blipFill>
        <p:spPr>
          <a:xfrm>
            <a:off x="9490000" y="6190866"/>
            <a:ext cx="702179" cy="462975"/>
          </a:xfrm>
          <a:prstGeom prst="rect">
            <a:avLst/>
          </a:prstGeom>
        </p:spPr>
      </p:pic>
      <p:grpSp>
        <p:nvGrpSpPr>
          <p:cNvPr id="39" name="Group 38"/>
          <p:cNvGrpSpPr/>
          <p:nvPr/>
        </p:nvGrpSpPr>
        <p:grpSpPr>
          <a:xfrm>
            <a:off x="9787568" y="-79793"/>
            <a:ext cx="934789" cy="1104751"/>
            <a:chOff x="9827324" y="-40038"/>
            <a:chExt cx="934789" cy="1104751"/>
          </a:xfrm>
        </p:grpSpPr>
        <p:pic>
          <p:nvPicPr>
            <p:cNvPr id="41" name="Picture 40"/>
            <p:cNvPicPr>
              <a:picLocks noChangeAspect="1"/>
            </p:cNvPicPr>
            <p:nvPr/>
          </p:nvPicPr>
          <p:blipFill>
            <a:blip r:embed="rId11"/>
            <a:stretch>
              <a:fillRect/>
            </a:stretch>
          </p:blipFill>
          <p:spPr>
            <a:xfrm>
              <a:off x="9827324" y="-40038"/>
              <a:ext cx="934789" cy="1104751"/>
            </a:xfrm>
            <a:prstGeom prst="rect">
              <a:avLst/>
            </a:prstGeom>
          </p:spPr>
        </p:pic>
        <p:pic>
          <p:nvPicPr>
            <p:cNvPr id="42" name="Picture 41"/>
            <p:cNvPicPr>
              <a:picLocks noChangeAspect="1"/>
            </p:cNvPicPr>
            <p:nvPr/>
          </p:nvPicPr>
          <p:blipFill>
            <a:blip r:embed="rId24"/>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1615710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ppt_x</p:attrName>
                                        </p:attrNameLst>
                                      </p:cBhvr>
                                      <p:tavLst>
                                        <p:tav tm="0">
                                          <p:val>
                                            <p:strVal val="#ppt_x"/>
                                          </p:val>
                                        </p:tav>
                                        <p:tav tm="100000">
                                          <p:val>
                                            <p:strVal val="#ppt_x"/>
                                          </p:val>
                                        </p:tav>
                                      </p:tavLst>
                                    </p:anim>
                                    <p:anim calcmode="lin" valueType="num">
                                      <p:cBhvr>
                                        <p:cTn id="9" dur="5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xit" presetSubtype="0" fill="hold" nodeType="withEffect">
                                  <p:stCondLst>
                                    <p:cond delay="1000"/>
                                  </p:stCondLst>
                                  <p:childTnLst>
                                    <p:animEffect transition="out" filter="fade">
                                      <p:cBhvr>
                                        <p:cTn id="15" dur="500"/>
                                        <p:tgtEl>
                                          <p:spTgt spid="18"/>
                                        </p:tgtEl>
                                      </p:cBhvr>
                                    </p:animEffect>
                                    <p:set>
                                      <p:cBhvr>
                                        <p:cTn id="16" dur="1" fill="hold">
                                          <p:stCondLst>
                                            <p:cond delay="499"/>
                                          </p:stCondLst>
                                        </p:cTn>
                                        <p:tgtEl>
                                          <p:spTgt spid="18"/>
                                        </p:tgtEl>
                                        <p:attrNameLst>
                                          <p:attrName>style.visibility</p:attrName>
                                        </p:attrNameLst>
                                      </p:cBhvr>
                                      <p:to>
                                        <p:strVal val="hidden"/>
                                      </p:to>
                                    </p:set>
                                  </p:childTnLst>
                                </p:cTn>
                              </p:par>
                              <p:par>
                                <p:cTn id="17" presetID="10" presetClass="exit" presetSubtype="0" fill="hold" nodeType="withEffect">
                                  <p:stCondLst>
                                    <p:cond delay="100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ntr" presetSubtype="0" fill="hold" nodeType="withEffect">
                                  <p:stCondLst>
                                    <p:cond delay="10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2000"/>
                            </p:stCondLst>
                            <p:childTnLst>
                              <p:par>
                                <p:cTn id="24" presetID="10" presetClass="entr" presetSubtype="0" fill="hold" nodeType="afterEffect">
                                  <p:stCondLst>
                                    <p:cond delay="5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47"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10" presetClass="entr" presetSubtype="0" fill="hold" nodeType="withEffect">
                                  <p:stCondLst>
                                    <p:cond delay="50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 name="Picture 39"/>
          <p:cNvPicPr>
            <a:picLocks noChangeAspect="1"/>
          </p:cNvPicPr>
          <p:nvPr/>
        </p:nvPicPr>
        <p:blipFill>
          <a:blip r:embed="rId2"/>
          <a:stretch>
            <a:fillRect/>
          </a:stretch>
        </p:blipFill>
        <p:spPr>
          <a:xfrm>
            <a:off x="2859218" y="4756882"/>
            <a:ext cx="2172796" cy="1400076"/>
          </a:xfrm>
          <a:prstGeom prst="rect">
            <a:avLst/>
          </a:prstGeom>
        </p:spPr>
      </p:pic>
      <p:pic>
        <p:nvPicPr>
          <p:cNvPr id="39" name="Picture 38"/>
          <p:cNvPicPr>
            <a:picLocks noChangeAspect="1"/>
          </p:cNvPicPr>
          <p:nvPr/>
        </p:nvPicPr>
        <p:blipFill>
          <a:blip r:embed="rId3"/>
          <a:stretch>
            <a:fillRect/>
          </a:stretch>
        </p:blipFill>
        <p:spPr>
          <a:xfrm>
            <a:off x="2821011" y="4742868"/>
            <a:ext cx="2201267" cy="1438992"/>
          </a:xfrm>
          <a:prstGeom prst="rect">
            <a:avLst/>
          </a:prstGeom>
        </p:spPr>
      </p:pic>
      <p:pic>
        <p:nvPicPr>
          <p:cNvPr id="6" name="Picture 5"/>
          <p:cNvPicPr>
            <a:picLocks noChangeAspect="1"/>
          </p:cNvPicPr>
          <p:nvPr/>
        </p:nvPicPr>
        <p:blipFill>
          <a:blip r:embed="rId4"/>
          <a:stretch>
            <a:fillRect/>
          </a:stretch>
        </p:blipFill>
        <p:spPr>
          <a:xfrm>
            <a:off x="3403078" y="1139431"/>
            <a:ext cx="7337472" cy="4733853"/>
          </a:xfrm>
          <a:prstGeom prst="rect">
            <a:avLst/>
          </a:prstGeom>
        </p:spPr>
      </p:pic>
      <p:pic>
        <p:nvPicPr>
          <p:cNvPr id="47" name="Picture 46"/>
          <p:cNvPicPr>
            <a:picLocks noChangeAspect="1"/>
          </p:cNvPicPr>
          <p:nvPr/>
        </p:nvPicPr>
        <p:blipFill>
          <a:blip r:embed="rId5"/>
          <a:stretch>
            <a:fillRect/>
          </a:stretch>
        </p:blipFill>
        <p:spPr>
          <a:xfrm>
            <a:off x="4607525" y="3601907"/>
            <a:ext cx="2340000" cy="1473750"/>
          </a:xfrm>
          <a:prstGeom prst="rect">
            <a:avLst/>
          </a:prstGeom>
        </p:spPr>
      </p:pic>
      <p:pic>
        <p:nvPicPr>
          <p:cNvPr id="21" name="Picture 20"/>
          <p:cNvPicPr>
            <a:picLocks noChangeAspect="1"/>
          </p:cNvPicPr>
          <p:nvPr/>
        </p:nvPicPr>
        <p:blipFill>
          <a:blip r:embed="rId6"/>
          <a:stretch>
            <a:fillRect/>
          </a:stretch>
        </p:blipFill>
        <p:spPr>
          <a:xfrm>
            <a:off x="1" y="3743009"/>
            <a:ext cx="4822369" cy="3124661"/>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0" name="Picture 9"/>
          <p:cNvPicPr>
            <a:picLocks noChangeAspect="1"/>
          </p:cNvPicPr>
          <p:nvPr/>
        </p:nvPicPr>
        <p:blipFill>
          <a:blip r:embed="rId8"/>
          <a:stretch>
            <a:fillRect/>
          </a:stretch>
        </p:blipFill>
        <p:spPr>
          <a:xfrm>
            <a:off x="6486668" y="1300403"/>
            <a:ext cx="3997065" cy="2580782"/>
          </a:xfrm>
          <a:prstGeom prst="rect">
            <a:avLst/>
          </a:prstGeom>
        </p:spPr>
      </p:pic>
      <p:pic>
        <p:nvPicPr>
          <p:cNvPr id="30" name="Picture 29"/>
          <p:cNvPicPr>
            <a:picLocks noChangeAspect="1"/>
          </p:cNvPicPr>
          <p:nvPr/>
        </p:nvPicPr>
        <p:blipFill>
          <a:blip r:embed="rId9"/>
          <a:stretch>
            <a:fillRect/>
          </a:stretch>
        </p:blipFill>
        <p:spPr>
          <a:xfrm>
            <a:off x="6609503" y="0"/>
            <a:ext cx="5582498" cy="3614057"/>
          </a:xfrm>
          <a:prstGeom prst="rect">
            <a:avLst/>
          </a:prstGeom>
        </p:spPr>
      </p:pic>
      <p:pic>
        <p:nvPicPr>
          <p:cNvPr id="38" name="Picture 37"/>
          <p:cNvPicPr>
            <a:picLocks noChangeAspect="1"/>
          </p:cNvPicPr>
          <p:nvPr/>
        </p:nvPicPr>
        <p:blipFill>
          <a:blip r:embed="rId10"/>
          <a:stretch>
            <a:fillRect/>
          </a:stretch>
        </p:blipFill>
        <p:spPr>
          <a:xfrm>
            <a:off x="8314314" y="267557"/>
            <a:ext cx="3327550" cy="2147980"/>
          </a:xfrm>
          <a:prstGeom prst="rect">
            <a:avLst/>
          </a:prstGeom>
        </p:spPr>
      </p:pic>
      <p:pic>
        <p:nvPicPr>
          <p:cNvPr id="16" name="Picture 15"/>
          <p:cNvPicPr>
            <a:picLocks noChangeAspect="1"/>
          </p:cNvPicPr>
          <p:nvPr/>
        </p:nvPicPr>
        <p:blipFill>
          <a:blip r:embed="rId11"/>
          <a:stretch>
            <a:fillRect/>
          </a:stretch>
        </p:blipFill>
        <p:spPr>
          <a:xfrm>
            <a:off x="10156137" y="2523955"/>
            <a:ext cx="1468487" cy="948588"/>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smtClean="0">
                <a:solidFill>
                  <a:srgbClr val="FFFFFF"/>
                </a:solidFill>
                <a:latin typeface="Segoe UI Light" panose="020B0502040204020203" pitchFamily="34" charset="0"/>
                <a:cs typeface="Segoe UI Light" panose="020B0502040204020203" pitchFamily="34" charset="0"/>
              </a:rPr>
              <a:t>WebJobs</a:t>
            </a:r>
            <a:endParaRPr lang="en-US" sz="4000" dirty="0">
              <a:solidFill>
                <a:srgbClr val="FFFFFF"/>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5"/>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6"/>
          <a:stretch>
            <a:fillRect/>
          </a:stretch>
        </p:blipFill>
        <p:spPr>
          <a:xfrm>
            <a:off x="2788810" y="4960912"/>
            <a:ext cx="447874" cy="1224190"/>
          </a:xfrm>
          <a:prstGeom prst="rect">
            <a:avLst/>
          </a:prstGeom>
        </p:spPr>
      </p:pic>
      <p:pic>
        <p:nvPicPr>
          <p:cNvPr id="8" name="Picture 7"/>
          <p:cNvPicPr>
            <a:picLocks noChangeAspect="1"/>
          </p:cNvPicPr>
          <p:nvPr/>
        </p:nvPicPr>
        <p:blipFill>
          <a:blip r:embed="rId17"/>
          <a:stretch>
            <a:fillRect/>
          </a:stretch>
        </p:blipFill>
        <p:spPr>
          <a:xfrm>
            <a:off x="8780855" y="1629763"/>
            <a:ext cx="813864" cy="529958"/>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8"/>
            <a:stretch>
              <a:fillRect/>
            </a:stretch>
          </p:blipFill>
          <p:spPr>
            <a:xfrm>
              <a:off x="3719625" y="-351356"/>
              <a:ext cx="2775838" cy="4134755"/>
            </a:xfrm>
            <a:prstGeom prst="rect">
              <a:avLst/>
            </a:prstGeom>
          </p:spPr>
        </p:pic>
        <p:pic>
          <p:nvPicPr>
            <p:cNvPr id="46" name="Picture 45"/>
            <p:cNvPicPr>
              <a:picLocks noChangeAspect="1"/>
            </p:cNvPicPr>
            <p:nvPr/>
          </p:nvPicPr>
          <p:blipFill>
            <a:blip r:embed="rId19"/>
            <a:stretch>
              <a:fillRect/>
            </a:stretch>
          </p:blipFill>
          <p:spPr>
            <a:xfrm>
              <a:off x="4484016" y="1290841"/>
              <a:ext cx="979669" cy="1295431"/>
            </a:xfrm>
            <a:prstGeom prst="rect">
              <a:avLst/>
            </a:prstGeom>
          </p:spPr>
        </p:pic>
      </p:grpSp>
      <p:pic>
        <p:nvPicPr>
          <p:cNvPr id="5" name="Picture 4"/>
          <p:cNvPicPr>
            <a:picLocks noChangeAspect="1"/>
          </p:cNvPicPr>
          <p:nvPr/>
        </p:nvPicPr>
        <p:blipFill>
          <a:blip r:embed="rId20"/>
          <a:stretch>
            <a:fillRect/>
          </a:stretch>
        </p:blipFill>
        <p:spPr>
          <a:xfrm>
            <a:off x="7757324" y="4677561"/>
            <a:ext cx="1275292" cy="805448"/>
          </a:xfrm>
          <a:prstGeom prst="rect">
            <a:avLst/>
          </a:prstGeom>
        </p:spPr>
      </p:pic>
      <p:pic>
        <p:nvPicPr>
          <p:cNvPr id="41" name="Picture 40"/>
          <p:cNvPicPr>
            <a:picLocks noChangeAspect="1"/>
          </p:cNvPicPr>
          <p:nvPr/>
        </p:nvPicPr>
        <p:blipFill>
          <a:blip r:embed="rId21"/>
          <a:stretch>
            <a:fillRect/>
          </a:stretch>
        </p:blipFill>
        <p:spPr>
          <a:xfrm>
            <a:off x="9141706" y="4968434"/>
            <a:ext cx="2301854" cy="1495516"/>
          </a:xfrm>
          <a:prstGeom prst="rect">
            <a:avLst/>
          </a:prstGeom>
        </p:spPr>
      </p:pic>
      <p:pic>
        <p:nvPicPr>
          <p:cNvPr id="42" name="Picture 41"/>
          <p:cNvPicPr>
            <a:picLocks noChangeAspect="1"/>
          </p:cNvPicPr>
          <p:nvPr/>
        </p:nvPicPr>
        <p:blipFill>
          <a:blip r:embed="rId22"/>
          <a:stretch>
            <a:fillRect/>
          </a:stretch>
        </p:blipFill>
        <p:spPr>
          <a:xfrm>
            <a:off x="9669923" y="4344555"/>
            <a:ext cx="1245420" cy="1789396"/>
          </a:xfrm>
          <a:prstGeom prst="rect">
            <a:avLst/>
          </a:prstGeom>
        </p:spPr>
      </p:pic>
      <p:pic>
        <p:nvPicPr>
          <p:cNvPr id="43" name="Picture 42"/>
          <p:cNvPicPr>
            <a:picLocks noChangeAspect="1"/>
          </p:cNvPicPr>
          <p:nvPr/>
        </p:nvPicPr>
        <p:blipFill>
          <a:blip r:embed="rId23"/>
          <a:stretch>
            <a:fillRect/>
          </a:stretch>
        </p:blipFill>
        <p:spPr>
          <a:xfrm>
            <a:off x="9490000" y="6190866"/>
            <a:ext cx="702179" cy="462975"/>
          </a:xfrm>
          <a:prstGeom prst="rect">
            <a:avLst/>
          </a:prstGeom>
        </p:spPr>
      </p:pic>
      <p:pic>
        <p:nvPicPr>
          <p:cNvPr id="7" name="Picture 6"/>
          <p:cNvPicPr>
            <a:picLocks noChangeAspect="1"/>
          </p:cNvPicPr>
          <p:nvPr/>
        </p:nvPicPr>
        <p:blipFill>
          <a:blip r:embed="rId24"/>
          <a:stretch>
            <a:fillRect/>
          </a:stretch>
        </p:blipFill>
        <p:spPr>
          <a:xfrm>
            <a:off x="5152380" y="1067251"/>
            <a:ext cx="2427996" cy="3583789"/>
          </a:xfrm>
          <a:prstGeom prst="rect">
            <a:avLst/>
          </a:prstGeom>
        </p:spPr>
      </p:pic>
      <p:pic>
        <p:nvPicPr>
          <p:cNvPr id="14" name="Picture 13"/>
          <p:cNvPicPr>
            <a:picLocks noChangeAspect="1"/>
          </p:cNvPicPr>
          <p:nvPr/>
        </p:nvPicPr>
        <p:blipFill>
          <a:blip r:embed="rId25"/>
          <a:stretch>
            <a:fillRect/>
          </a:stretch>
        </p:blipFill>
        <p:spPr>
          <a:xfrm>
            <a:off x="9068151" y="2971109"/>
            <a:ext cx="1415845" cy="912434"/>
          </a:xfrm>
          <a:prstGeom prst="rect">
            <a:avLst/>
          </a:prstGeom>
        </p:spPr>
      </p:pic>
      <p:pic>
        <p:nvPicPr>
          <p:cNvPr id="15" name="Picture 14"/>
          <p:cNvPicPr>
            <a:picLocks noChangeAspect="1"/>
          </p:cNvPicPr>
          <p:nvPr/>
        </p:nvPicPr>
        <p:blipFill>
          <a:blip r:embed="rId26"/>
          <a:stretch>
            <a:fillRect/>
          </a:stretch>
        </p:blipFill>
        <p:spPr>
          <a:xfrm>
            <a:off x="9995831" y="3579624"/>
            <a:ext cx="1992681" cy="1766948"/>
          </a:xfrm>
          <a:prstGeom prst="rect">
            <a:avLst/>
          </a:prstGeom>
        </p:spPr>
      </p:pic>
      <p:grpSp>
        <p:nvGrpSpPr>
          <p:cNvPr id="51" name="Group 50"/>
          <p:cNvGrpSpPr/>
          <p:nvPr/>
        </p:nvGrpSpPr>
        <p:grpSpPr>
          <a:xfrm>
            <a:off x="9787568" y="-79793"/>
            <a:ext cx="934789" cy="1104751"/>
            <a:chOff x="9827324" y="-40038"/>
            <a:chExt cx="934789" cy="1104751"/>
          </a:xfrm>
        </p:grpSpPr>
        <p:pic>
          <p:nvPicPr>
            <p:cNvPr id="52" name="Picture 51"/>
            <p:cNvPicPr>
              <a:picLocks noChangeAspect="1"/>
            </p:cNvPicPr>
            <p:nvPr/>
          </p:nvPicPr>
          <p:blipFill>
            <a:blip r:embed="rId13"/>
            <a:stretch>
              <a:fillRect/>
            </a:stretch>
          </p:blipFill>
          <p:spPr>
            <a:xfrm>
              <a:off x="9827324" y="-40038"/>
              <a:ext cx="934789" cy="1104751"/>
            </a:xfrm>
            <a:prstGeom prst="rect">
              <a:avLst/>
            </a:prstGeom>
          </p:spPr>
        </p:pic>
        <p:pic>
          <p:nvPicPr>
            <p:cNvPr id="53" name="Picture 52"/>
            <p:cNvPicPr>
              <a:picLocks noChangeAspect="1"/>
            </p:cNvPicPr>
            <p:nvPr/>
          </p:nvPicPr>
          <p:blipFill>
            <a:blip r:embed="rId27"/>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3181550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500"/>
                            </p:stCondLst>
                            <p:childTnLst>
                              <p:par>
                                <p:cTn id="13" presetID="10" presetClass="exit" presetSubtype="0" fill="hold" nodeType="afterEffect">
                                  <p:stCondLst>
                                    <p:cond delay="25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xit" presetSubtype="0" fill="hold" nodeType="withEffect">
                                  <p:stCondLst>
                                    <p:cond delay="250"/>
                                  </p:stCondLst>
                                  <p:childTnLst>
                                    <p:animEffect transition="out" filter="fade">
                                      <p:cBhvr>
                                        <p:cTn id="22" dur="500"/>
                                        <p:tgtEl>
                                          <p:spTgt spid="39"/>
                                        </p:tgtEl>
                                      </p:cBhvr>
                                    </p:animEffect>
                                    <p:set>
                                      <p:cBhvr>
                                        <p:cTn id="23" dur="1" fill="hold">
                                          <p:stCondLst>
                                            <p:cond delay="499"/>
                                          </p:stCondLst>
                                        </p:cTn>
                                        <p:tgtEl>
                                          <p:spTgt spid="39"/>
                                        </p:tgtEl>
                                        <p:attrNameLst>
                                          <p:attrName>style.visibility</p:attrName>
                                        </p:attrNameLst>
                                      </p:cBhvr>
                                      <p:to>
                                        <p:strVal val="hidden"/>
                                      </p:to>
                                    </p:set>
                                  </p:childTnLst>
                                </p:cTn>
                              </p:par>
                              <p:par>
                                <p:cTn id="24" presetID="10" presetClass="entr" presetSubtype="0" fill="hold" nodeType="withEffect">
                                  <p:stCondLst>
                                    <p:cond delay="25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par>
                          <p:cTn id="27" fill="hold">
                            <p:stCondLst>
                              <p:cond delay="750"/>
                            </p:stCondLst>
                            <p:childTnLst>
                              <p:par>
                                <p:cTn id="28" presetID="10" presetClass="entr" presetSubtype="0" fill="hold" nodeType="afterEffect">
                                  <p:stCondLst>
                                    <p:cond delay="2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164282-434E-41D4-9582-783D542A7B68}" type="slidenum">
              <a:rPr lang="en-US" smtClean="0"/>
              <a:t>16</a:t>
            </a:fld>
            <a:endParaRPr lang="en-US"/>
          </a:p>
        </p:txBody>
      </p:sp>
      <p:sp>
        <p:nvSpPr>
          <p:cNvPr id="7" name="Title 2"/>
          <p:cNvSpPr txBox="1">
            <a:spLocks/>
          </p:cNvSpPr>
          <p:nvPr/>
        </p:nvSpPr>
        <p:spPr>
          <a:xfrm>
            <a:off x="606175" y="1122363"/>
            <a:ext cx="11034445" cy="2387600"/>
          </a:xfrm>
          <a:prstGeom prst="rect">
            <a:avLst/>
          </a:prstGeom>
        </p:spPr>
        <p:txBody>
          <a:bodyPr anchor="b"/>
          <a:lst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a:lstStyle>
          <a:p>
            <a:r>
              <a:rPr lang="en-US" dirty="0" smtClean="0"/>
              <a:t>Web Jobs</a:t>
            </a:r>
            <a:endParaRPr lang="en-US" dirty="0"/>
          </a:p>
        </p:txBody>
      </p:sp>
      <p:sp>
        <p:nvSpPr>
          <p:cNvPr id="8" name="Subtitle 3"/>
          <p:cNvSpPr txBox="1">
            <a:spLocks/>
          </p:cNvSpPr>
          <p:nvPr/>
        </p:nvSpPr>
        <p:spPr>
          <a:xfrm>
            <a:off x="606175" y="3602038"/>
            <a:ext cx="11034445" cy="16557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Demo</a:t>
            </a:r>
            <a:endParaRPr lang="en-US" dirty="0"/>
          </a:p>
        </p:txBody>
      </p:sp>
    </p:spTree>
    <p:extLst>
      <p:ext uri="{BB962C8B-B14F-4D97-AF65-F5344CB8AC3E}">
        <p14:creationId xmlns:p14="http://schemas.microsoft.com/office/powerpoint/2010/main" val="1866639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9448800" y="6256338"/>
            <a:ext cx="2743200" cy="365125"/>
          </a:xfrm>
        </p:spPr>
        <p:txBody>
          <a:bodyPr/>
          <a:lstStyle/>
          <a:p>
            <a:fld id="{0A164282-434E-41D4-9582-783D542A7B68}" type="slidenum">
              <a:rPr lang="en-US" smtClean="0"/>
              <a:t>17</a:t>
            </a:fld>
            <a:endParaRPr lang="en-US"/>
          </a:p>
        </p:txBody>
      </p:sp>
    </p:spTree>
    <p:extLst>
      <p:ext uri="{BB962C8B-B14F-4D97-AF65-F5344CB8AC3E}">
        <p14:creationId xmlns:p14="http://schemas.microsoft.com/office/powerpoint/2010/main" val="367718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796347" y="908490"/>
            <a:ext cx="7209405" cy="8812920"/>
            <a:chOff x="2586547" y="775140"/>
            <a:chExt cx="7209405" cy="881292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b="14927"/>
            <a:stretch/>
          </p:blipFill>
          <p:spPr>
            <a:xfrm>
              <a:off x="2586547" y="775140"/>
              <a:ext cx="7209405" cy="8812920"/>
            </a:xfrm>
            <a:prstGeom prst="rect">
              <a:avLst/>
            </a:prstGeom>
          </p:spPr>
        </p:pic>
        <p:pic>
          <p:nvPicPr>
            <p:cNvPr id="10" name="Picture 9"/>
            <p:cNvPicPr>
              <a:picLocks noChangeAspect="1"/>
            </p:cNvPicPr>
            <p:nvPr/>
          </p:nvPicPr>
          <p:blipFill>
            <a:blip r:embed="rId3"/>
            <a:stretch>
              <a:fillRect/>
            </a:stretch>
          </p:blipFill>
          <p:spPr>
            <a:xfrm>
              <a:off x="2938032" y="1262113"/>
              <a:ext cx="6583961" cy="4129037"/>
            </a:xfrm>
            <a:prstGeom prst="rect">
              <a:avLst/>
            </a:prstGeom>
          </p:spPr>
        </p:pic>
      </p:grpSp>
      <p:sp>
        <p:nvSpPr>
          <p:cNvPr id="19" name="Rectangle 18"/>
          <p:cNvSpPr/>
          <p:nvPr/>
        </p:nvSpPr>
        <p:spPr>
          <a:xfrm>
            <a:off x="5450820" y="280204"/>
            <a:ext cx="5977983" cy="523220"/>
          </a:xfrm>
          <a:prstGeom prst="rect">
            <a:avLst/>
          </a:prstGeom>
        </p:spPr>
        <p:txBody>
          <a:bodyPr wrap="none">
            <a:spAutoFit/>
          </a:bodyPr>
          <a:lstStyle/>
          <a:p>
            <a:r>
              <a:rPr lang="en-US" sz="2800" dirty="0" smtClean="0">
                <a:solidFill>
                  <a:schemeClr val="bg1"/>
                </a:solidFill>
              </a:rPr>
              <a:t>http://github.com/projectkudu/kudu</a:t>
            </a:r>
            <a:endParaRPr lang="en-US" sz="2800" dirty="0">
              <a:solidFill>
                <a:schemeClr val="bg1"/>
              </a:solidFill>
            </a:endParaRPr>
          </a:p>
        </p:txBody>
      </p:sp>
      <p:grpSp>
        <p:nvGrpSpPr>
          <p:cNvPr id="25" name="Group 24"/>
          <p:cNvGrpSpPr/>
          <p:nvPr/>
        </p:nvGrpSpPr>
        <p:grpSpPr>
          <a:xfrm>
            <a:off x="976622" y="4187425"/>
            <a:ext cx="3376033" cy="1378749"/>
            <a:chOff x="976622" y="3810498"/>
            <a:chExt cx="3376033" cy="1378749"/>
          </a:xfrm>
        </p:grpSpPr>
        <p:grpSp>
          <p:nvGrpSpPr>
            <p:cNvPr id="23" name="Group 22"/>
            <p:cNvGrpSpPr/>
            <p:nvPr/>
          </p:nvGrpSpPr>
          <p:grpSpPr>
            <a:xfrm>
              <a:off x="1601516" y="3810498"/>
              <a:ext cx="2751139" cy="1275852"/>
              <a:chOff x="1449116" y="4179830"/>
              <a:chExt cx="2751139" cy="1275852"/>
            </a:xfrm>
          </p:grpSpPr>
          <p:grpSp>
            <p:nvGrpSpPr>
              <p:cNvPr id="21" name="Group 20"/>
              <p:cNvGrpSpPr/>
              <p:nvPr/>
            </p:nvGrpSpPr>
            <p:grpSpPr>
              <a:xfrm>
                <a:off x="1799322" y="4179830"/>
                <a:ext cx="2400933" cy="621792"/>
                <a:chOff x="816285" y="3200031"/>
                <a:chExt cx="2400933" cy="621792"/>
              </a:xfrm>
            </p:grpSpPr>
            <p:pic>
              <p:nvPicPr>
                <p:cNvPr id="17" name="Picture 1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16285" y="3200031"/>
                  <a:ext cx="621792" cy="621792"/>
                </a:xfrm>
                <a:prstGeom prst="rect">
                  <a:avLst/>
                </a:prstGeom>
              </p:spPr>
            </p:pic>
            <p:sp>
              <p:nvSpPr>
                <p:cNvPr id="18" name="TextBox 17"/>
                <p:cNvSpPr txBox="1"/>
                <p:nvPr/>
              </p:nvSpPr>
              <p:spPr>
                <a:xfrm>
                  <a:off x="1438077" y="3326261"/>
                  <a:ext cx="1779141" cy="369332"/>
                </a:xfrm>
                <a:prstGeom prst="rect">
                  <a:avLst/>
                </a:prstGeom>
                <a:noFill/>
              </p:spPr>
              <p:txBody>
                <a:bodyPr wrap="none" rtlCol="0">
                  <a:spAutoFit/>
                </a:bodyPr>
                <a:lstStyle/>
                <a:p>
                  <a:r>
                    <a:rPr lang="en-US" dirty="0" smtClean="0">
                      <a:solidFill>
                        <a:schemeClr val="bg1"/>
                      </a:solidFill>
                    </a:rPr>
                    <a:t>Azure </a:t>
                  </a:r>
                  <a:r>
                    <a:rPr lang="en-US" dirty="0" smtClean="0">
                      <a:solidFill>
                        <a:schemeClr val="bg1"/>
                      </a:solidFill>
                    </a:rPr>
                    <a:t>Web App</a:t>
                  </a:r>
                  <a:endParaRPr lang="en-US" dirty="0">
                    <a:solidFill>
                      <a:schemeClr val="bg1"/>
                    </a:solidFill>
                  </a:endParaRPr>
                </a:p>
              </p:txBody>
            </p:sp>
          </p:grpSp>
          <p:sp>
            <p:nvSpPr>
              <p:cNvPr id="16" name="TextBox 15"/>
              <p:cNvSpPr txBox="1"/>
              <p:nvPr/>
            </p:nvSpPr>
            <p:spPr>
              <a:xfrm>
                <a:off x="1449116" y="5086350"/>
                <a:ext cx="2715680" cy="369332"/>
              </a:xfrm>
              <a:prstGeom prst="rect">
                <a:avLst/>
              </a:prstGeom>
              <a:noFill/>
            </p:spPr>
            <p:txBody>
              <a:bodyPr wrap="none" rtlCol="0">
                <a:spAutoFit/>
              </a:bodyPr>
              <a:lstStyle/>
              <a:p>
                <a:r>
                  <a:rPr lang="en-US" dirty="0" smtClean="0">
                    <a:solidFill>
                      <a:schemeClr val="bg1"/>
                    </a:solidFill>
                  </a:rPr>
                  <a:t>Windows Server 2012 R2</a:t>
                </a:r>
                <a:endParaRPr lang="en-US" dirty="0">
                  <a:solidFill>
                    <a:schemeClr val="bg1"/>
                  </a:solidFill>
                </a:endParaRPr>
              </a:p>
            </p:txBody>
          </p:sp>
        </p:grpSp>
        <p:pic>
          <p:nvPicPr>
            <p:cNvPr id="24" name="Picture 23"/>
            <p:cNvPicPr>
              <a:picLocks noChangeAspect="1"/>
            </p:cNvPicPr>
            <p:nvPr/>
          </p:nvPicPr>
          <p:blipFill>
            <a:blip r:embed="rId5"/>
            <a:stretch>
              <a:fillRect/>
            </a:stretch>
          </p:blipFill>
          <p:spPr>
            <a:xfrm>
              <a:off x="976622" y="4564353"/>
              <a:ext cx="624894" cy="624894"/>
            </a:xfrm>
            <a:prstGeom prst="rect">
              <a:avLst/>
            </a:prstGeom>
          </p:spPr>
        </p:pic>
      </p:grpSp>
      <p:sp>
        <p:nvSpPr>
          <p:cNvPr id="26" name="TextBox 25"/>
          <p:cNvSpPr txBox="1"/>
          <p:nvPr/>
        </p:nvSpPr>
        <p:spPr>
          <a:xfrm>
            <a:off x="201967" y="3255781"/>
            <a:ext cx="2371547" cy="523220"/>
          </a:xfrm>
          <a:prstGeom prst="rect">
            <a:avLst/>
          </a:prstGeom>
          <a:noFill/>
        </p:spPr>
        <p:txBody>
          <a:bodyPr wrap="none" rtlCol="0">
            <a:spAutoFit/>
          </a:bodyPr>
          <a:lstStyle/>
          <a:p>
            <a:r>
              <a:rPr lang="en-US" sz="2800" dirty="0" smtClean="0">
                <a:solidFill>
                  <a:schemeClr val="bg1"/>
                </a:solidFill>
              </a:rPr>
              <a:t>Available on…</a:t>
            </a:r>
            <a:endParaRPr lang="en-US" sz="2800" dirty="0">
              <a:solidFill>
                <a:schemeClr val="bg1"/>
              </a:solidFill>
            </a:endParaRPr>
          </a:p>
        </p:txBody>
      </p:sp>
      <p:sp>
        <p:nvSpPr>
          <p:cNvPr id="27" name="TextBox 26"/>
          <p:cNvSpPr txBox="1"/>
          <p:nvPr/>
        </p:nvSpPr>
        <p:spPr>
          <a:xfrm>
            <a:off x="0" y="126316"/>
            <a:ext cx="12191999" cy="830997"/>
          </a:xfrm>
          <a:prstGeom prst="rect">
            <a:avLst/>
          </a:prstGeom>
          <a:noFill/>
        </p:spPr>
        <p:txBody>
          <a:bodyPr wrap="square" rtlCol="0">
            <a:spAutoFit/>
          </a:bodyPr>
          <a:lstStyle/>
          <a:p>
            <a:r>
              <a:rPr lang="en-US" sz="4800" dirty="0">
                <a:solidFill>
                  <a:schemeClr val="bg1"/>
                </a:solidFill>
              </a:rPr>
              <a:t> </a:t>
            </a:r>
            <a:r>
              <a:rPr lang="en-US" sz="4800" dirty="0" smtClean="0">
                <a:solidFill>
                  <a:schemeClr val="bg1"/>
                </a:solidFill>
              </a:rPr>
              <a:t> Kudu</a:t>
            </a:r>
            <a:endParaRPr lang="en-US" sz="4800" dirty="0">
              <a:solidFill>
                <a:schemeClr val="bg1"/>
              </a:solidFill>
            </a:endParaRPr>
          </a:p>
        </p:txBody>
      </p:sp>
    </p:spTree>
    <p:extLst>
      <p:ext uri="{BB962C8B-B14F-4D97-AF65-F5344CB8AC3E}">
        <p14:creationId xmlns:p14="http://schemas.microsoft.com/office/powerpoint/2010/main" val="973896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679711" y="4862404"/>
            <a:ext cx="10896600" cy="7620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horz" wrap="square" lIns="182880" tIns="146304" rIns="182880" bIns="146304" numCol="1" spcCol="0" rtlCol="0" fromWordArt="0" anchor="ctr" anchorCtr="1"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Azure Web </a:t>
            </a:r>
            <a:r>
              <a:rPr lang="en-US" sz="2400" dirty="0" smtClean="0">
                <a:gradFill>
                  <a:gsLst>
                    <a:gs pos="0">
                      <a:srgbClr val="FFFFFF"/>
                    </a:gs>
                    <a:gs pos="100000">
                      <a:srgbClr val="FFFFFF"/>
                    </a:gs>
                  </a:gsLst>
                  <a:lin ang="5400000" scaled="0"/>
                </a:gradFill>
                <a:ea typeface="Segoe UI" pitchFamily="34" charset="0"/>
                <a:cs typeface="Segoe UI" pitchFamily="34" charset="0"/>
              </a:rPr>
              <a:t>App</a:t>
            </a: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679711" y="1893505"/>
            <a:ext cx="2980192" cy="2892699"/>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horz" wrap="square" lIns="182880" tIns="146304" rIns="182880" bIns="146304" numCol="1" spcCol="0" rtlCol="0" fromWordArt="0" anchor="ctr" anchorCtr="1"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User Site</a:t>
            </a:r>
          </a:p>
        </p:txBody>
      </p:sp>
      <p:grpSp>
        <p:nvGrpSpPr>
          <p:cNvPr id="15" name="Group 14"/>
          <p:cNvGrpSpPr/>
          <p:nvPr/>
        </p:nvGrpSpPr>
        <p:grpSpPr>
          <a:xfrm>
            <a:off x="3727711" y="1890604"/>
            <a:ext cx="7848600" cy="2895600"/>
            <a:chOff x="3727711" y="1890604"/>
            <a:chExt cx="7848600" cy="2895600"/>
          </a:xfrm>
        </p:grpSpPr>
        <p:sp>
          <p:nvSpPr>
            <p:cNvPr id="5" name="Rectangle 4"/>
            <p:cNvSpPr/>
            <p:nvPr/>
          </p:nvSpPr>
          <p:spPr bwMode="auto">
            <a:xfrm>
              <a:off x="3727711" y="3871804"/>
              <a:ext cx="3865630" cy="914400"/>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horz" wrap="square" lIns="182880" tIns="146304" rIns="182880" bIns="146304" numCol="1" spcCol="0" rtlCol="0" fromWordArt="0" anchor="ctr" anchorCtr="1"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Pre-installed</a:t>
              </a: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Site Extensions</a:t>
              </a:r>
            </a:p>
          </p:txBody>
        </p:sp>
        <p:sp>
          <p:nvSpPr>
            <p:cNvPr id="6" name="Rectangle 5"/>
            <p:cNvSpPr/>
            <p:nvPr/>
          </p:nvSpPr>
          <p:spPr bwMode="auto">
            <a:xfrm>
              <a:off x="3727711" y="2881204"/>
              <a:ext cx="1748814" cy="91440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horz" wrap="square" lIns="182880" tIns="146304" rIns="182880" bIns="146304" numCol="1" spcCol="0" rtlCol="0" fromWordArt="0" anchor="ctr" anchorCtr="1"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“Kudu”</a:t>
              </a:r>
            </a:p>
          </p:txBody>
        </p:sp>
        <p:sp>
          <p:nvSpPr>
            <p:cNvPr id="7" name="Rectangle 6"/>
            <p:cNvSpPr/>
            <p:nvPr/>
          </p:nvSpPr>
          <p:spPr bwMode="auto">
            <a:xfrm>
              <a:off x="3727711" y="1893505"/>
              <a:ext cx="1748814" cy="91440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horz" wrap="square" lIns="182880" tIns="146304" rIns="182880" bIns="146304" numCol="1" spcCol="0" rtlCol="0" fromWordArt="0" anchor="ctr" anchorCtr="1"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“Monaco”</a:t>
              </a:r>
            </a:p>
          </p:txBody>
        </p:sp>
        <p:sp>
          <p:nvSpPr>
            <p:cNvPr id="8" name="Rectangle 7"/>
            <p:cNvSpPr/>
            <p:nvPr/>
          </p:nvSpPr>
          <p:spPr bwMode="auto">
            <a:xfrm>
              <a:off x="5556511" y="2881204"/>
              <a:ext cx="2036830" cy="91440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horz" wrap="square" lIns="182880" tIns="146304" rIns="182880" bIns="146304" numCol="1" spcCol="0" rtlCol="0" fromWordArt="0" anchor="ctr" anchorCtr="1"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WebJobs</a:t>
              </a:r>
            </a:p>
          </p:txBody>
        </p:sp>
        <p:sp>
          <p:nvSpPr>
            <p:cNvPr id="9" name="Rectangle 8"/>
            <p:cNvSpPr/>
            <p:nvPr/>
          </p:nvSpPr>
          <p:spPr bwMode="auto">
            <a:xfrm>
              <a:off x="5556511" y="1890604"/>
              <a:ext cx="2036830" cy="91440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horz" wrap="square" lIns="182880" tIns="146304" rIns="182880" bIns="146304" numCol="1" spcCol="0" rtlCol="0" fromWordArt="0" anchor="ctr" anchorCtr="1"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400" dirty="0" err="1" smtClean="0">
                  <a:gradFill>
                    <a:gsLst>
                      <a:gs pos="0">
                        <a:srgbClr val="FFFFFF"/>
                      </a:gs>
                      <a:gs pos="100000">
                        <a:srgbClr val="FFFFFF"/>
                      </a:gs>
                    </a:gsLst>
                    <a:lin ang="5400000" scaled="0"/>
                  </a:gradFill>
                  <a:ea typeface="Segoe UI" pitchFamily="34" charset="0"/>
                  <a:cs typeface="Segoe UI" pitchFamily="34" charset="0"/>
                </a:rPr>
                <a:t>WebDeploy</a:t>
              </a: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7673327" y="3871804"/>
              <a:ext cx="3902984" cy="911499"/>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horz" wrap="square" lIns="182880" tIns="146304" rIns="182880" bIns="146304" numCol="1" spcCol="0" rtlCol="0" fromWordArt="0" anchor="ctr" anchorCtr="1"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“Bring your own”</a:t>
              </a: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Site Extensions</a:t>
              </a:r>
            </a:p>
          </p:txBody>
        </p:sp>
        <p:sp>
          <p:nvSpPr>
            <p:cNvPr id="11" name="Rectangle 10"/>
            <p:cNvSpPr/>
            <p:nvPr/>
          </p:nvSpPr>
          <p:spPr bwMode="auto">
            <a:xfrm>
              <a:off x="7673327" y="1896406"/>
              <a:ext cx="1816622" cy="1893396"/>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horz" wrap="square" lIns="182880" tIns="146304" rIns="182880" bIns="146304" numCol="1" spcCol="0" rtlCol="0" fromWordArt="0" anchor="ctr" anchorCtr="1"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Upload to site</a:t>
              </a:r>
            </a:p>
          </p:txBody>
        </p:sp>
        <p:sp>
          <p:nvSpPr>
            <p:cNvPr id="12" name="Rectangle 11"/>
            <p:cNvSpPr/>
            <p:nvPr/>
          </p:nvSpPr>
          <p:spPr bwMode="auto">
            <a:xfrm>
              <a:off x="9569935" y="1896406"/>
              <a:ext cx="1989465" cy="1899198"/>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horz" wrap="square" lIns="182880" tIns="146304" rIns="182880" bIns="146304" numCol="1" spcCol="0" rtlCol="0" fromWordArt="0" anchor="ctr" anchorCtr="1"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Install from gallery</a:t>
              </a:r>
            </a:p>
          </p:txBody>
        </p:sp>
      </p:grpSp>
      <p:sp>
        <p:nvSpPr>
          <p:cNvPr id="13" name="TextBox 13"/>
          <p:cNvSpPr txBox="1"/>
          <p:nvPr/>
        </p:nvSpPr>
        <p:spPr>
          <a:xfrm>
            <a:off x="461396" y="1049074"/>
            <a:ext cx="3416822" cy="627864"/>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2400" dirty="0" smtClean="0">
                <a:solidFill>
                  <a:srgbClr val="FFFFFF"/>
                </a:solidFill>
              </a:rPr>
              <a:t>foo.azurewebsites.net</a:t>
            </a:r>
          </a:p>
        </p:txBody>
      </p:sp>
      <p:sp>
        <p:nvSpPr>
          <p:cNvPr id="14" name="TextBox 14"/>
          <p:cNvSpPr txBox="1"/>
          <p:nvPr/>
        </p:nvSpPr>
        <p:spPr>
          <a:xfrm>
            <a:off x="5662419" y="1049074"/>
            <a:ext cx="3962400" cy="627864"/>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2400" dirty="0" smtClean="0">
                <a:solidFill>
                  <a:srgbClr val="FFFFFF"/>
                </a:solidFill>
              </a:rPr>
              <a:t>foo.</a:t>
            </a:r>
            <a:r>
              <a:rPr lang="en-US" sz="2400" b="1" dirty="0" smtClean="0">
                <a:solidFill>
                  <a:srgbClr val="FFFFFF"/>
                </a:solidFill>
              </a:rPr>
              <a:t>scm</a:t>
            </a:r>
            <a:r>
              <a:rPr lang="en-US" sz="2400" dirty="0" smtClean="0">
                <a:solidFill>
                  <a:srgbClr val="FFFFFF"/>
                </a:solidFill>
              </a:rPr>
              <a:t>.azurewebsites.net</a:t>
            </a:r>
          </a:p>
        </p:txBody>
      </p:sp>
      <p:sp>
        <p:nvSpPr>
          <p:cNvPr id="16" name="TextBox 15"/>
          <p:cNvSpPr txBox="1"/>
          <p:nvPr/>
        </p:nvSpPr>
        <p:spPr>
          <a:xfrm>
            <a:off x="0" y="126316"/>
            <a:ext cx="12191999" cy="830997"/>
          </a:xfrm>
          <a:prstGeom prst="rect">
            <a:avLst/>
          </a:prstGeom>
          <a:noFill/>
        </p:spPr>
        <p:txBody>
          <a:bodyPr wrap="square" rtlCol="0">
            <a:spAutoFit/>
          </a:bodyPr>
          <a:lstStyle/>
          <a:p>
            <a:r>
              <a:rPr lang="en-US" sz="4800" dirty="0">
                <a:solidFill>
                  <a:schemeClr val="bg1"/>
                </a:solidFill>
              </a:rPr>
              <a:t> </a:t>
            </a:r>
            <a:r>
              <a:rPr lang="en-US" sz="4800" dirty="0" smtClean="0">
                <a:solidFill>
                  <a:schemeClr val="bg1"/>
                </a:solidFill>
              </a:rPr>
              <a:t> Anatomy of a </a:t>
            </a:r>
            <a:r>
              <a:rPr lang="en-US" sz="4800" dirty="0" smtClean="0">
                <a:solidFill>
                  <a:schemeClr val="bg1"/>
                </a:solidFill>
              </a:rPr>
              <a:t>Web App</a:t>
            </a:r>
            <a:endParaRPr lang="en-US" sz="4800" dirty="0">
              <a:solidFill>
                <a:schemeClr val="bg1"/>
              </a:solidFill>
            </a:endParaRPr>
          </a:p>
        </p:txBody>
      </p:sp>
    </p:spTree>
    <p:extLst>
      <p:ext uri="{BB962C8B-B14F-4D97-AF65-F5344CB8AC3E}">
        <p14:creationId xmlns:p14="http://schemas.microsoft.com/office/powerpoint/2010/main" val="146009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3770375" y="1528863"/>
            <a:ext cx="7927848" cy="5032103"/>
            <a:chOff x="2170176" y="774858"/>
            <a:chExt cx="7927848" cy="5032103"/>
          </a:xfrm>
        </p:grpSpPr>
        <p:sp>
          <p:nvSpPr>
            <p:cNvPr id="4" name="Rectangle 3"/>
            <p:cNvSpPr/>
            <p:nvPr/>
          </p:nvSpPr>
          <p:spPr>
            <a:xfrm>
              <a:off x="2170176" y="4901705"/>
              <a:ext cx="7927848" cy="90525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SCM Site</a:t>
              </a:r>
              <a:endParaRPr lang="en-US" dirty="0"/>
            </a:p>
          </p:txBody>
        </p:sp>
        <p:grpSp>
          <p:nvGrpSpPr>
            <p:cNvPr id="19" name="Group 18"/>
            <p:cNvGrpSpPr/>
            <p:nvPr/>
          </p:nvGrpSpPr>
          <p:grpSpPr>
            <a:xfrm>
              <a:off x="2170176" y="2842595"/>
              <a:ext cx="1892808" cy="1934811"/>
              <a:chOff x="2170176" y="2842595"/>
              <a:chExt cx="1892808" cy="1934811"/>
            </a:xfrm>
          </p:grpSpPr>
          <p:sp>
            <p:nvSpPr>
              <p:cNvPr id="6" name="Rectangle 5"/>
              <p:cNvSpPr/>
              <p:nvPr/>
            </p:nvSpPr>
            <p:spPr>
              <a:xfrm>
                <a:off x="2170176" y="3872150"/>
                <a:ext cx="1892808" cy="905256"/>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err="1" smtClean="0"/>
                  <a:t>WebJobs</a:t>
                </a:r>
                <a:r>
                  <a:rPr lang="en-US" dirty="0" smtClean="0"/>
                  <a:t> API</a:t>
                </a:r>
                <a:endParaRPr lang="en-US" dirty="0"/>
              </a:p>
            </p:txBody>
          </p:sp>
          <p:sp>
            <p:nvSpPr>
              <p:cNvPr id="11" name="Rectangle 10"/>
              <p:cNvSpPr/>
              <p:nvPr/>
            </p:nvSpPr>
            <p:spPr>
              <a:xfrm>
                <a:off x="2170176" y="2842595"/>
                <a:ext cx="1892808" cy="905256"/>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err="1" smtClean="0"/>
                  <a:t>WebJobs</a:t>
                </a:r>
                <a:endParaRPr lang="en-US" dirty="0"/>
              </a:p>
            </p:txBody>
          </p:sp>
        </p:grpSp>
        <p:grpSp>
          <p:nvGrpSpPr>
            <p:cNvPr id="18" name="Group 17"/>
            <p:cNvGrpSpPr/>
            <p:nvPr/>
          </p:nvGrpSpPr>
          <p:grpSpPr>
            <a:xfrm>
              <a:off x="4181856" y="774858"/>
              <a:ext cx="5916168" cy="4002548"/>
              <a:chOff x="4181856" y="774858"/>
              <a:chExt cx="5916168" cy="4002548"/>
            </a:xfrm>
          </p:grpSpPr>
          <p:sp>
            <p:nvSpPr>
              <p:cNvPr id="5" name="Rectangle 4"/>
              <p:cNvSpPr/>
              <p:nvPr/>
            </p:nvSpPr>
            <p:spPr>
              <a:xfrm>
                <a:off x="4181856" y="3872150"/>
                <a:ext cx="5916168" cy="905256"/>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REST API</a:t>
                </a:r>
                <a:endParaRPr lang="en-US" dirty="0"/>
              </a:p>
            </p:txBody>
          </p:sp>
          <p:grpSp>
            <p:nvGrpSpPr>
              <p:cNvPr id="17" name="Group 16"/>
              <p:cNvGrpSpPr/>
              <p:nvPr/>
            </p:nvGrpSpPr>
            <p:grpSpPr>
              <a:xfrm>
                <a:off x="4181856" y="774858"/>
                <a:ext cx="5916168" cy="2972993"/>
                <a:chOff x="4181856" y="774858"/>
                <a:chExt cx="5916168" cy="2972993"/>
              </a:xfrm>
            </p:grpSpPr>
            <p:sp>
              <p:nvSpPr>
                <p:cNvPr id="7" name="Rectangle 6"/>
                <p:cNvSpPr/>
                <p:nvPr/>
              </p:nvSpPr>
              <p:spPr>
                <a:xfrm>
                  <a:off x="6193536" y="774858"/>
                  <a:ext cx="1892808" cy="90525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Debug Console</a:t>
                  </a:r>
                  <a:endParaRPr lang="en-US" dirty="0"/>
                </a:p>
              </p:txBody>
            </p:sp>
            <p:sp>
              <p:nvSpPr>
                <p:cNvPr id="8" name="Rectangle 7"/>
                <p:cNvSpPr/>
                <p:nvPr/>
              </p:nvSpPr>
              <p:spPr>
                <a:xfrm>
                  <a:off x="8205216" y="1814393"/>
                  <a:ext cx="1892808" cy="90525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Web Hooks</a:t>
                  </a:r>
                  <a:endParaRPr lang="en-US" dirty="0"/>
                </a:p>
              </p:txBody>
            </p:sp>
            <p:sp>
              <p:nvSpPr>
                <p:cNvPr id="9" name="Rectangle 8"/>
                <p:cNvSpPr/>
                <p:nvPr/>
              </p:nvSpPr>
              <p:spPr>
                <a:xfrm>
                  <a:off x="6193536" y="1813040"/>
                  <a:ext cx="1892808" cy="90525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Process Explorer</a:t>
                  </a:r>
                  <a:endParaRPr lang="en-US" dirty="0"/>
                </a:p>
              </p:txBody>
            </p:sp>
            <p:sp>
              <p:nvSpPr>
                <p:cNvPr id="10" name="Rectangle 9"/>
                <p:cNvSpPr/>
                <p:nvPr/>
              </p:nvSpPr>
              <p:spPr>
                <a:xfrm>
                  <a:off x="6193536" y="2842595"/>
                  <a:ext cx="1892808" cy="90525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Site Extensions</a:t>
                  </a:r>
                  <a:endParaRPr lang="en-US" dirty="0"/>
                </a:p>
              </p:txBody>
            </p:sp>
            <p:sp>
              <p:nvSpPr>
                <p:cNvPr id="12" name="Rectangle 11"/>
                <p:cNvSpPr/>
                <p:nvPr/>
              </p:nvSpPr>
              <p:spPr>
                <a:xfrm>
                  <a:off x="8205216" y="2842595"/>
                  <a:ext cx="1892808" cy="90525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Deployment Hooks</a:t>
                  </a:r>
                  <a:endParaRPr lang="en-US" dirty="0"/>
                </a:p>
              </p:txBody>
            </p:sp>
            <p:sp>
              <p:nvSpPr>
                <p:cNvPr id="13" name="Rectangle 12"/>
                <p:cNvSpPr/>
                <p:nvPr/>
              </p:nvSpPr>
              <p:spPr>
                <a:xfrm>
                  <a:off x="4181856" y="2842595"/>
                  <a:ext cx="1892808" cy="90525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Virtual File System</a:t>
                  </a:r>
                  <a:endParaRPr lang="en-US" dirty="0"/>
                </a:p>
              </p:txBody>
            </p:sp>
            <p:sp>
              <p:nvSpPr>
                <p:cNvPr id="14" name="Rectangle 13"/>
                <p:cNvSpPr/>
                <p:nvPr/>
              </p:nvSpPr>
              <p:spPr>
                <a:xfrm>
                  <a:off x="8205216" y="783485"/>
                  <a:ext cx="1892808" cy="90525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Runtime Versions</a:t>
                  </a:r>
                  <a:endParaRPr lang="en-US" dirty="0"/>
                </a:p>
              </p:txBody>
            </p:sp>
            <p:sp>
              <p:nvSpPr>
                <p:cNvPr id="15" name="Rectangle 14"/>
                <p:cNvSpPr/>
                <p:nvPr/>
              </p:nvSpPr>
              <p:spPr>
                <a:xfrm>
                  <a:off x="4181856" y="780112"/>
                  <a:ext cx="1892808" cy="90525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Deployments</a:t>
                  </a:r>
                  <a:endParaRPr lang="en-US" dirty="0"/>
                </a:p>
              </p:txBody>
            </p:sp>
            <p:sp>
              <p:nvSpPr>
                <p:cNvPr id="16" name="Rectangle 15"/>
                <p:cNvSpPr/>
                <p:nvPr/>
              </p:nvSpPr>
              <p:spPr>
                <a:xfrm>
                  <a:off x="4181856" y="1813040"/>
                  <a:ext cx="1892808" cy="90525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Source Control</a:t>
                  </a:r>
                  <a:endParaRPr lang="en-US" dirty="0"/>
                </a:p>
              </p:txBody>
            </p:sp>
          </p:grpSp>
        </p:grpSp>
      </p:grpSp>
      <p:sp>
        <p:nvSpPr>
          <p:cNvPr id="21" name="TextBox 20"/>
          <p:cNvSpPr txBox="1"/>
          <p:nvPr/>
        </p:nvSpPr>
        <p:spPr>
          <a:xfrm>
            <a:off x="0" y="126316"/>
            <a:ext cx="12191999" cy="830997"/>
          </a:xfrm>
          <a:prstGeom prst="rect">
            <a:avLst/>
          </a:prstGeom>
          <a:noFill/>
        </p:spPr>
        <p:txBody>
          <a:bodyPr wrap="square" rtlCol="0">
            <a:spAutoFit/>
          </a:bodyPr>
          <a:lstStyle/>
          <a:p>
            <a:r>
              <a:rPr lang="en-US" sz="4800" dirty="0">
                <a:solidFill>
                  <a:schemeClr val="bg1"/>
                </a:solidFill>
              </a:rPr>
              <a:t> </a:t>
            </a:r>
            <a:r>
              <a:rPr lang="en-US" sz="4800" dirty="0" smtClean="0">
                <a:solidFill>
                  <a:schemeClr val="bg1"/>
                </a:solidFill>
              </a:rPr>
              <a:t> Lesser known Kudu</a:t>
            </a:r>
            <a:endParaRPr lang="en-US" sz="4800" dirty="0">
              <a:solidFill>
                <a:schemeClr val="bg1"/>
              </a:solidFill>
            </a:endParaRPr>
          </a:p>
        </p:txBody>
      </p:sp>
    </p:spTree>
    <p:extLst>
      <p:ext uri="{BB962C8B-B14F-4D97-AF65-F5344CB8AC3E}">
        <p14:creationId xmlns:p14="http://schemas.microsoft.com/office/powerpoint/2010/main" val="3353766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b="14927"/>
          <a:stretch/>
        </p:blipFill>
        <p:spPr>
          <a:xfrm>
            <a:off x="2491298" y="894202"/>
            <a:ext cx="7209405" cy="8812920"/>
          </a:xfrm>
          <a:prstGeom prst="rect">
            <a:avLst/>
          </a:prstGeom>
        </p:spPr>
      </p:pic>
      <p:sp>
        <p:nvSpPr>
          <p:cNvPr id="3" name="TextBox 2"/>
          <p:cNvSpPr txBox="1"/>
          <p:nvPr/>
        </p:nvSpPr>
        <p:spPr>
          <a:xfrm>
            <a:off x="0" y="88216"/>
            <a:ext cx="12191999" cy="830997"/>
          </a:xfrm>
          <a:prstGeom prst="rect">
            <a:avLst/>
          </a:prstGeom>
          <a:noFill/>
        </p:spPr>
        <p:txBody>
          <a:bodyPr wrap="square" rtlCol="0">
            <a:spAutoFit/>
          </a:bodyPr>
          <a:lstStyle/>
          <a:p>
            <a:r>
              <a:rPr lang="en-US" sz="4800" dirty="0" smtClean="0">
                <a:solidFill>
                  <a:schemeClr val="bg1"/>
                </a:solidFill>
              </a:rPr>
              <a:t>  Kudu Console</a:t>
            </a:r>
            <a:endParaRPr lang="en-US" sz="4800" dirty="0">
              <a:solidFill>
                <a:schemeClr val="bg1"/>
              </a:solidFill>
            </a:endParaRPr>
          </a:p>
        </p:txBody>
      </p:sp>
      <p:pic>
        <p:nvPicPr>
          <p:cNvPr id="2" name="Picture 1"/>
          <p:cNvPicPr>
            <a:picLocks noChangeAspect="1"/>
          </p:cNvPicPr>
          <p:nvPr/>
        </p:nvPicPr>
        <p:blipFill>
          <a:blip r:embed="rId3"/>
          <a:stretch>
            <a:fillRect/>
          </a:stretch>
        </p:blipFill>
        <p:spPr>
          <a:xfrm>
            <a:off x="2824494" y="1344868"/>
            <a:ext cx="6567985" cy="2636582"/>
          </a:xfrm>
          <a:prstGeom prst="rect">
            <a:avLst/>
          </a:prstGeom>
        </p:spPr>
      </p:pic>
      <p:sp>
        <p:nvSpPr>
          <p:cNvPr id="4" name="Rectangle 3"/>
          <p:cNvSpPr/>
          <p:nvPr/>
        </p:nvSpPr>
        <p:spPr>
          <a:xfrm>
            <a:off x="2824494" y="3981450"/>
            <a:ext cx="6567985" cy="15621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2018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b="14927"/>
          <a:stretch/>
        </p:blipFill>
        <p:spPr>
          <a:xfrm>
            <a:off x="2491298" y="894202"/>
            <a:ext cx="7209405" cy="8812920"/>
          </a:xfrm>
          <a:prstGeom prst="rect">
            <a:avLst/>
          </a:prstGeom>
        </p:spPr>
      </p:pic>
      <p:sp>
        <p:nvSpPr>
          <p:cNvPr id="3" name="TextBox 2"/>
          <p:cNvSpPr txBox="1"/>
          <p:nvPr/>
        </p:nvSpPr>
        <p:spPr>
          <a:xfrm>
            <a:off x="0" y="88216"/>
            <a:ext cx="12191999" cy="830997"/>
          </a:xfrm>
          <a:prstGeom prst="rect">
            <a:avLst/>
          </a:prstGeom>
          <a:noFill/>
        </p:spPr>
        <p:txBody>
          <a:bodyPr wrap="square" rtlCol="0">
            <a:spAutoFit/>
          </a:bodyPr>
          <a:lstStyle/>
          <a:p>
            <a:r>
              <a:rPr lang="en-US" sz="4800" dirty="0" smtClean="0">
                <a:solidFill>
                  <a:schemeClr val="bg1"/>
                </a:solidFill>
              </a:rPr>
              <a:t>  Debug Console</a:t>
            </a:r>
            <a:endParaRPr lang="en-US" sz="4800" dirty="0">
              <a:solidFill>
                <a:schemeClr val="bg1"/>
              </a:solidFill>
            </a:endParaRPr>
          </a:p>
        </p:txBody>
      </p:sp>
      <p:pic>
        <p:nvPicPr>
          <p:cNvPr id="11" name="Picture 10"/>
          <p:cNvPicPr>
            <a:picLocks noChangeAspect="1"/>
          </p:cNvPicPr>
          <p:nvPr/>
        </p:nvPicPr>
        <p:blipFill>
          <a:blip r:embed="rId3"/>
          <a:stretch>
            <a:fillRect/>
          </a:stretch>
        </p:blipFill>
        <p:spPr>
          <a:xfrm>
            <a:off x="2818845" y="1373803"/>
            <a:ext cx="6572805" cy="4150697"/>
          </a:xfrm>
          <a:prstGeom prst="rect">
            <a:avLst/>
          </a:prstGeom>
        </p:spPr>
      </p:pic>
    </p:spTree>
    <p:extLst>
      <p:ext uri="{BB962C8B-B14F-4D97-AF65-F5344CB8AC3E}">
        <p14:creationId xmlns:p14="http://schemas.microsoft.com/office/powerpoint/2010/main" val="2849598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b="14927"/>
          <a:stretch/>
        </p:blipFill>
        <p:spPr>
          <a:xfrm>
            <a:off x="2491298" y="894202"/>
            <a:ext cx="7209405" cy="8812920"/>
          </a:xfrm>
          <a:prstGeom prst="rect">
            <a:avLst/>
          </a:prstGeom>
        </p:spPr>
      </p:pic>
      <p:sp>
        <p:nvSpPr>
          <p:cNvPr id="3" name="TextBox 2"/>
          <p:cNvSpPr txBox="1"/>
          <p:nvPr/>
        </p:nvSpPr>
        <p:spPr>
          <a:xfrm>
            <a:off x="0" y="88216"/>
            <a:ext cx="12191999" cy="830997"/>
          </a:xfrm>
          <a:prstGeom prst="rect">
            <a:avLst/>
          </a:prstGeom>
          <a:noFill/>
        </p:spPr>
        <p:txBody>
          <a:bodyPr wrap="square" rtlCol="0">
            <a:spAutoFit/>
          </a:bodyPr>
          <a:lstStyle/>
          <a:p>
            <a:r>
              <a:rPr lang="en-US" sz="4800" dirty="0" smtClean="0">
                <a:solidFill>
                  <a:schemeClr val="bg1"/>
                </a:solidFill>
              </a:rPr>
              <a:t>  Process Explorer</a:t>
            </a:r>
            <a:endParaRPr lang="en-US" sz="4800" dirty="0">
              <a:solidFill>
                <a:schemeClr val="bg1"/>
              </a:solidFill>
            </a:endParaRPr>
          </a:p>
        </p:txBody>
      </p:sp>
      <p:pic>
        <p:nvPicPr>
          <p:cNvPr id="5" name="Picture 4"/>
          <p:cNvPicPr>
            <a:picLocks noChangeAspect="1"/>
          </p:cNvPicPr>
          <p:nvPr/>
        </p:nvPicPr>
        <p:blipFill>
          <a:blip r:embed="rId3"/>
          <a:stretch>
            <a:fillRect/>
          </a:stretch>
        </p:blipFill>
        <p:spPr>
          <a:xfrm>
            <a:off x="2816203" y="1345609"/>
            <a:ext cx="6576401" cy="4178891"/>
          </a:xfrm>
          <a:prstGeom prst="rect">
            <a:avLst/>
          </a:prstGeom>
        </p:spPr>
      </p:pic>
    </p:spTree>
    <p:extLst>
      <p:ext uri="{BB962C8B-B14F-4D97-AF65-F5344CB8AC3E}">
        <p14:creationId xmlns:p14="http://schemas.microsoft.com/office/powerpoint/2010/main" val="2654762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Kudu Debugging Features</a:t>
            </a:r>
            <a:endParaRPr lang="en-US" dirty="0"/>
          </a:p>
        </p:txBody>
      </p:sp>
      <p:sp>
        <p:nvSpPr>
          <p:cNvPr id="4" name="Subtitle 3"/>
          <p:cNvSpPr>
            <a:spLocks noGrp="1"/>
          </p:cNvSpPr>
          <p:nvPr>
            <p:ph type="subTitle" idx="1"/>
          </p:nvPr>
        </p:nvSpPr>
        <p:spPr/>
        <p:txBody>
          <a:bodyPr/>
          <a:lstStyle/>
          <a:p>
            <a:r>
              <a:rPr lang="en-US" dirty="0" smtClean="0"/>
              <a:t>Demo</a:t>
            </a:r>
            <a:endParaRPr lang="en-US" dirty="0"/>
          </a:p>
        </p:txBody>
      </p:sp>
      <p:sp>
        <p:nvSpPr>
          <p:cNvPr id="2" name="Slide Number Placeholder 1"/>
          <p:cNvSpPr>
            <a:spLocks noGrp="1"/>
          </p:cNvSpPr>
          <p:nvPr>
            <p:ph type="sldNum" sz="quarter" idx="4294967295"/>
          </p:nvPr>
        </p:nvSpPr>
        <p:spPr>
          <a:xfrm>
            <a:off x="9448800" y="6256338"/>
            <a:ext cx="2743200" cy="365125"/>
          </a:xfrm>
        </p:spPr>
        <p:txBody>
          <a:bodyPr/>
          <a:lstStyle/>
          <a:p>
            <a:fld id="{0A164282-434E-41D4-9582-783D542A7B68}" type="slidenum">
              <a:rPr lang="en-US" smtClean="0"/>
              <a:t>8</a:t>
            </a:fld>
            <a:endParaRPr lang="en-US"/>
          </a:p>
        </p:txBody>
      </p:sp>
    </p:spTree>
    <p:extLst>
      <p:ext uri="{BB962C8B-B14F-4D97-AF65-F5344CB8AC3E}">
        <p14:creationId xmlns:p14="http://schemas.microsoft.com/office/powerpoint/2010/main" val="3039911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b="14927"/>
          <a:stretch/>
        </p:blipFill>
        <p:spPr>
          <a:xfrm>
            <a:off x="2491298" y="894202"/>
            <a:ext cx="7209405" cy="8812920"/>
          </a:xfrm>
          <a:prstGeom prst="rect">
            <a:avLst/>
          </a:prstGeom>
        </p:spPr>
      </p:pic>
      <p:sp>
        <p:nvSpPr>
          <p:cNvPr id="3" name="TextBox 2"/>
          <p:cNvSpPr txBox="1"/>
          <p:nvPr/>
        </p:nvSpPr>
        <p:spPr>
          <a:xfrm>
            <a:off x="0" y="88216"/>
            <a:ext cx="12191999" cy="830997"/>
          </a:xfrm>
          <a:prstGeom prst="rect">
            <a:avLst/>
          </a:prstGeom>
          <a:noFill/>
        </p:spPr>
        <p:txBody>
          <a:bodyPr wrap="square" rtlCol="0">
            <a:spAutoFit/>
          </a:bodyPr>
          <a:lstStyle/>
          <a:p>
            <a:r>
              <a:rPr lang="en-US" sz="4800" dirty="0" smtClean="0">
                <a:solidFill>
                  <a:schemeClr val="bg1"/>
                </a:solidFill>
              </a:rPr>
              <a:t>  Web Hooks</a:t>
            </a:r>
            <a:endParaRPr lang="en-US" sz="4800" dirty="0">
              <a:solidFill>
                <a:schemeClr val="bg1"/>
              </a:solidFill>
            </a:endParaRPr>
          </a:p>
        </p:txBody>
      </p:sp>
      <p:pic>
        <p:nvPicPr>
          <p:cNvPr id="6" name="Picture 5"/>
          <p:cNvPicPr>
            <a:picLocks noChangeAspect="1"/>
          </p:cNvPicPr>
          <p:nvPr/>
        </p:nvPicPr>
        <p:blipFill>
          <a:blip r:embed="rId3"/>
          <a:stretch>
            <a:fillRect/>
          </a:stretch>
        </p:blipFill>
        <p:spPr>
          <a:xfrm>
            <a:off x="2814665" y="1371600"/>
            <a:ext cx="6559759" cy="2400300"/>
          </a:xfrm>
          <a:prstGeom prst="rect">
            <a:avLst/>
          </a:prstGeom>
        </p:spPr>
      </p:pic>
      <p:pic>
        <p:nvPicPr>
          <p:cNvPr id="7" name="Picture 6"/>
          <p:cNvPicPr>
            <a:picLocks noChangeAspect="1"/>
          </p:cNvPicPr>
          <p:nvPr/>
        </p:nvPicPr>
        <p:blipFill>
          <a:blip r:embed="rId4"/>
          <a:stretch>
            <a:fillRect/>
          </a:stretch>
        </p:blipFill>
        <p:spPr>
          <a:xfrm>
            <a:off x="2814665" y="3771900"/>
            <a:ext cx="6559759" cy="1729847"/>
          </a:xfrm>
          <a:prstGeom prst="rect">
            <a:avLst/>
          </a:prstGeom>
        </p:spPr>
      </p:pic>
      <p:pic>
        <p:nvPicPr>
          <p:cNvPr id="8" name="Picture 2" descr="http://mikeknoop.com/static/img/upload/e44739e3f26111e2b70428cfe91e44cb.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7203003" y="1120628"/>
            <a:ext cx="2268012" cy="103091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2826327" y="3719945"/>
            <a:ext cx="6548097" cy="5196"/>
          </a:xfrm>
          <a:prstGeom prst="line">
            <a:avLst/>
          </a:prstGeom>
          <a:ln w="76200">
            <a:solidFill>
              <a:srgbClr val="3C454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635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Template 2014-gen v2</Template>
  <TotalTime>4132</TotalTime>
  <Words>122</Words>
  <Application>Microsoft Office PowerPoint</Application>
  <PresentationFormat>Widescreen</PresentationFormat>
  <Paragraphs>56</Paragraphs>
  <Slides>17</Slides>
  <Notes>0</Notes>
  <HiddenSlides>2</HiddenSlides>
  <MMClips>0</MMClips>
  <ScaleCrop>false</ScaleCrop>
  <HeadingPairs>
    <vt:vector size="6" baseType="variant">
      <vt:variant>
        <vt:lpstr>Fonts Used</vt:lpstr>
      </vt:variant>
      <vt:variant>
        <vt:i4>3</vt:i4>
      </vt:variant>
      <vt:variant>
        <vt:lpstr>Theme</vt:lpstr>
      </vt:variant>
      <vt:variant>
        <vt:i4>7</vt:i4>
      </vt:variant>
      <vt:variant>
        <vt:lpstr>Slide Titles</vt:lpstr>
      </vt:variant>
      <vt:variant>
        <vt:i4>17</vt:i4>
      </vt:variant>
    </vt:vector>
  </HeadingPairs>
  <TitlesOfParts>
    <vt:vector size="27" baseType="lpstr">
      <vt:lpstr>Arial</vt:lpstr>
      <vt:lpstr>Segoe UI</vt:lpstr>
      <vt:lpstr>Segoe UI Light</vt:lpstr>
      <vt:lpstr>Deck Title Slide</vt:lpstr>
      <vt:lpstr>Azure Medium</vt:lpstr>
      <vt:lpstr>Azure Green</vt:lpstr>
      <vt:lpstr>Azure Graphite</vt:lpstr>
      <vt:lpstr>Azure Dark</vt:lpstr>
      <vt:lpstr>Azure Basic</vt:lpstr>
      <vt:lpstr>Azure Noir</vt:lpstr>
      <vt:lpstr>Kudu</vt:lpstr>
      <vt:lpstr>PowerPoint Presentation</vt:lpstr>
      <vt:lpstr>PowerPoint Presentation</vt:lpstr>
      <vt:lpstr>PowerPoint Presentation</vt:lpstr>
      <vt:lpstr>PowerPoint Presentation</vt:lpstr>
      <vt:lpstr>PowerPoint Presentation</vt:lpstr>
      <vt:lpstr>PowerPoint Presentation</vt:lpstr>
      <vt:lpstr>Kudu Debugging Features</vt:lpstr>
      <vt:lpstr>PowerPoint Presentation</vt:lpstr>
      <vt:lpstr>Web Hooks</vt:lpstr>
      <vt:lpstr>PowerPoint Presentation</vt:lpstr>
      <vt:lpstr>PowerPoint Presentation</vt:lpstr>
      <vt:lpstr>Site Extensions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Cory Fowler</dc:creator>
  <cp:lastModifiedBy>Cory Fowler</cp:lastModifiedBy>
  <cp:revision>27</cp:revision>
  <dcterms:created xsi:type="dcterms:W3CDTF">2015-01-21T00:37:00Z</dcterms:created>
  <dcterms:modified xsi:type="dcterms:W3CDTF">2015-03-25T18:54:04Z</dcterms:modified>
</cp:coreProperties>
</file>