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306" r:id="rId2"/>
    <p:sldId id="256" r:id="rId3"/>
    <p:sldId id="305" r:id="rId4"/>
    <p:sldId id="257" r:id="rId5"/>
    <p:sldId id="307" r:id="rId6"/>
    <p:sldId id="308" r:id="rId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460" userDrawn="1">
          <p15:clr>
            <a:srgbClr val="A4A3A4"/>
          </p15:clr>
        </p15:guide>
        <p15:guide id="4" orient="horz" pos="2696" userDrawn="1">
          <p15:clr>
            <a:srgbClr val="A4A3A4"/>
          </p15:clr>
        </p15:guide>
        <p15:guide id="5" pos="612" userDrawn="1">
          <p15:clr>
            <a:srgbClr val="A4A3A4"/>
          </p15:clr>
        </p15:guide>
        <p15:guide id="6" pos="60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2" autoAdjust="0"/>
  </p:normalViewPr>
  <p:slideViewPr>
    <p:cSldViewPr>
      <p:cViewPr varScale="1">
        <p:scale>
          <a:sx n="76" d="100"/>
          <a:sy n="76" d="100"/>
        </p:scale>
        <p:origin x="282" y="90"/>
      </p:cViewPr>
      <p:guideLst>
        <p:guide orient="horz" pos="344"/>
        <p:guide pos="11460"/>
        <p:guide orient="horz" pos="2696"/>
        <p:guide pos="612"/>
        <p:guide pos="608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18.02.2022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2/18/2022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2/18/2022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01879-DE92-48BB-9EEC-64AE3168D2E2}"/>
              </a:ext>
            </a:extLst>
          </p:cNvPr>
          <p:cNvSpPr txBox="1"/>
          <p:nvPr/>
        </p:nvSpPr>
        <p:spPr>
          <a:xfrm>
            <a:off x="3699047" y="4093568"/>
            <a:ext cx="11612217" cy="2506264"/>
          </a:xfrm>
          <a:prstGeom prst="rect">
            <a:avLst/>
          </a:prstGeom>
          <a:noFill/>
        </p:spPr>
        <p:txBody>
          <a:bodyPr wrap="square">
            <a:spAutoFit/>
          </a:bodyPr>
          <a:lstStyle/>
          <a:p>
            <a:pPr marL="0" marR="0" algn="ctr" rtl="1">
              <a:lnSpc>
                <a:spcPct val="107000"/>
              </a:lnSpc>
              <a:spcBef>
                <a:spcPts val="0"/>
              </a:spcBef>
              <a:spcAft>
                <a:spcPts val="800"/>
              </a:spcAft>
            </a:pPr>
            <a:r>
              <a:rPr lang="en-US" sz="7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Covid-19 </a:t>
            </a:r>
            <a:endParaRPr lang="ar-EG" sz="7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marR="0" algn="ctr" rtl="1">
              <a:lnSpc>
                <a:spcPct val="107000"/>
              </a:lnSpc>
              <a:spcBef>
                <a:spcPts val="0"/>
              </a:spcBef>
              <a:spcAft>
                <a:spcPts val="800"/>
              </a:spcAft>
            </a:pPr>
            <a:r>
              <a:rPr lang="en-US" sz="7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Android Tracking</a:t>
            </a:r>
            <a:r>
              <a:rPr lang="ar-EG" sz="7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en-US" sz="7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System</a:t>
            </a:r>
            <a:endParaRPr lang="en-US" sz="7200" dirty="0">
              <a:solidFill>
                <a:schemeClr val="accent1"/>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3702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4282609" cy="1112119"/>
            <a:chOff x="-324644" y="2222500"/>
            <a:chExt cx="16725393"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lang="en-US" sz="3200" spc="-10" dirty="0">
                <a:solidFill>
                  <a:srgbClr val="FFFFFF"/>
                </a:solidFill>
                <a:cs typeface="Source Sans Pro Light"/>
              </a:rPr>
              <a:t>Duration: 20</a:t>
            </a:r>
            <a:r>
              <a:rPr lang="en-US" sz="3200" spc="-50" dirty="0">
                <a:solidFill>
                  <a:srgbClr val="FFFFFF"/>
                </a:solidFill>
                <a:cs typeface="Source Sans Pro Light"/>
              </a:rPr>
              <a:t> </a:t>
            </a:r>
            <a:r>
              <a:rPr lang="en-US" sz="3200" dirty="0">
                <a:solidFill>
                  <a:srgbClr val="FFFFFF"/>
                </a:solidFill>
                <a:cs typeface="Source Sans Pro Light"/>
              </a:rPr>
              <a:t>min</a:t>
            </a:r>
            <a:endParaRPr lang="en-US" sz="3200" dirty="0">
              <a:cs typeface="Source Sans Pro Light"/>
            </a:endParaRPr>
          </a:p>
        </p:txBody>
      </p:sp>
      <p:sp>
        <p:nvSpPr>
          <p:cNvPr id="5" name="object 5"/>
          <p:cNvSpPr txBox="1"/>
          <p:nvPr/>
        </p:nvSpPr>
        <p:spPr>
          <a:xfrm>
            <a:off x="5428958" y="241300"/>
            <a:ext cx="5600198" cy="580928"/>
          </a:xfrm>
          <a:prstGeom prst="rect">
            <a:avLst/>
          </a:prstGeom>
          <a:noFill/>
        </p:spPr>
        <p:txBody>
          <a:bodyPr vert="horz" wrap="square" lIns="0" tIns="87630" rIns="0" bIns="0" rtlCol="0">
            <a:spAutoFit/>
          </a:bodyPr>
          <a:lstStyle/>
          <a:p>
            <a:pPr marL="495300">
              <a:spcBef>
                <a:spcPts val="690"/>
              </a:spcBef>
            </a:pPr>
            <a:r>
              <a:rPr lang="en-US" sz="3200" spc="-10" dirty="0">
                <a:solidFill>
                  <a:srgbClr val="FFFFFF"/>
                </a:solidFill>
                <a:cs typeface="Source Sans Pro Light"/>
              </a:rPr>
              <a:t>     Collage</a:t>
            </a:r>
            <a:endParaRPr lang="en-US" sz="3200" dirty="0">
              <a:cs typeface="Source Sans Pro Light"/>
            </a:endParaRPr>
          </a:p>
        </p:txBody>
      </p:sp>
      <p:sp>
        <p:nvSpPr>
          <p:cNvPr id="6" name="object 6"/>
          <p:cNvSpPr txBox="1"/>
          <p:nvPr/>
        </p:nvSpPr>
        <p:spPr>
          <a:xfrm>
            <a:off x="11385360"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cs typeface="Source Sans Pro Light"/>
              </a:rPr>
              <a:t>CS</a:t>
            </a:r>
            <a:endParaRPr lang="en-US" sz="3200" dirty="0">
              <a:cs typeface="Source Sans Pro Light"/>
            </a:endParaRPr>
          </a:p>
        </p:txBody>
      </p:sp>
      <p:sp>
        <p:nvSpPr>
          <p:cNvPr id="18" name="object 18"/>
          <p:cNvSpPr txBox="1"/>
          <p:nvPr/>
        </p:nvSpPr>
        <p:spPr>
          <a:xfrm>
            <a:off x="361156" y="3925521"/>
            <a:ext cx="9677400" cy="1101135"/>
          </a:xfrm>
          <a:prstGeom prst="rect">
            <a:avLst/>
          </a:prstGeom>
        </p:spPr>
        <p:txBody>
          <a:bodyPr vert="horz" wrap="square" lIns="0" tIns="12700" rIns="0" bIns="0" rtlCol="0">
            <a:spAutoFit/>
          </a:bodyPr>
          <a:lstStyle/>
          <a:p>
            <a:pPr marL="12700" marR="5080" indent="360680" algn="ctr">
              <a:lnSpc>
                <a:spcPct val="102400"/>
              </a:lnSpc>
            </a:pPr>
            <a:r>
              <a:rPr lang="en-US" sz="7200" b="1" dirty="0">
                <a:solidFill>
                  <a:schemeClr val="accent1">
                    <a:lumMod val="75000"/>
                  </a:schemeClr>
                </a:solidFill>
                <a:cs typeface="Source Sans Pro"/>
              </a:rPr>
              <a:t>What is  COVID-19?</a:t>
            </a:r>
          </a:p>
        </p:txBody>
      </p:sp>
      <p:sp>
        <p:nvSpPr>
          <p:cNvPr id="19" name="object 19"/>
          <p:cNvSpPr/>
          <p:nvPr/>
        </p:nvSpPr>
        <p:spPr>
          <a:xfrm flipV="1">
            <a:off x="513556" y="4889497"/>
            <a:ext cx="9601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lang="en-US"/>
          </a:p>
        </p:txBody>
      </p:sp>
      <p:sp>
        <p:nvSpPr>
          <p:cNvPr id="20" name="object 20"/>
          <p:cNvSpPr txBox="1"/>
          <p:nvPr/>
        </p:nvSpPr>
        <p:spPr>
          <a:xfrm>
            <a:off x="1255670" y="5175523"/>
            <a:ext cx="7888372"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solidFill>
                  <a:srgbClr val="00A0EF"/>
                </a:solidFill>
                <a:cs typeface="Source Sans Pro Light"/>
              </a:rPr>
              <a:t>History, Kinds</a:t>
            </a:r>
            <a:endParaRPr lang="en-US" sz="4800" dirty="0">
              <a:cs typeface="Source Sans Pro Light"/>
            </a:endParaRPr>
          </a:p>
        </p:txBody>
      </p:sp>
      <p:pic>
        <p:nvPicPr>
          <p:cNvPr id="7" name="Picture 6" descr="A picture containing text, monitor, iPod, electronics&#10;&#10;Description automatically generated">
            <a:extLst>
              <a:ext uri="{FF2B5EF4-FFF2-40B4-BE49-F238E27FC236}">
                <a16:creationId xmlns:a16="http://schemas.microsoft.com/office/drawing/2014/main" id="{01BC332C-E294-4E89-BC94-EDC9A9BB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2372" y="1620396"/>
            <a:ext cx="4782271" cy="86132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F1B2F-98B0-4CDE-A06F-46EF3F8DFDC9}"/>
              </a:ext>
            </a:extLst>
          </p:cNvPr>
          <p:cNvSpPr txBox="1"/>
          <p:nvPr/>
        </p:nvSpPr>
        <p:spPr>
          <a:xfrm>
            <a:off x="7808939" y="1155700"/>
            <a:ext cx="3392433" cy="646331"/>
          </a:xfrm>
          <a:prstGeom prst="rect">
            <a:avLst/>
          </a:prstGeom>
          <a:noFill/>
        </p:spPr>
        <p:txBody>
          <a:bodyPr wrap="square" rtlCol="0">
            <a:spAutoFit/>
          </a:bodyPr>
          <a:lstStyle/>
          <a:p>
            <a:r>
              <a:rPr lang="en-US" sz="3600" b="1" dirty="0">
                <a:solidFill>
                  <a:schemeClr val="accent1">
                    <a:lumMod val="75000"/>
                  </a:schemeClr>
                </a:solidFill>
              </a:rPr>
              <a:t>Team Members</a:t>
            </a:r>
          </a:p>
        </p:txBody>
      </p:sp>
      <p:sp>
        <p:nvSpPr>
          <p:cNvPr id="3" name="TextBox 2">
            <a:extLst>
              <a:ext uri="{FF2B5EF4-FFF2-40B4-BE49-F238E27FC236}">
                <a16:creationId xmlns:a16="http://schemas.microsoft.com/office/drawing/2014/main" id="{A8746A4C-BB29-45D3-B88E-41F37FAF31F7}"/>
              </a:ext>
            </a:extLst>
          </p:cNvPr>
          <p:cNvSpPr txBox="1"/>
          <p:nvPr/>
        </p:nvSpPr>
        <p:spPr>
          <a:xfrm>
            <a:off x="9510711" y="2832100"/>
            <a:ext cx="9163817" cy="4524315"/>
          </a:xfrm>
          <a:prstGeom prst="rect">
            <a:avLst/>
          </a:prstGeom>
          <a:noFill/>
        </p:spPr>
        <p:txBody>
          <a:bodyPr wrap="square" rtlCol="0">
            <a:spAutoFit/>
          </a:bodyPr>
          <a:lstStyle/>
          <a:p>
            <a:pPr marL="914400" lvl="1" indent="-457200" algn="r" rtl="1">
              <a:lnSpc>
                <a:spcPct val="150000"/>
              </a:lnSpc>
              <a:buFont typeface="+mj-lt"/>
              <a:buAutoNum type="arabicPeriod"/>
            </a:pPr>
            <a:r>
              <a:rPr lang="ar-EG" sz="3200" dirty="0">
                <a:effectLst/>
                <a:latin typeface="Cairo" panose="00000500000000000000" pitchFamily="2" charset="-78"/>
                <a:ea typeface="Times New Roman" panose="02020603050405020304" pitchFamily="18" charset="0"/>
                <a:cs typeface="Cairo" panose="00000500000000000000" pitchFamily="2" charset="-78"/>
              </a:rPr>
              <a:t>محمد احمد عواض </a:t>
            </a:r>
            <a:r>
              <a:rPr lang="ar-EG" sz="3200" dirty="0" smtClean="0">
                <a:effectLst/>
                <a:latin typeface="Cairo" panose="00000500000000000000" pitchFamily="2" charset="-78"/>
                <a:ea typeface="Times New Roman" panose="02020603050405020304" pitchFamily="18" charset="0"/>
                <a:cs typeface="Cairo" panose="00000500000000000000" pitchFamily="2" charset="-78"/>
              </a:rPr>
              <a:t>عيد</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effectLst/>
                <a:latin typeface="Cairo" panose="00000500000000000000" pitchFamily="2" charset="-78"/>
                <a:ea typeface="Times New Roman" panose="02020603050405020304" pitchFamily="18" charset="0"/>
                <a:cs typeface="Cairo" panose="00000500000000000000" pitchFamily="2" charset="-78"/>
              </a:rPr>
              <a:t>(</a:t>
            </a:r>
            <a:r>
              <a:rPr lang="ar-EG" sz="3200" dirty="0" smtClean="0">
                <a:cs typeface="Cairo" panose="00000500000000000000"/>
              </a:rPr>
              <a:t>2019030065</a:t>
            </a:r>
            <a:r>
              <a:rPr lang="ar-EG" sz="3200" dirty="0" smtClean="0">
                <a:effectLst/>
                <a:latin typeface="Cairo" panose="00000500000000000000" pitchFamily="2" charset="-78"/>
                <a:ea typeface="Times New Roman" panose="02020603050405020304" pitchFamily="18" charset="0"/>
                <a:cs typeface="Cairo" panose="00000500000000000000" pitchFamily="2" charset="-78"/>
              </a:rPr>
              <a:t>)</a:t>
            </a:r>
            <a:endParaRPr lang="en-US" sz="3200" dirty="0">
              <a:effectLst/>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a:pPr>
            <a:r>
              <a:rPr lang="ar-EG" sz="3200" dirty="0">
                <a:latin typeface="Cairo" panose="00000500000000000000" pitchFamily="2" charset="-78"/>
                <a:cs typeface="Cairo" panose="00000500000000000000" pitchFamily="2" charset="-78"/>
              </a:rPr>
              <a:t>محمد عبدالوهاب فتحي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2019030155</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smtClean="0">
              <a:latin typeface="Cairo" panose="00000500000000000000" pitchFamily="2" charset="-78"/>
              <a:cs typeface="Cairo" panose="00000500000000000000" pitchFamily="2" charset="-78"/>
            </a:endParaRPr>
          </a:p>
          <a:p>
            <a:pPr marL="914400" lvl="1" indent="-457200" algn="r" rtl="1">
              <a:lnSpc>
                <a:spcPct val="150000"/>
              </a:lnSpc>
              <a:buFont typeface="+mj-lt"/>
              <a:buAutoNum type="arabicPeriod"/>
            </a:pPr>
            <a:r>
              <a:rPr lang="ar-SA" sz="3200" dirty="0" smtClean="0">
                <a:effectLst/>
                <a:latin typeface="Cairo" panose="00000500000000000000" pitchFamily="2" charset="-78"/>
                <a:ea typeface="Times New Roman" panose="02020603050405020304" pitchFamily="18" charset="0"/>
                <a:cs typeface="Cairo" panose="00000500000000000000" pitchFamily="2" charset="-78"/>
              </a:rPr>
              <a:t>عبدالرحمن محمدغنيمي</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2019030139</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smtClean="0">
              <a:effectLst/>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a:pPr>
            <a:r>
              <a:rPr lang="ar-SA" sz="3200" dirty="0" smtClean="0">
                <a:effectLst/>
                <a:latin typeface="Cairo" panose="00000500000000000000" pitchFamily="2" charset="-78"/>
                <a:ea typeface="Times New Roman" panose="02020603050405020304" pitchFamily="18" charset="0"/>
                <a:cs typeface="Cairo" panose="00000500000000000000" pitchFamily="2" charset="-78"/>
              </a:rPr>
              <a:t>محمد </a:t>
            </a:r>
            <a:r>
              <a:rPr lang="ar-SA" sz="3200" dirty="0">
                <a:effectLst/>
                <a:latin typeface="Cairo" panose="00000500000000000000" pitchFamily="2" charset="-78"/>
                <a:ea typeface="Times New Roman" panose="02020603050405020304" pitchFamily="18" charset="0"/>
                <a:cs typeface="Cairo" panose="00000500000000000000" pitchFamily="2" charset="-78"/>
              </a:rPr>
              <a:t>كمال </a:t>
            </a:r>
            <a:r>
              <a:rPr lang="ar-SA" sz="3200" dirty="0" smtClean="0">
                <a:effectLst/>
                <a:latin typeface="Cairo" panose="00000500000000000000" pitchFamily="2" charset="-78"/>
                <a:ea typeface="Times New Roman" panose="02020603050405020304" pitchFamily="18" charset="0"/>
                <a:cs typeface="Cairo" panose="00000500000000000000" pitchFamily="2" charset="-78"/>
              </a:rPr>
              <a:t>عبدالحميد</a:t>
            </a:r>
            <a:r>
              <a:rPr lang="ar-EG" sz="3200" dirty="0">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2019030156</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a:effectLst/>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a:pPr>
            <a:r>
              <a:rPr lang="ar-SA" sz="3200" dirty="0">
                <a:effectLst/>
                <a:latin typeface="Cairo" panose="00000500000000000000" pitchFamily="2" charset="-78"/>
                <a:ea typeface="Times New Roman" panose="02020603050405020304" pitchFamily="18" charset="0"/>
                <a:cs typeface="Cairo" panose="00000500000000000000" pitchFamily="2" charset="-78"/>
              </a:rPr>
              <a:t>ابو العينين </a:t>
            </a:r>
            <a:r>
              <a:rPr lang="ar-SA" sz="3200" dirty="0" smtClean="0">
                <a:effectLst/>
                <a:latin typeface="Cairo" panose="00000500000000000000" pitchFamily="2" charset="-78"/>
                <a:ea typeface="Times New Roman" panose="02020603050405020304" pitchFamily="18" charset="0"/>
                <a:cs typeface="Cairo" panose="00000500000000000000" pitchFamily="2" charset="-78"/>
              </a:rPr>
              <a:t>محمد</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SA"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2019030112</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smtClean="0">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a:pPr>
            <a:r>
              <a:rPr lang="ar-SA" sz="3200" dirty="0" smtClean="0">
                <a:effectLst/>
                <a:latin typeface="Cairo" panose="00000500000000000000" pitchFamily="2" charset="-78"/>
                <a:ea typeface="Times New Roman" panose="02020603050405020304" pitchFamily="18" charset="0"/>
                <a:cs typeface="Cairo" panose="00000500000000000000" pitchFamily="2" charset="-78"/>
              </a:rPr>
              <a:t>احمد صلاح عبد</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SA" sz="3200" dirty="0" smtClean="0">
                <a:effectLst/>
                <a:latin typeface="Cairo" panose="00000500000000000000" pitchFamily="2" charset="-78"/>
                <a:ea typeface="Times New Roman" panose="02020603050405020304" pitchFamily="18" charset="0"/>
                <a:cs typeface="Cairo" panose="00000500000000000000" pitchFamily="2" charset="-78"/>
              </a:rPr>
              <a:t>العاطي</a:t>
            </a:r>
            <a:r>
              <a:rPr lang="ar-EG" sz="3200" dirty="0">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2019030012</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a:latin typeface="Cairo" panose="00000500000000000000" pitchFamily="2" charset="-78"/>
              <a:cs typeface="Cairo" panose="00000500000000000000" pitchFamily="2" charset="-78"/>
            </a:endParaRPr>
          </a:p>
        </p:txBody>
      </p:sp>
      <p:sp>
        <p:nvSpPr>
          <p:cNvPr id="4" name="TextBox 3">
            <a:extLst>
              <a:ext uri="{FF2B5EF4-FFF2-40B4-BE49-F238E27FC236}">
                <a16:creationId xmlns:a16="http://schemas.microsoft.com/office/drawing/2014/main" id="{5E62E798-29BD-4E05-A49B-72A323C7173E}"/>
              </a:ext>
            </a:extLst>
          </p:cNvPr>
          <p:cNvSpPr txBox="1"/>
          <p:nvPr/>
        </p:nvSpPr>
        <p:spPr>
          <a:xfrm>
            <a:off x="0" y="2870200"/>
            <a:ext cx="9485311" cy="4524315"/>
          </a:xfrm>
          <a:prstGeom prst="rect">
            <a:avLst/>
          </a:prstGeom>
          <a:noFill/>
        </p:spPr>
        <p:txBody>
          <a:bodyPr wrap="square" rtlCol="0">
            <a:spAutoFit/>
          </a:bodyPr>
          <a:lstStyle/>
          <a:p>
            <a:pPr marL="971550" lvl="1" indent="-514350" algn="r" rtl="1">
              <a:lnSpc>
                <a:spcPct val="150000"/>
              </a:lnSpc>
              <a:buFont typeface="+mj-lt"/>
              <a:buAutoNum type="arabicPeriod" startAt="7"/>
            </a:pPr>
            <a:r>
              <a:rPr lang="ar-EG" sz="3200" dirty="0" smtClean="0">
                <a:effectLst/>
                <a:latin typeface="Cairo" panose="00000500000000000000" pitchFamily="2" charset="-78"/>
                <a:ea typeface="Times New Roman" panose="02020603050405020304" pitchFamily="18" charset="0"/>
                <a:cs typeface="Cairo" panose="00000500000000000000" pitchFamily="2" charset="-78"/>
              </a:rPr>
              <a:t>احمد جمال ابوطالب</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smtClean="0">
                <a:cs typeface="Cairo" panose="00000500000000000000"/>
              </a:rPr>
              <a:t>2019030007</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smtClean="0">
              <a:effectLst/>
              <a:latin typeface="Cairo" panose="00000500000000000000" pitchFamily="2" charset="-78"/>
              <a:ea typeface="Times New Roman" panose="02020603050405020304" pitchFamily="18" charset="0"/>
              <a:cs typeface="Cairo" panose="00000500000000000000" pitchFamily="2" charset="-78"/>
            </a:endParaRPr>
          </a:p>
          <a:p>
            <a:pPr marL="971550" lvl="1" indent="-514350" algn="r" rtl="1">
              <a:lnSpc>
                <a:spcPct val="150000"/>
              </a:lnSpc>
              <a:buFont typeface="+mj-lt"/>
              <a:buAutoNum type="arabicPeriod" startAt="7"/>
            </a:pPr>
            <a:r>
              <a:rPr lang="ar-EG" sz="3200" dirty="0" smtClean="0">
                <a:latin typeface="Cairo" panose="00000500000000000000" pitchFamily="2" charset="-78"/>
                <a:cs typeface="Cairo" panose="00000500000000000000" pitchFamily="2" charset="-78"/>
              </a:rPr>
              <a:t>محمد </a:t>
            </a:r>
            <a:r>
              <a:rPr lang="ar-EG" sz="3200" dirty="0">
                <a:latin typeface="Cairo" panose="00000500000000000000" pitchFamily="2" charset="-78"/>
                <a:cs typeface="Cairo" panose="00000500000000000000" pitchFamily="2" charset="-78"/>
              </a:rPr>
              <a:t>ثروت </a:t>
            </a:r>
            <a:r>
              <a:rPr lang="ar-EG" sz="3200" dirty="0" smtClean="0">
                <a:latin typeface="Cairo" panose="00000500000000000000" pitchFamily="2" charset="-78"/>
                <a:cs typeface="Cairo" panose="00000500000000000000" pitchFamily="2" charset="-78"/>
              </a:rPr>
              <a:t>محمدعبدالله</a:t>
            </a:r>
            <a:r>
              <a:rPr lang="en-US" sz="3200" dirty="0" smtClean="0">
                <a:latin typeface="Cairo" panose="00000500000000000000" pitchFamily="2" charset="-78"/>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2019030150</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a:latin typeface="Cairo" panose="00000500000000000000" pitchFamily="2" charset="-78"/>
              <a:cs typeface="Cairo" panose="00000500000000000000" pitchFamily="2" charset="-78"/>
            </a:endParaRPr>
          </a:p>
          <a:p>
            <a:pPr marL="914400" lvl="1" indent="-457200" algn="r" rtl="1">
              <a:lnSpc>
                <a:spcPct val="150000"/>
              </a:lnSpc>
              <a:buFont typeface="+mj-lt"/>
              <a:buAutoNum type="arabicPeriod" startAt="7"/>
            </a:pPr>
            <a:r>
              <a:rPr lang="ar-SA" sz="3200" dirty="0">
                <a:effectLst/>
                <a:latin typeface="Cairo" panose="00000500000000000000" pitchFamily="2" charset="-78"/>
                <a:ea typeface="Times New Roman" panose="02020603050405020304" pitchFamily="18" charset="0"/>
                <a:cs typeface="Cairo" panose="00000500000000000000" pitchFamily="2" charset="-78"/>
              </a:rPr>
              <a:t>احمد صفوت</a:t>
            </a:r>
            <a:r>
              <a:rPr lang="en-US" sz="3200" dirty="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effectLst/>
                <a:latin typeface="Cairo" panose="00000500000000000000" pitchFamily="2" charset="-78"/>
                <a:ea typeface="Times New Roman" panose="02020603050405020304" pitchFamily="18" charset="0"/>
                <a:cs typeface="Cairo" panose="00000500000000000000" pitchFamily="2" charset="-78"/>
              </a:rPr>
              <a:t>محمد</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a:cs typeface="Cairo" panose="00000500000000000000"/>
              </a:rPr>
              <a:t>2019030011</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a:effectLst/>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startAt="7"/>
            </a:pPr>
            <a:r>
              <a:rPr lang="ar-SA" sz="3200" dirty="0">
                <a:effectLst/>
                <a:latin typeface="Cairo" panose="00000500000000000000" pitchFamily="2" charset="-78"/>
                <a:ea typeface="Times New Roman" panose="02020603050405020304" pitchFamily="18" charset="0"/>
                <a:cs typeface="Cairo" panose="00000500000000000000" pitchFamily="2" charset="-78"/>
              </a:rPr>
              <a:t>محمد خالد </a:t>
            </a:r>
            <a:r>
              <a:rPr lang="ar-SA" sz="3200" dirty="0" smtClean="0">
                <a:effectLst/>
                <a:latin typeface="Cairo" panose="00000500000000000000" pitchFamily="2" charset="-78"/>
                <a:ea typeface="Times New Roman" panose="02020603050405020304" pitchFamily="18" charset="0"/>
                <a:cs typeface="Cairo" panose="00000500000000000000" pitchFamily="2" charset="-78"/>
              </a:rPr>
              <a:t>ابوالحسن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smtClean="0">
                <a:cs typeface="Cairo" panose="00000500000000000000"/>
              </a:rPr>
              <a:t>2019030069</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ar-EG" sz="3200" dirty="0">
              <a:effectLst/>
              <a:latin typeface="Cairo" panose="00000500000000000000" pitchFamily="2" charset="-78"/>
              <a:ea typeface="Times New Roman" panose="02020603050405020304" pitchFamily="18" charset="0"/>
              <a:cs typeface="Cairo" panose="00000500000000000000" pitchFamily="2" charset="-78"/>
            </a:endParaRPr>
          </a:p>
          <a:p>
            <a:pPr marL="914400" lvl="1" indent="-457200" algn="r" rtl="1">
              <a:lnSpc>
                <a:spcPct val="150000"/>
              </a:lnSpc>
              <a:buFont typeface="+mj-lt"/>
              <a:buAutoNum type="arabicPeriod" startAt="7"/>
            </a:pPr>
            <a:r>
              <a:rPr lang="ar-SA" sz="3200" dirty="0">
                <a:effectLst/>
                <a:latin typeface="Cairo" panose="00000500000000000000" pitchFamily="2" charset="-78"/>
                <a:ea typeface="Times New Roman" panose="02020603050405020304" pitchFamily="18" charset="0"/>
                <a:cs typeface="Cairo" panose="00000500000000000000" pitchFamily="2" charset="-78"/>
              </a:rPr>
              <a:t>محمد احمد سليمان </a:t>
            </a:r>
            <a:r>
              <a:rPr lang="en-US" sz="3200" dirty="0" smtClean="0">
                <a:effectLst/>
                <a:latin typeface="Cairo" panose="00000500000000000000" pitchFamily="2" charset="-78"/>
                <a:ea typeface="Times New Roman" panose="02020603050405020304" pitchFamily="18" charset="0"/>
                <a:cs typeface="Cairo" panose="00000500000000000000" pitchFamily="2" charset="-78"/>
              </a:rPr>
              <a:t>  </a:t>
            </a:r>
            <a:r>
              <a:rPr lang="ar-EG" sz="3200" dirty="0" smtClean="0">
                <a:latin typeface="Cairo" panose="00000500000000000000" pitchFamily="2" charset="-78"/>
                <a:ea typeface="Times New Roman" panose="02020603050405020304" pitchFamily="18" charset="0"/>
                <a:cs typeface="Cairo" panose="00000500000000000000" pitchFamily="2" charset="-78"/>
              </a:rPr>
              <a:t>(</a:t>
            </a:r>
            <a:r>
              <a:rPr lang="ar-EG" sz="3200" dirty="0" smtClean="0">
                <a:cs typeface="Cairo" panose="00000500000000000000"/>
              </a:rPr>
              <a:t>2019030063</a:t>
            </a:r>
            <a:r>
              <a:rPr lang="ar-EG" sz="3200" dirty="0" smtClean="0">
                <a:latin typeface="Cairo" panose="00000500000000000000" pitchFamily="2" charset="-78"/>
                <a:ea typeface="Times New Roman" panose="02020603050405020304" pitchFamily="18" charset="0"/>
                <a:cs typeface="Cairo" panose="00000500000000000000" pitchFamily="2" charset="-78"/>
              </a:rPr>
              <a:t>)</a:t>
            </a:r>
            <a:endParaRPr lang="en-US" sz="3200" dirty="0">
              <a:latin typeface="Cairo" panose="00000500000000000000" pitchFamily="2" charset="-78"/>
              <a:ea typeface="Times New Roman" panose="02020603050405020304" pitchFamily="18" charset="0"/>
              <a:cs typeface="Cairo" panose="00000500000000000000" pitchFamily="2" charset="-78"/>
            </a:endParaRPr>
          </a:p>
          <a:p>
            <a:pPr lvl="1" algn="r" rtl="1">
              <a:lnSpc>
                <a:spcPct val="150000"/>
              </a:lnSpc>
            </a:pPr>
            <a:r>
              <a:rPr lang="ar-SA" sz="3200" dirty="0" smtClean="0">
                <a:effectLst/>
                <a:latin typeface="Cairo" panose="00000500000000000000" pitchFamily="2" charset="-78"/>
                <a:ea typeface="Times New Roman" panose="02020603050405020304" pitchFamily="18" charset="0"/>
                <a:cs typeface="Cairo" panose="00000500000000000000" pitchFamily="2" charset="-78"/>
              </a:rPr>
              <a:t> </a:t>
            </a:r>
            <a:endParaRPr lang="en-US" sz="3200" dirty="0">
              <a:latin typeface="Cairo" panose="00000500000000000000" pitchFamily="2" charset="-78"/>
              <a:ea typeface="Times New Roman" panose="02020603050405020304" pitchFamily="18" charset="0"/>
              <a:cs typeface="Cairo" panose="00000500000000000000" pitchFamily="2" charset="-78"/>
            </a:endParaRPr>
          </a:p>
        </p:txBody>
      </p:sp>
    </p:spTree>
    <p:extLst>
      <p:ext uri="{BB962C8B-B14F-4D97-AF65-F5344CB8AC3E}">
        <p14:creationId xmlns:p14="http://schemas.microsoft.com/office/powerpoint/2010/main" val="85370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5059" y="4279900"/>
            <a:ext cx="4800599" cy="828000"/>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lang="en-US"/>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lang="en-US"/>
            </a:p>
          </p:txBody>
        </p:sp>
      </p:grpSp>
      <p:sp>
        <p:nvSpPr>
          <p:cNvPr id="10" name="object 10"/>
          <p:cNvSpPr txBox="1"/>
          <p:nvPr/>
        </p:nvSpPr>
        <p:spPr>
          <a:xfrm>
            <a:off x="1199355" y="1720765"/>
            <a:ext cx="17220406" cy="1482457"/>
          </a:xfrm>
          <a:prstGeom prst="rect">
            <a:avLst/>
          </a:prstGeom>
        </p:spPr>
        <p:txBody>
          <a:bodyPr vert="horz" wrap="square" lIns="0" tIns="5080" rIns="0" bIns="0" rtlCol="0">
            <a:spAutoFit/>
          </a:bodyPr>
          <a:lstStyle/>
          <a:p>
            <a:pPr marL="12700" marR="5080" algn="just">
              <a:lnSpc>
                <a:spcPct val="100000"/>
              </a:lnSpc>
              <a:spcBef>
                <a:spcPts val="100"/>
              </a:spcBef>
            </a:pPr>
            <a:r>
              <a:rPr lang="en-US" sz="3200" spc="-5" dirty="0">
                <a:cs typeface="Source Sans Pro Light"/>
              </a:rPr>
              <a:t> A new virus called Coronavirus and hits the world  and Cause of many deaths last 2 years, we developed an APP that telling the user if he has the virus , isolate himself or have nothing and suggest the nearest hospital in his area and some doctors who have high efficiency in coronavirus disease. </a:t>
            </a:r>
            <a:endParaRPr lang="en-US" sz="3200" dirty="0">
              <a:cs typeface="Source Sans Pro Light"/>
            </a:endParaRPr>
          </a:p>
        </p:txBody>
      </p:sp>
      <p:sp>
        <p:nvSpPr>
          <p:cNvPr id="22" name="object 22"/>
          <p:cNvSpPr txBox="1"/>
          <p:nvPr/>
        </p:nvSpPr>
        <p:spPr>
          <a:xfrm>
            <a:off x="1199355" y="4415051"/>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O</a:t>
            </a:r>
            <a:r>
              <a:rPr lang="en-US" sz="2800" spc="-5" dirty="0">
                <a:solidFill>
                  <a:srgbClr val="FFFFFF"/>
                </a:solidFill>
                <a:cs typeface="Source Sans Pro Light"/>
              </a:rPr>
              <a:t>bjectives</a:t>
            </a:r>
            <a:endParaRPr lang="en-US" sz="2800"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55" name="object 9">
            <a:extLst>
              <a:ext uri="{FF2B5EF4-FFF2-40B4-BE49-F238E27FC236}">
                <a16:creationId xmlns:a16="http://schemas.microsoft.com/office/drawing/2014/main" id="{290C40E7-4402-4FD6-90CE-5CDF3FC9D08D}"/>
              </a:ext>
            </a:extLst>
          </p:cNvPr>
          <p:cNvSpPr txBox="1"/>
          <p:nvPr/>
        </p:nvSpPr>
        <p:spPr>
          <a:xfrm>
            <a:off x="1199355"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spc="10" dirty="0">
                <a:solidFill>
                  <a:srgbClr val="FFFFFF"/>
                </a:solidFill>
                <a:cs typeface="Source Sans Pro Light"/>
              </a:rPr>
              <a:t>Overview</a:t>
            </a:r>
            <a:endParaRPr lang="en-US" sz="2800" dirty="0">
              <a:cs typeface="Source Sans Pro Light"/>
            </a:endParaRPr>
          </a:p>
        </p:txBody>
      </p:sp>
      <p:sp>
        <p:nvSpPr>
          <p:cNvPr id="18" name="object 10">
            <a:extLst>
              <a:ext uri="{FF2B5EF4-FFF2-40B4-BE49-F238E27FC236}">
                <a16:creationId xmlns:a16="http://schemas.microsoft.com/office/drawing/2014/main" id="{71148F83-A21C-42BB-AB7F-E15AEA699507}"/>
              </a:ext>
            </a:extLst>
          </p:cNvPr>
          <p:cNvSpPr txBox="1"/>
          <p:nvPr/>
        </p:nvSpPr>
        <p:spPr>
          <a:xfrm>
            <a:off x="1199355" y="5383010"/>
            <a:ext cx="17220406" cy="2467342"/>
          </a:xfrm>
          <a:prstGeom prst="rect">
            <a:avLst/>
          </a:prstGeom>
        </p:spPr>
        <p:txBody>
          <a:bodyPr vert="horz" wrap="square" lIns="0" tIns="5080" rIns="0" bIns="0" rtlCol="0">
            <a:spAutoFit/>
          </a:bodyPr>
          <a:lstStyle/>
          <a:p>
            <a:pPr marL="12700" marR="5080" algn="just">
              <a:lnSpc>
                <a:spcPct val="100000"/>
              </a:lnSpc>
              <a:spcBef>
                <a:spcPts val="100"/>
              </a:spcBef>
            </a:pPr>
            <a:r>
              <a:rPr lang="en-US" sz="3200" spc="-5" dirty="0">
                <a:cs typeface="Source Sans Pro Light"/>
              </a:rPr>
              <a:t>Peoples want to know if they have the virus or not, in our project we developed an APP to android predict if you have the virus by asking you some question that showing to user if he has this disease or not and telling  him to go to hospital with suggest some of hospital which is nearest by  him, or  telling  him you should isolate yourself in home with suggest same doctors that have  high efficiency in your case, or you have nothing  and you should don’t worry about this</a:t>
            </a:r>
            <a:endParaRPr lang="en-US" sz="3200" dirty="0">
              <a:cs typeface="Source Sans Pr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E3077-43E4-4891-ACE9-56DB8DB6E552}"/>
              </a:ext>
            </a:extLst>
          </p:cNvPr>
          <p:cNvSpPr txBox="1"/>
          <p:nvPr/>
        </p:nvSpPr>
        <p:spPr>
          <a:xfrm>
            <a:off x="11250031" y="8775700"/>
            <a:ext cx="1923516" cy="369332"/>
          </a:xfrm>
          <a:prstGeom prst="rect">
            <a:avLst/>
          </a:prstGeom>
          <a:noFill/>
        </p:spPr>
        <p:txBody>
          <a:bodyPr wrap="square" rtlCol="0">
            <a:spAutoFit/>
          </a:bodyPr>
          <a:lstStyle/>
          <a:p>
            <a:r>
              <a:rPr lang="en-US" dirty="0"/>
              <a:t>Global Infliction</a:t>
            </a:r>
          </a:p>
        </p:txBody>
      </p:sp>
      <p:pic>
        <p:nvPicPr>
          <p:cNvPr id="3" name="Picture 2" descr="Chart, line chart&#10;&#10;Description automatically generated">
            <a:extLst>
              <a:ext uri="{FF2B5EF4-FFF2-40B4-BE49-F238E27FC236}">
                <a16:creationId xmlns:a16="http://schemas.microsoft.com/office/drawing/2014/main" id="{3FF7BCD2-03DE-41BB-A48E-CD083F4D7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156" y="2908300"/>
            <a:ext cx="8860763" cy="5669749"/>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9FECF674-089B-4B28-93BD-099D6F911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382" y="2948099"/>
            <a:ext cx="5209886" cy="5570374"/>
          </a:xfrm>
          <a:prstGeom prst="rect">
            <a:avLst/>
          </a:prstGeom>
        </p:spPr>
      </p:pic>
      <p:sp>
        <p:nvSpPr>
          <p:cNvPr id="5" name="TextBox 4">
            <a:extLst>
              <a:ext uri="{FF2B5EF4-FFF2-40B4-BE49-F238E27FC236}">
                <a16:creationId xmlns:a16="http://schemas.microsoft.com/office/drawing/2014/main" id="{8358A111-B1E4-42EC-A82D-9DE8088320EB}"/>
              </a:ext>
            </a:extLst>
          </p:cNvPr>
          <p:cNvSpPr txBox="1"/>
          <p:nvPr/>
        </p:nvSpPr>
        <p:spPr>
          <a:xfrm>
            <a:off x="8819356" y="1155700"/>
            <a:ext cx="3392433" cy="646331"/>
          </a:xfrm>
          <a:prstGeom prst="rect">
            <a:avLst/>
          </a:prstGeom>
          <a:noFill/>
        </p:spPr>
        <p:txBody>
          <a:bodyPr wrap="square" rtlCol="0">
            <a:spAutoFit/>
          </a:bodyPr>
          <a:lstStyle/>
          <a:p>
            <a:r>
              <a:rPr lang="en-US" sz="3600" b="1" dirty="0">
                <a:solidFill>
                  <a:schemeClr val="accent1">
                    <a:lumMod val="75000"/>
                  </a:schemeClr>
                </a:solidFill>
              </a:rPr>
              <a:t>Statistics</a:t>
            </a:r>
          </a:p>
        </p:txBody>
      </p:sp>
    </p:spTree>
    <p:extLst>
      <p:ext uri="{BB962C8B-B14F-4D97-AF65-F5344CB8AC3E}">
        <p14:creationId xmlns:p14="http://schemas.microsoft.com/office/powerpoint/2010/main" val="396897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5CC57-6100-4920-966C-6F61A8E74683}"/>
              </a:ext>
            </a:extLst>
          </p:cNvPr>
          <p:cNvSpPr txBox="1"/>
          <p:nvPr/>
        </p:nvSpPr>
        <p:spPr>
          <a:xfrm>
            <a:off x="5193343" y="1249588"/>
            <a:ext cx="8623626" cy="830997"/>
          </a:xfrm>
          <a:prstGeom prst="rect">
            <a:avLst/>
          </a:prstGeom>
          <a:noFill/>
        </p:spPr>
        <p:txBody>
          <a:bodyPr wrap="square" rtlCol="0">
            <a:spAutoFit/>
          </a:bodyPr>
          <a:lstStyle/>
          <a:p>
            <a:r>
              <a:rPr lang="en-US" sz="4800" dirty="0">
                <a:solidFill>
                  <a:schemeClr val="accent1">
                    <a:lumMod val="75000"/>
                  </a:schemeClr>
                </a:solidFill>
              </a:rPr>
              <a:t>Hospitals Overcrowding Problem</a:t>
            </a:r>
          </a:p>
        </p:txBody>
      </p:sp>
      <p:pic>
        <p:nvPicPr>
          <p:cNvPr id="3" name="Picture 2">
            <a:extLst>
              <a:ext uri="{FF2B5EF4-FFF2-40B4-BE49-F238E27FC236}">
                <a16:creationId xmlns:a16="http://schemas.microsoft.com/office/drawing/2014/main" id="{8CBF9AEE-D4CF-4583-AAA6-FBC8FFE34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8988" y="2984500"/>
            <a:ext cx="8452335" cy="564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6024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at is a virus_tf78104741" id="{F41455D0-318E-4830-999E-F58477E69777}" vid="{11D173C9-935D-450A-9A98-C9569F6DA2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What is a virus</Template>
  <TotalTime>762</TotalTime>
  <Words>247</Words>
  <Application>Microsoft Office PowerPoint</Application>
  <PresentationFormat>Custom</PresentationFormat>
  <Paragraphs>28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Cairo</vt:lpstr>
      <vt:lpstr>Calibri</vt:lpstr>
      <vt:lpstr>Calibri Light</vt:lpstr>
      <vt:lpstr>Source Sans Pro</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Nasser</dc:creator>
  <cp:lastModifiedBy>ahmed17056@fci.bu.edu.eg</cp:lastModifiedBy>
  <cp:revision>6</cp:revision>
  <dcterms:created xsi:type="dcterms:W3CDTF">2022-02-15T15:28:51Z</dcterms:created>
  <dcterms:modified xsi:type="dcterms:W3CDTF">2022-02-18T14:08:38Z</dcterms:modified>
</cp:coreProperties>
</file>