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12192000"/>
  <p:notesSz cx="6858000" cy="9144000"/>
  <p:embeddedFontLst>
    <p:embeddedFont>
      <p:font typeface="Montserrat"/>
      <p:regular r:id="rId57"/>
      <p:bold r:id="rId58"/>
      <p:italic r:id="rId59"/>
      <p:boldItalic r:id="rId60"/>
    </p:embeddedFont>
    <p:embeddedFont>
      <p:font typeface="Montserrat ExtraBold"/>
      <p:bold r:id="rId61"/>
      <p:boldItalic r:id="rId62"/>
    </p:embeddedFont>
    <p:embeddedFont>
      <p:font typeface="Roboto Mono"/>
      <p:regular r:id="rId63"/>
      <p:bold r:id="rId64"/>
      <p:italic r:id="rId65"/>
      <p:boldItalic r:id="rId66"/>
    </p:embeddedFont>
    <p:embeddedFont>
      <p:font typeface="PT Mono"/>
      <p:regular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65C93D-4DBE-4816-B847-EA150F1ED178}">
  <a:tblStyle styleId="{3865C93D-4DBE-4816-B847-EA150F1ED178}" styleName="Table_0">
    <a:wholeTbl>
      <a:tcTxStyle b="off" i="off">
        <a:font>
          <a:latin typeface="Montserrat"/>
          <a:ea typeface="Montserrat"/>
          <a:cs typeface="Montserra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6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6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ExtraBold-boldItalic.fntdata"/><Relationship Id="rId61" Type="http://schemas.openxmlformats.org/officeDocument/2006/relationships/font" Target="fonts/MontserratExtraBold-bold.fntdata"/><Relationship Id="rId20" Type="http://schemas.openxmlformats.org/officeDocument/2006/relationships/slide" Target="slides/slide15.xml"/><Relationship Id="rId64" Type="http://schemas.openxmlformats.org/officeDocument/2006/relationships/font" Target="fonts/RobotoMono-bold.fntdata"/><Relationship Id="rId63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66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65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PTMono-regular.fntdata"/><Relationship Id="rId60" Type="http://schemas.openxmlformats.org/officeDocument/2006/relationships/font" Target="fonts/Montserra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b19542199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7b19542199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bfda27c9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7bfda27c9d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b1cf15fd5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7b1cf15fd5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b1cf15fd5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7b1cf15fd5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b1cf15fd5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7b1cf15fd5_0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b1cf15fd5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7b1cf15fd5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b1cf15fd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7b1cf15fd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b1cf15fd5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7b1cf15fd5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b1cf15fd5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7b1cf15fd5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b1cf15fd5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37b1cf15fd5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b19542199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7b19542199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7b1cf15fd5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7b1cf15fd5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7b1cf15fd5_0_2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7b1cf15fd5_0_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b1cf15fd5_0_2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7b1cf15fd5_0_2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7b1cf15fd5_0_2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7b1cf15fd5_0_2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7b1cf15fd5_0_2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7b1cf15fd5_0_2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7b1cf15fd5_0_2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7b1cf15fd5_0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7b1cf15fd5_2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7b1cf15fd5_2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7bcc337551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37bcc337551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7b1cf15fd5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37b1cf15fd5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b1cf15fd5_2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37b1cf15fd5_2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b1cf15fd5_2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7b1cf15fd5_2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7b1cf15fd5_2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37b1cf15fd5_2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7b1cf15fd5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37b1cf15fd5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7b1cf15fd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37b1cf15fd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7b1cf15fd5_0_2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37b1cf15fd5_0_2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7b1cf15fd5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37b1cf15fd5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7b1cf15fd5_0_2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37b1cf15fd5_0_2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b1cf15fd5_0_3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37b1cf15fd5_0_3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7b1cf15fd5_0_3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37b1cf15fd5_0_3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7b1cf15fd5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37b1cf15fd5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7b1cf15fd5_0_3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7b1cf15fd5_0_3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37b1cf15fd5_0_3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b1954219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7b1954219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7b1cf15fd5_0_3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37b1cf15fd5_0_3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7b1cf15fd5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37b1cf15fd5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7b1cf15fd5_2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37b1cf15fd5_2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7b1cf15fd5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37b1cf15fd5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7b1cf15fd5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37b1cf15fd5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7b1cf15fd5_2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37b1cf15fd5_2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7b1cf15fd5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37b1cf15fd5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7b1cf15fd5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7b1cf15fd5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7b1cf15fd5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37b1cf15fd5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7babd97e3c_3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37babd97e3c_3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1cf15fd5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7b1cf15fd5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7babd97e3c_3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37babd97e3c_3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7b1cf15fd5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37b1cf15fd5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b1cf15fd5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7b1cf15fd5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b1cf15fd5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7b1cf15fd5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b1cf15fd5_0_3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7b1cf15fd5_0_3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b19542199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7b19542199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863600" y="1122363"/>
            <a:ext cx="104648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ontserrat ExtraBold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863599" y="3602038"/>
            <a:ext cx="1046479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3" type="body"/>
          </p:nvPr>
        </p:nvSpPr>
        <p:spPr>
          <a:xfrm>
            <a:off x="863600" y="5405438"/>
            <a:ext cx="10464800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/>
        </p:nvSpPr>
        <p:spPr>
          <a:xfrm>
            <a:off x="9777984" y="6360668"/>
            <a:ext cx="15758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black background with a black square&#10;&#10;Description automatically generated with medium confidence" id="74" name="Google Shape;7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6413892"/>
            <a:ext cx="689181" cy="14843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/>
          <p:nvPr/>
        </p:nvSpPr>
        <p:spPr>
          <a:xfrm>
            <a:off x="1778000" y="6360668"/>
            <a:ext cx="24963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Taming the uncharted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/>
        </p:nvSpPr>
        <p:spPr>
          <a:xfrm>
            <a:off x="9777984" y="6360668"/>
            <a:ext cx="15758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black background with a black square&#10;&#10;Description automatically generated with medium confidence" id="80" name="Google Shape;8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6413892"/>
            <a:ext cx="689181" cy="14843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 txBox="1"/>
          <p:nvPr/>
        </p:nvSpPr>
        <p:spPr>
          <a:xfrm>
            <a:off x="1778000" y="6360668"/>
            <a:ext cx="24963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Taming the uncharted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507227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6281530" y="1825625"/>
            <a:ext cx="507227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black background with a black square&#10;&#10;Description automatically generated with medium confidence"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6413892"/>
            <a:ext cx="689181" cy="14843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/>
        </p:nvSpPr>
        <p:spPr>
          <a:xfrm>
            <a:off x="9777984" y="6360668"/>
            <a:ext cx="15758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1778000" y="6360668"/>
            <a:ext cx="24963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Taming the uncharted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b="1" sz="24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839788" y="868363"/>
            <a:ext cx="1050766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pic>
        <p:nvPicPr>
          <p:cNvPr descr="A black background with a black square&#10;&#10;Description automatically generated with medium confidence"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6413892"/>
            <a:ext cx="689181" cy="14843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/>
        </p:nvSpPr>
        <p:spPr>
          <a:xfrm>
            <a:off x="9777984" y="6360668"/>
            <a:ext cx="15758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778000" y="6360668"/>
            <a:ext cx="24963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Taming the uncharted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0" sz="21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sz="1600"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0" sz="21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sz="1600"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/>
        </p:nvSpPr>
        <p:spPr>
          <a:xfrm>
            <a:off x="9777984" y="6360668"/>
            <a:ext cx="15758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black background with a black square&#10;&#10;Description automatically generated with medium confidence"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6413892"/>
            <a:ext cx="689181" cy="14843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/>
        </p:nvSpPr>
        <p:spPr>
          <a:xfrm>
            <a:off x="1778000" y="6360668"/>
            <a:ext cx="24963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Taming the uncharted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/>
        </p:nvSpPr>
        <p:spPr>
          <a:xfrm>
            <a:off x="9777984" y="6360668"/>
            <a:ext cx="15758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black background with a black square&#10;&#10;Description automatically generated with medium confidence" id="44" name="Google Shape;4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6413892"/>
            <a:ext cx="689181" cy="14843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/>
          <p:nvPr/>
        </p:nvSpPr>
        <p:spPr>
          <a:xfrm>
            <a:off x="1778000" y="6360668"/>
            <a:ext cx="24963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Taming the uncharted</a:t>
            </a:r>
            <a:endParaRPr/>
          </a:p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839788" y="2472744"/>
            <a:ext cx="3932237" cy="3396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7"/>
          <p:cNvSpPr txBox="1"/>
          <p:nvPr/>
        </p:nvSpPr>
        <p:spPr>
          <a:xfrm>
            <a:off x="9777984" y="6360668"/>
            <a:ext cx="15758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black background with a black square&#10;&#10;Description automatically generated with medium confidence" id="52" name="Google Shape;5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6413892"/>
            <a:ext cx="689181" cy="14843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/>
          <p:nvPr/>
        </p:nvSpPr>
        <p:spPr>
          <a:xfrm>
            <a:off x="1778000" y="6360668"/>
            <a:ext cx="24963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Taming the uncharted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/>
        </p:nvSpPr>
        <p:spPr>
          <a:xfrm>
            <a:off x="9777984" y="6360668"/>
            <a:ext cx="15758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black background with a black square&#10;&#10;Description automatically generated with medium confidence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6413892"/>
            <a:ext cx="689181" cy="14843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/>
        </p:nvSpPr>
        <p:spPr>
          <a:xfrm>
            <a:off x="1778000" y="6360668"/>
            <a:ext cx="24963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Taming the uncharted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black background with a black square&#10;&#10;Description automatically generated with medium confidence" id="60" name="Google Shape;6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6413892"/>
            <a:ext cx="689181" cy="14843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/>
          <p:nvPr/>
        </p:nvSpPr>
        <p:spPr>
          <a:xfrm>
            <a:off x="9777984" y="6360668"/>
            <a:ext cx="15758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9"/>
          <p:cNvSpPr txBox="1"/>
          <p:nvPr/>
        </p:nvSpPr>
        <p:spPr>
          <a:xfrm>
            <a:off x="1778000" y="6360668"/>
            <a:ext cx="24963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Taming the uncharted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9788" y="2472744"/>
            <a:ext cx="3932237" cy="3396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/>
        </p:nvSpPr>
        <p:spPr>
          <a:xfrm>
            <a:off x="9777984" y="6360668"/>
            <a:ext cx="15758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black background with a black square&#10;&#10;Description automatically generated with medium confidence" id="67" name="Google Shape;6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6413892"/>
            <a:ext cx="689181" cy="14843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/>
          <p:nvPr/>
        </p:nvSpPr>
        <p:spPr>
          <a:xfrm>
            <a:off x="1778000" y="6360668"/>
            <a:ext cx="24963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Taming the uncharted</a:t>
            </a:r>
            <a:endParaRPr/>
          </a:p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5191760" y="996950"/>
            <a:ext cx="6160452" cy="4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0" sz="2100"/>
            </a:lvl1pPr>
            <a:lvl2pPr indent="-355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sz="1600"/>
            </a:lvl4pPr>
            <a:lvl5pPr indent="-3175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AFA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  <a:defRPr b="0" i="0" sz="4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8531977" y="6354375"/>
            <a:ext cx="18710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CONFIDENTIAL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op1os.lan.croz.net" TargetMode="External"/><Relationship Id="rId4" Type="http://schemas.openxmlformats.org/officeDocument/2006/relationships/hyperlink" Target="http://op2os.lan.croz.ne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veeam.com/products/cloud/kubernetes-backup/free-kubernetes.html" TargetMode="External"/><Relationship Id="rId4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raw.githubusercontent.com/llamastack/llama-stack-k8s-operator/main/release/operator.yaml" TargetMode="External"/><Relationship Id="rId4" Type="http://schemas.openxmlformats.org/officeDocument/2006/relationships/hyperlink" Target="https://github.com/opendatahub-io/llama-stack-k8s-operator.g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>
            <p:ph idx="2" type="pic"/>
          </p:nvPr>
        </p:nvSpPr>
        <p:spPr>
          <a:xfrm>
            <a:off x="261257" y="80963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3"/>
          <p:cNvSpPr/>
          <p:nvPr/>
        </p:nvSpPr>
        <p:spPr>
          <a:xfrm rot="-626966">
            <a:off x="817046" y="2678364"/>
            <a:ext cx="1131745" cy="753471"/>
          </a:xfrm>
          <a:prstGeom prst="roundRect">
            <a:avLst>
              <a:gd fmla="val 3615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863600" y="1122363"/>
            <a:ext cx="104648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ontserrat ExtraBold"/>
              <a:buNone/>
            </a:pPr>
            <a:r>
              <a:rPr lang="en-US"/>
              <a:t>OZIR Ljetni akcelerator 2025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863599" y="3602038"/>
            <a:ext cx="1046479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Luka Volarević, Zvonimir Mabić</a:t>
            </a:r>
            <a:endParaRPr/>
          </a:p>
        </p:txBody>
      </p:sp>
      <p:sp>
        <p:nvSpPr>
          <p:cNvPr id="90" name="Google Shape;90;p13"/>
          <p:cNvSpPr txBox="1"/>
          <p:nvPr>
            <p:ph idx="3" type="body"/>
          </p:nvPr>
        </p:nvSpPr>
        <p:spPr>
          <a:xfrm>
            <a:off x="863600" y="5405438"/>
            <a:ext cx="10464800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A black background with a black square&#10;&#10;Description automatically generated with medium confidence"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440" y="678047"/>
            <a:ext cx="2066587" cy="444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82831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NFS subdir external provisioner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2" title="nfs-csi.png"/>
          <p:cNvPicPr preferRelativeResize="0"/>
          <p:nvPr/>
        </p:nvPicPr>
        <p:blipFill rotWithShape="1">
          <a:blip r:embed="rId3">
            <a:alphaModFix/>
          </a:blip>
          <a:srcRect b="1768" l="0" r="0" t="0"/>
          <a:stretch/>
        </p:blipFill>
        <p:spPr>
          <a:xfrm>
            <a:off x="3592850" y="1539675"/>
            <a:ext cx="4986551" cy="49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NFS CSI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NFS kao standardizirani storage driver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StorageClass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Mogućnost stvaranja VolumeSnapshota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7321300" y="1690825"/>
            <a:ext cx="3153600" cy="30015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apiVersion: storage.k8s.io/v1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kind: StorageClass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metadata: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name: nfs-csi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provisioner: nfs.csi.k8s.io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parameters: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server: 10.0.16.26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share: /nfs/exports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reclaimPolicy: Delete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volumeBindingMode: Immediate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allowVolumeExpansion: true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mountOptions: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- nfsvers=4.1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2048575" y="3542900"/>
            <a:ext cx="3153600" cy="21549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apiVersion: snapshot.storage.k8s.io/v1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kind: VolumeSnapshotClass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metadata: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name: nfs-snapshot-class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driver: nfs.csi.k8s.io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deletionPolicy: Delete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Prometheus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Platforma za praćenje metrika i alertova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Instalacija preko operatora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Nakon instalacije stvoriti instancu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snake_case metrike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Queries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openshift-storage i prometheus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namespaceovi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Exposamo service za pristup konzoli</a:t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6100" y="542175"/>
            <a:ext cx="2699525" cy="23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5663" y="3334975"/>
            <a:ext cx="32004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Tester aplikacija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872500" y="1371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Radi jednostavnosti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Ručno mijenjani metrics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5561775" y="1825625"/>
            <a:ext cx="5562000" cy="40173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const express = require('express');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const app = express();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let currentConnections = 150;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app.get('/metrics', (req, res) =&gt; {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res.set('Content-Type', 'text/plain');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res.send(`current_connections ${currentConnections}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`);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});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app.get('/change_metric', (req, res) =&gt; {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const val = Number(req.query.value);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currentConnections = val;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res.redirect('/metrics');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});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const port = process.env.PORT || 8080;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app.listen(port);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900" y="2264800"/>
            <a:ext cx="3544650" cy="7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2648" y="3186998"/>
            <a:ext cx="3403150" cy="26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Prometheus - Service monitor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778800" y="1825625"/>
            <a:ext cx="5072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Odredimo service, port i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endpoint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534000" y="2936075"/>
            <a:ext cx="5562000" cy="31707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apiVersion: monitoring.coreos.com/v1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kind: ServiceMonitor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metadata: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name: prometheus-sm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namespace: prometheus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spec: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endpoints: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- interval: 30s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path: /metrics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port: http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selector: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matchLabels: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operated-prometheus: 'true' # matching sa servisom od aplikacije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8863" y="2762900"/>
            <a:ext cx="4636268" cy="31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>
            <p:ph idx="2" type="body"/>
          </p:nvPr>
        </p:nvSpPr>
        <p:spPr>
          <a:xfrm>
            <a:off x="6340805" y="1825625"/>
            <a:ext cx="5072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Možemo vidjeti target health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na dashboardu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PrometheusRule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PrometheusRule tip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Sadrži grupe pravila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Labeli za višu kontrolu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838200" y="2642500"/>
            <a:ext cx="5932800" cy="36789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apiVersion: monitoring.coreos.com/v1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kind: PrometheusRule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metadata: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name: metrics-rule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namespace: prometheus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spec: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groups: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- name: metrics.rules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rules: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- alert: HighConnections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annotations: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description: More than 1000 connections are active.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summary: High number of connections detected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expr: current_connections &gt; 1000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for: 30s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labels: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severity: critical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900" y="1561850"/>
            <a:ext cx="3986401" cy="454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Argo CD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Platforma za Continuous Delivey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Syncing s git repom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Instalacija: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Exposamo rute za pristup dashboard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1166850" y="3182525"/>
            <a:ext cx="5109900" cy="11391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kubectl create namespace argocd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kubectl apply -n argocd -f https://raw.githubusercontent.com/argoproj/argo-cd/stable/manifests/install.yaml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1166850" y="5208700"/>
            <a:ext cx="5109900" cy="8004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 oc label namespace &lt;namespace_od_aplikacije&gt; argocd.argoproj.io/managed-by=&lt;namespace_od_operatora&gt;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213" y="1427275"/>
            <a:ext cx="536257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723175" y="26983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Argo CD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723175" y="38795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GitOps</a:t>
            </a:r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201" y="180075"/>
            <a:ext cx="8300224" cy="649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Argo Workflows</a:t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Spajanje platformi Prometheus i Argo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Zadatak: napraviti job s obzirom na metriku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 deploymentu dodati –auth-mode=server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Napraviti potreban RBAC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Sample Workflow za test</a:t>
            </a:r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1265425" y="3255650"/>
            <a:ext cx="10236600" cy="5541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74300" spcFirstLastPara="1" rIns="180000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oc create namespace argo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oc apply -n argo -f https://github.com/argoproj/argo-workflows/releases/download/v3.7.0/install.yaml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oc -n argo port-forward service/argo-server 2746:2746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6344725" y="4097075"/>
            <a:ext cx="5157300" cy="19395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74300" spcFirstLastPara="1" rIns="180000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apiVersion: argoproj.io/v1alpha1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kind: Workflow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metadata: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generateName: hello-world-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spec: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entrypoint: hello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templates: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- name: hello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container: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image: alpine:3.18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command: [sh, -c]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args: ["echo 'hello world'"]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5830" y="816030"/>
            <a:ext cx="3223583" cy="19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Argo Events</a:t>
            </a:r>
            <a:endParaRPr/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Služi za senzore i webhookove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Webhook prima HTTP zahtjeve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Senzor odlučuje što dalje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Dodati admin policy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Stvoriti EventBus</a:t>
            </a:r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1265425" y="3337800"/>
            <a:ext cx="10236600" cy="4002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74300" spcFirstLastPara="1" rIns="180000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oc new-project argo-events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oc apply -f https://raw.githubusercontent.com/argoproj/argo-events/stable/manifests/install.yaml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5884650" y="4239325"/>
            <a:ext cx="5157300" cy="14778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74300" spcFirstLastPara="1" rIns="180000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apiVersion: argoproj.io/v1alpha1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kind: EventBus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metadata: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name: default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namespace: argo-events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spec: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nats: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native: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replicas: 1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675" y="833838"/>
            <a:ext cx="18288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Mrežne postavke</a:t>
            </a:r>
            <a:endParaRPr/>
          </a:p>
        </p:txBody>
      </p:sp>
      <p:graphicFrame>
        <p:nvGraphicFramePr>
          <p:cNvPr id="97" name="Google Shape;97;p14"/>
          <p:cNvGraphicFramePr/>
          <p:nvPr/>
        </p:nvGraphicFramePr>
        <p:xfrm>
          <a:off x="972525" y="20169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{3865C93D-4DBE-4816-B847-EA150F1ED178}</a:tableStyleId>
              </a:tblPr>
              <a:tblGrid>
                <a:gridCol w="1935100"/>
                <a:gridCol w="1480550"/>
                <a:gridCol w="1707825"/>
                <a:gridCol w="1707825"/>
                <a:gridCol w="1707825"/>
                <a:gridCol w="1707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Cluster 2 op2os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Cluster 1 op1os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Storage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IP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master0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10.0.16.21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master0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10.0.16.18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storage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10.0.16.26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master1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10.0.16.22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worker0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10.0.16.19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master2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10.0.16.23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worker1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10.0.16.20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worker0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10.0.16.24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worker1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10.0.16.25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4792700"/>
            <a:ext cx="105654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DNS za cluster 1:	*.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op1os.lan.croz.net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DNS za cluster 2:	*.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op2os.lan.croz.net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DNS za storage:		storage.opos.lan.croz.net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Argo Events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838200" y="1004050"/>
            <a:ext cx="5072400" cy="49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/>
              <a:t>Event Source (webhook)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r>
              <a:rPr lang="en-US"/>
              <a:t>Webhook sluša post na 12000/hello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Sensor stvara isti workflow kao u prijašnjem testeru</a:t>
            </a:r>
            <a:endParaRPr/>
          </a:p>
        </p:txBody>
      </p:sp>
      <p:sp>
        <p:nvSpPr>
          <p:cNvPr id="244" name="Google Shape;244;p32"/>
          <p:cNvSpPr txBox="1"/>
          <p:nvPr>
            <p:ph idx="2" type="body"/>
          </p:nvPr>
        </p:nvSpPr>
        <p:spPr>
          <a:xfrm>
            <a:off x="6281405" y="921900"/>
            <a:ext cx="5072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Sensor (workflow)</a:t>
            </a:r>
            <a:endParaRPr/>
          </a:p>
        </p:txBody>
      </p:sp>
      <p:sp>
        <p:nvSpPr>
          <p:cNvPr id="245" name="Google Shape;245;p32"/>
          <p:cNvSpPr txBox="1"/>
          <p:nvPr/>
        </p:nvSpPr>
        <p:spPr>
          <a:xfrm>
            <a:off x="6281400" y="1325700"/>
            <a:ext cx="5157300" cy="50178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74300" spcFirstLastPara="1" rIns="180000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apiVersion: argoproj.io/v1alpha1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kind: Sensor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metadata: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name: webhook-sensor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namespace: argo-events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spec: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dependencies: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- name: hello-dep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eventSourceName: webhook-source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eventName: hello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triggers: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- template: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name: trigger-workflow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argoWorkflow: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group: argoproj.io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version: v1alpha1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resource: workflows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operation: submit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source: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resource: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 apiVersion: argoproj.io/v1alpha1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 kind: Workflow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 metadata: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   generateName: hello-from-webhook-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 spec: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   entrypoint: hello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   templates: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     - name: hello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       container: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         image: alpine:3.18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         command: ["sh", "-c"]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         args: ["echo 'Hello from Webhook!'"]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46" name="Google Shape;246;p32"/>
          <p:cNvSpPr txBox="1"/>
          <p:nvPr/>
        </p:nvSpPr>
        <p:spPr>
          <a:xfrm>
            <a:off x="483275" y="1688300"/>
            <a:ext cx="5157300" cy="25551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74300" spcFirstLastPara="1" rIns="180000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apiVersion: argoproj.io/v1alpha1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kind: EventSource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metadata: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name: webhook-source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namespace: argo-events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spec: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eventBusName: default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service: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ports: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- port: 12000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targetPort: 12000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webhook: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hello: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endpoint: /hello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method: POST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port: '12000'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Argo “FLOW”</a:t>
            </a:r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Kako to sve zajedno izgleda?</a:t>
            </a:r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850" y="2915575"/>
            <a:ext cx="5975075" cy="25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Alert Manager</a:t>
            </a:r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838200" y="1825625"/>
            <a:ext cx="5072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AlertManager Config</a:t>
            </a:r>
            <a:endParaRPr/>
          </a:p>
        </p:txBody>
      </p:sp>
      <p:sp>
        <p:nvSpPr>
          <p:cNvPr id="260" name="Google Shape;260;p34"/>
          <p:cNvSpPr txBox="1"/>
          <p:nvPr>
            <p:ph idx="2" type="body"/>
          </p:nvPr>
        </p:nvSpPr>
        <p:spPr>
          <a:xfrm>
            <a:off x="6281530" y="1825625"/>
            <a:ext cx="50724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AlertManager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Problemi s community verzijom Prometheusa (detaljno objašnjeno u dokumentaciji)</a:t>
            </a:r>
            <a:endParaRPr/>
          </a:p>
        </p:txBody>
      </p:sp>
      <p:sp>
        <p:nvSpPr>
          <p:cNvPr id="261" name="Google Shape;261;p34"/>
          <p:cNvSpPr txBox="1"/>
          <p:nvPr/>
        </p:nvSpPr>
        <p:spPr>
          <a:xfrm>
            <a:off x="795750" y="2537075"/>
            <a:ext cx="5157300" cy="30168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74300" spcFirstLastPara="1" rIns="180000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kind: AlertmanagerConfig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apiVersion: monitoring.coreos.com/v1alpha1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metadata: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name: alertmanager-config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namespace: js-prom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labels: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alertmanagerConfig: "main"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spec: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receivers: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- name: argo-webhook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webhookConfigs: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- url: 'http://webhook-source-eventsource-svc-argo-events.apps.op1os.lan.croz.net/hello'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route: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groupInterval: 10s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groupWait: 0s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receiver: argo-webhook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repeatInterval: 1h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6429350" y="2844875"/>
            <a:ext cx="5157300" cy="17856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74300" spcFirstLastPara="1" rIns="180000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apiVersion: monitoring.coreos.com/v1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kind: Alertmanager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metadata: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name: alertmanager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namespace: js-prom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spec: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replicas: 2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alertmanagerConfigSelector: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matchLabels: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alertmanagerConfig: main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# configSecret: alertmanager-&lt;ime_alertmanagera&gt;-generated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Kronologija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Prometheus scrapea target current_connections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PrometheusRule vidi da je target iznad 1000, prekršen je rule, stvara se alert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Prometheus šalje alert do AlertManagera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Alert manager šalje HTTP POST request na webhook endpoint koji smo zadali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Argo Events vidi aktivnost na webhooku, šalje event na Event Bus koji funkcionira kao queue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Argo Sensor osluškuje Event Bus, kad vidi novi event pokreće novi Workflow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Zadani workflow ispisuje echo poruku koju možemo vidjeti u "Logs" unutar "Workflows"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Premještaj podova između nodeova</a:t>
            </a:r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690000" y="1858500"/>
            <a:ext cx="10663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Zadatak: na low connections neka aplikacija bude na worker0, na high worker1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Radimo novi PrometheusRule, jedna grupa dva alert pravila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Novi Webhook (dva </a:t>
            </a:r>
            <a:r>
              <a:rPr lang="en-US"/>
              <a:t>endpointa</a:t>
            </a:r>
            <a:r>
              <a:rPr lang="en-US"/>
              <a:t>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Novi AlertManagerConfig  </a:t>
            </a:r>
            <a:r>
              <a:rPr lang="en-US"/>
              <a:t>Receivers</a:t>
            </a:r>
            <a:r>
              <a:rPr lang="en-US"/>
              <a:t> i routes (jedan default)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AlertManager ponavljamo, stari EventBus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Premještaj podova između nodeova</a:t>
            </a:r>
            <a:endParaRPr/>
          </a:p>
        </p:txBody>
      </p:sp>
      <p:sp>
        <p:nvSpPr>
          <p:cNvPr id="280" name="Google Shape;280;p37"/>
          <p:cNvSpPr txBox="1"/>
          <p:nvPr>
            <p:ph idx="1" type="body"/>
          </p:nvPr>
        </p:nvSpPr>
        <p:spPr>
          <a:xfrm>
            <a:off x="690000" y="1858500"/>
            <a:ext cx="10663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Najbitnija stvar: workflow izvršava kubectl komande (prethodno dodati RBAC)</a:t>
            </a:r>
            <a:endParaRPr/>
          </a:p>
        </p:txBody>
      </p:sp>
      <p:sp>
        <p:nvSpPr>
          <p:cNvPr id="281" name="Google Shape;281;p37"/>
          <p:cNvSpPr txBox="1"/>
          <p:nvPr/>
        </p:nvSpPr>
        <p:spPr>
          <a:xfrm>
            <a:off x="427425" y="2779125"/>
            <a:ext cx="10285800" cy="13236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74300" spcFirstLastPara="1" rIns="180000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image: bitnami/kubectl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command: [sh, -c]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args: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- &gt;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kubectl patch deployment js-prom-deploy -n js-prom --type= -p='{"spec":{"template":{"spec":{"nodeSelector":{"kubernetes.io/hostname":"worker1.op1os.lan.croz.net"}}}}}'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388575" y="4311750"/>
            <a:ext cx="10363500" cy="14778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74300" spcFirstLastPara="1" rIns="18000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image: bitnami/kubectl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command: [sh, -c]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args: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- &gt;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kubectl patch deployment js-prom-deploy -n js-prom --type -p='{"spec":{"template":{"spec":{"nodeSelector":{"kubernetes.io/hostname":"worker0.op1os.lan.croz.net"}}}}}'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Postavljanje Ceph clustera</a:t>
            </a:r>
            <a:endParaRPr/>
          </a:p>
        </p:txBody>
      </p:sp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Jedna mašina za NFS i Ceph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Po jedan pool za svaki cluster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Instalacija preko </a:t>
            </a:r>
            <a:r>
              <a:rPr i="1" lang="en-US"/>
              <a:t>cephadm</a:t>
            </a:r>
            <a:endParaRPr i="1"/>
          </a:p>
        </p:txBody>
      </p:sp>
      <p:sp>
        <p:nvSpPr>
          <p:cNvPr id="289" name="Google Shape;289;p38"/>
          <p:cNvSpPr txBox="1"/>
          <p:nvPr/>
        </p:nvSpPr>
        <p:spPr>
          <a:xfrm>
            <a:off x="3293550" y="3429000"/>
            <a:ext cx="5604900" cy="25551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74300" spcFirstLastPara="1" rIns="18000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sudo cephadm bootstrap \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--cluster-network 10.0.16.0/23 \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--mon-ip 10.0.16.26 \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--registry-url registry.redhat.io \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--registry-username '&lt;naš_username&gt;' \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--registry-password '&lt;naša_lozinka&gt;' \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--dashboard-password-noupdate \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--initial-dashboard-user admin \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--initial-dashboard-password ceph \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--allow-fqdn-hostname \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--single-host-defaults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sudo ceph orch daemon add osd &lt;ime_hosta&gt;:/dev/&lt;ime_diska&gt;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sudo ceph osd pool create cluster1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sudo ceph osd pool application enable cluster1 rbd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sudo ceph osd pool create cluster2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sudo ceph osd pool application enable cluster2 rbd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Problem single-node Ceph clustera</a:t>
            </a:r>
            <a:endParaRPr/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 txBox="1"/>
          <p:nvPr/>
        </p:nvSpPr>
        <p:spPr>
          <a:xfrm>
            <a:off x="838200" y="1653875"/>
            <a:ext cx="5157300" cy="46947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sudo ceph -s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cluster: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id:     567b397c-7dc7-11f0-9e25-3c18a057a79b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health: HEALTH_WARN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Degraded data redundancy: 398/4379 objects degraded (9.089%), 114 pgs degraded, 288 pgs undersized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1 pool(s) have no replicas configured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OSD count 1 &lt; osd_pool_default_size 2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too many PGs per OSD (304 &gt; max 250)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services: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mon: 1 daemons, quorum storage (age 22h)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mgr: storage.rqqgvr(active, since 22h), standbys: storage.nctwlc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osd: 1 osds: 1 up (since 22h), 1 in (since 22h)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rgw: 1 daemon active (1 hosts, 1 zones)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data: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pools:   9 pools, 304 pgs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objects: 3.98k objects, 13 GiB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usage:   13 GiB used, 941 GiB / 954 GiB avail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pgs:     398/4379 objects degraded (9.089%)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174 active+undersized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114 active+undersized+degraded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16  active+clean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6372050" y="1825625"/>
            <a:ext cx="5157300" cy="30168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74300" spcFirstLastPara="1" rIns="18000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#!/bin/bash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sudo ceph config set mon mon_allow_pool_size_one true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sudo ceph config get mon mon_allow_pool_size_one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pools=$(sudo ceph osd pool ls)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for pool in $pools; do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sudo ceph osd pool set "$pool" pg_autoscale_mode off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sudo ceph osd pool set "$pool" size 1 --yes-i-really-mean-it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sudo ceph osd pool set "$pool" min_size 1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sudo ceph osd pool set "$pool" pg_num 8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sudo ceph osd pool set "$pool" pgp_num 8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done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ODF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838200" y="1825625"/>
            <a:ext cx="10437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RedHatov storage stack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Instalacija preko Operator Hub-a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Novi useri na Cephu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Posebna skripta za spajanje na Ceph</a:t>
            </a:r>
            <a:endParaRPr/>
          </a:p>
        </p:txBody>
      </p:sp>
      <p:sp>
        <p:nvSpPr>
          <p:cNvPr id="304" name="Google Shape;304;p40"/>
          <p:cNvSpPr txBox="1"/>
          <p:nvPr/>
        </p:nvSpPr>
        <p:spPr>
          <a:xfrm>
            <a:off x="6283075" y="1825625"/>
            <a:ext cx="5157300" cy="29862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74300" spcFirstLastPara="1" rIns="18000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ceph auth add client.odf.cluster1user mon 'allow *' osd 'allow *' mgr 'allow *'</a:t>
            </a:r>
            <a:endParaRPr sz="12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ceph auth add client.odf.cluster2user mon 'allow *' osd 'allow *' mgr 'allow *'</a:t>
            </a:r>
            <a:endParaRPr sz="12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python3 ceph-external-cluster-details-exporter.py --rbd-data-pool-name cluster2 --rgw-endpoint 10.0.16.26:3333 --run-as-user client.odf.cluster2user</a:t>
            </a:r>
            <a:endParaRPr sz="12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python3 ceph-external-cluster-details-exporter.py --rbd-data-pool-name cluster1 --rgw-endpoint 10.0.16.26:3333 --run-as-user client.odf.cluster1user</a:t>
            </a:r>
            <a:endParaRPr sz="12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ACM</a:t>
            </a:r>
            <a:endParaRPr/>
          </a:p>
        </p:txBody>
      </p:sp>
      <p:sp>
        <p:nvSpPr>
          <p:cNvPr id="310" name="Google Shape;310;p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Alat za upravljanje multi-cluster sustavom, </a:t>
            </a:r>
            <a:r>
              <a:rPr i="1" lang="en-US"/>
              <a:t>hub and spoke</a:t>
            </a:r>
            <a:r>
              <a:rPr lang="en-US"/>
              <a:t> arhitektura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Instalacija preko Operator Hub-a i dodavanje clustera preko konzole</a:t>
            </a:r>
            <a:endParaRPr/>
          </a:p>
        </p:txBody>
      </p:sp>
      <p:pic>
        <p:nvPicPr>
          <p:cNvPr id="311" name="Google Shape;311;p41" title="acm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00" y="2886025"/>
            <a:ext cx="9417400" cy="33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Cluster setup</a:t>
            </a:r>
            <a:endParaRPr/>
          </a:p>
        </p:txBody>
      </p:sp>
      <p:pic>
        <p:nvPicPr>
          <p:cNvPr id="104" name="Google Shape;104;p15" title="100000942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100" y="1383150"/>
            <a:ext cx="3646783" cy="4862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 title="100001009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808" y="1383150"/>
            <a:ext cx="6483169" cy="486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Disaster Recovery</a:t>
            </a:r>
            <a:endParaRPr/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/>
              <a:t>CILJ</a:t>
            </a:r>
            <a:r>
              <a:rPr lang="en-US"/>
              <a:t>: Napraviti failover sa jednog na drugi cluster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Testna aplikacija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ODF Multicluster Orchestrator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DRPolicy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Odabir clustera, namespacea, PVCa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Failover cluster</a:t>
            </a:r>
            <a:endParaRPr/>
          </a:p>
        </p:txBody>
      </p:sp>
      <p:pic>
        <p:nvPicPr>
          <p:cNvPr id="318" name="Google Shape;3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4725" y="1690825"/>
            <a:ext cx="28194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Portworx Backup</a:t>
            </a:r>
            <a:endParaRPr/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Backup i disaster recovery platforma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Baziran na Portworx CSI storage sustavu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Enterprise verzija samo za setup od 3+ </a:t>
            </a:r>
            <a:r>
              <a:rPr lang="en-US"/>
              <a:t>workers</a:t>
            </a:r>
            <a:endParaRPr/>
          </a:p>
        </p:txBody>
      </p:sp>
      <p:pic>
        <p:nvPicPr>
          <p:cNvPr id="325" name="Google Shape;325;p43" title="product-logo-backup-horizontal-col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475" y="365123"/>
            <a:ext cx="3893200" cy="14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3" title="px-nfs-backu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925" y="3699450"/>
            <a:ext cx="6680151" cy="255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VEEAM KASTEN</a:t>
            </a:r>
            <a:endParaRPr/>
          </a:p>
        </p:txBody>
      </p:sp>
      <p:sp>
        <p:nvSpPr>
          <p:cNvPr id="332" name="Google Shape;332;p4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Data protection platforma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Pruža Disaster Recovery rješenja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Backup Policy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Prvo odlazimo na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https://www.veeam.com/products/cloud/kubernetes-backup/free-kubernetes.html</a:t>
            </a:r>
            <a:r>
              <a:rPr lang="en-US"/>
              <a:t> te se ulogiramo i verificiramo profil</a:t>
            </a:r>
            <a:endParaRPr/>
          </a:p>
        </p:txBody>
      </p:sp>
      <p:sp>
        <p:nvSpPr>
          <p:cNvPr id="333" name="Google Shape;333;p44"/>
          <p:cNvSpPr txBox="1"/>
          <p:nvPr/>
        </p:nvSpPr>
        <p:spPr>
          <a:xfrm>
            <a:off x="1215925" y="4651925"/>
            <a:ext cx="5422200" cy="13083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oc new-project kasten-io \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--description="Kubernetes data management platform" \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--display-name="Veeam Kasten"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334" name="Google Shape;33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9588" y="653125"/>
            <a:ext cx="284797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4"/>
          <p:cNvSpPr txBox="1"/>
          <p:nvPr/>
        </p:nvSpPr>
        <p:spPr>
          <a:xfrm>
            <a:off x="7344775" y="4403575"/>
            <a:ext cx="3713400" cy="1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-"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Route automatski napravljen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>
            <p:ph type="title"/>
          </p:nvPr>
        </p:nvSpPr>
        <p:spPr>
          <a:xfrm>
            <a:off x="345250" y="2454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VEEAM KASTEN</a:t>
            </a:r>
            <a:endParaRPr/>
          </a:p>
        </p:txBody>
      </p:sp>
      <p:sp>
        <p:nvSpPr>
          <p:cNvPr id="341" name="Google Shape;341;p45"/>
          <p:cNvSpPr txBox="1"/>
          <p:nvPr>
            <p:ph idx="1" type="body"/>
          </p:nvPr>
        </p:nvSpPr>
        <p:spPr>
          <a:xfrm>
            <a:off x="34525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Napravili smo sample app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Dodali anotaciju na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VolumeSnapshotGroupove</a:t>
            </a:r>
            <a:endParaRPr/>
          </a:p>
        </p:txBody>
      </p:sp>
      <p:pic>
        <p:nvPicPr>
          <p:cNvPr id="342" name="Google Shape;34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0051" y="245425"/>
            <a:ext cx="4521950" cy="61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338" y="542249"/>
            <a:ext cx="2416875" cy="30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7597" y="3690100"/>
            <a:ext cx="5937301" cy="26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KEDA</a:t>
            </a:r>
            <a:endParaRPr/>
          </a:p>
        </p:txBody>
      </p:sp>
      <p:sp>
        <p:nvSpPr>
          <p:cNvPr id="350" name="Google Shape;350;p4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Platforma za autoscaling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Motivacija: Scaling na osnovu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crona, cpu </a:t>
            </a:r>
            <a:r>
              <a:rPr lang="en-US"/>
              <a:t>usage</a:t>
            </a:r>
            <a:r>
              <a:rPr lang="en-US"/>
              <a:t> i </a:t>
            </a:r>
            <a:r>
              <a:rPr lang="en-US"/>
              <a:t>metrics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Operator </a:t>
            </a:r>
            <a:r>
              <a:rPr lang="en-US"/>
              <a:t>deprecated</a:t>
            </a:r>
            <a:r>
              <a:rPr lang="en-US"/>
              <a:t>, koristimo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Za testne potrebe koristimo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jednostavan web server app</a:t>
            </a:r>
            <a:endParaRPr/>
          </a:p>
        </p:txBody>
      </p:sp>
      <p:pic>
        <p:nvPicPr>
          <p:cNvPr id="351" name="Google Shape;3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875" y="365113"/>
            <a:ext cx="6324600" cy="58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KEDA: 1. CPU USAGE</a:t>
            </a:r>
            <a:endParaRPr/>
          </a:p>
        </p:txBody>
      </p:sp>
      <p:sp>
        <p:nvSpPr>
          <p:cNvPr id="357" name="Google Shape;357;p4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Na veliko opterećenje povećati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broj podova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Postotak iskorištenosti requested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vrijednosti definiranu u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deploymentu</a:t>
            </a:r>
            <a:endParaRPr/>
          </a:p>
        </p:txBody>
      </p:sp>
      <p:sp>
        <p:nvSpPr>
          <p:cNvPr id="358" name="Google Shape;358;p47"/>
          <p:cNvSpPr txBox="1"/>
          <p:nvPr/>
        </p:nvSpPr>
        <p:spPr>
          <a:xfrm>
            <a:off x="5800250" y="1674300"/>
            <a:ext cx="5422200" cy="35094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apiVersion: keda.sh/v1alpha1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kind: ScaledObject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metadata: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name: keda-test-cpu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spec: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scaleTargetRef: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name: keda-test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minReplicaCount: 1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maxReplicaCount: 2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triggers: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- type: cpu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metadata: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type: Utilization # Postotak CPU usagea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value: "20"   # Ako je CPU opterecenje iznad '20%' od definiranog requested CPU valuea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KEDA: 2. CRON</a:t>
            </a:r>
            <a:endParaRPr/>
          </a:p>
        </p:txBody>
      </p:sp>
      <p:sp>
        <p:nvSpPr>
          <p:cNvPr id="364" name="Google Shape;364;p48"/>
          <p:cNvSpPr txBox="1"/>
          <p:nvPr>
            <p:ph idx="1" type="body"/>
          </p:nvPr>
        </p:nvSpPr>
        <p:spPr>
          <a:xfrm>
            <a:off x="920350" y="1253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2 poda između 9 i 17 sati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Aplikacija se gasi izvan radnog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vremena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 vremenom se postepeno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smanjuju</a:t>
            </a:r>
            <a:endParaRPr/>
          </a:p>
        </p:txBody>
      </p:sp>
      <p:sp>
        <p:nvSpPr>
          <p:cNvPr id="365" name="Google Shape;365;p48"/>
          <p:cNvSpPr txBox="1"/>
          <p:nvPr/>
        </p:nvSpPr>
        <p:spPr>
          <a:xfrm>
            <a:off x="6211050" y="1115625"/>
            <a:ext cx="5422200" cy="38481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apiVersion: keda.sh/v1alpha1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kind: ScaledObject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metadata: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name: keda-test-cron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spec: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scaleTargetRef: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name: keda-test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minReplicaCount: 0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maxReplicaCount: 2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triggers: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- type: cron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metadata: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start: "0 9 * * *"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end: "0 17 * * *"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timezone: "Europe/Zagreb"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desiredReplicas: "2"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pollingInterval: "30"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366" name="Google Shape;3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3548350"/>
            <a:ext cx="558165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KEDA: 3. METRICS</a:t>
            </a:r>
            <a:endParaRPr/>
          </a:p>
        </p:txBody>
      </p:sp>
      <p:sp>
        <p:nvSpPr>
          <p:cNvPr id="372" name="Google Shape;372;p4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Koristimo metrics iz prijašnjih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primjera</a:t>
            </a:r>
            <a:endParaRPr/>
          </a:p>
        </p:txBody>
      </p:sp>
      <p:sp>
        <p:nvSpPr>
          <p:cNvPr id="373" name="Google Shape;373;p49"/>
          <p:cNvSpPr txBox="1"/>
          <p:nvPr/>
        </p:nvSpPr>
        <p:spPr>
          <a:xfrm>
            <a:off x="5931600" y="1625025"/>
            <a:ext cx="5422200" cy="38481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apiVersion: keda.sh/v1alpha1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kind: ScaledObject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metadata: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name: keda-test-http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spec: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scaleTargetRef: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name: keda-test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minReplicaCount: 1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maxReplicaCount: 2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triggers: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- type: prometheus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metadata: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serverAddress: http://prometheus-operated-prometheus.apps.op2os.lan.croz.net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metricName: current_connections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threshold: "1000"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query: current_connections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WOL</a:t>
            </a:r>
            <a:endParaRPr/>
          </a:p>
        </p:txBody>
      </p:sp>
      <p:sp>
        <p:nvSpPr>
          <p:cNvPr id="379" name="Google Shape;379;p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Motivacija: remote power on nodeova u clusteru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BIOS postavka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ethtool &lt;ime_interfacea&gt; | grep Wake → Provjera dostupnosti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ethtool -s &lt;ime_interfacea&gt; wol g → Enable WOL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Korištenje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0"/>
          <p:cNvSpPr txBox="1"/>
          <p:nvPr/>
        </p:nvSpPr>
        <p:spPr>
          <a:xfrm>
            <a:off x="1051725" y="4451200"/>
            <a:ext cx="6161700" cy="11391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wakeonlan &lt;MAC_ADRESA&gt;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Sending magic packet to 255.255.255.255:9 with &lt;MAC_ADRESA&gt;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1"/>
          <p:cNvSpPr txBox="1"/>
          <p:nvPr>
            <p:ph type="title"/>
          </p:nvPr>
        </p:nvSpPr>
        <p:spPr>
          <a:xfrm>
            <a:off x="6884700" y="365125"/>
            <a:ext cx="44691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WireShark</a:t>
            </a:r>
            <a:endParaRPr/>
          </a:p>
        </p:txBody>
      </p:sp>
      <p:sp>
        <p:nvSpPr>
          <p:cNvPr id="387" name="Google Shape;387;p5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88" y="365113"/>
            <a:ext cx="5762625" cy="58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895" y="1846695"/>
            <a:ext cx="5606699" cy="28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Agent based instalacija clustera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install-config.yaml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agent-config.yaml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4445150" y="1690825"/>
            <a:ext cx="3183600" cy="43869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apiVersion: v1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baseDomain: lan.croz.net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compute: 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- name: worker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replicas: 2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architecture: amd64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controlPlane: 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name: master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replicas: 3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architecture: amd64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metadata: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name: op2os 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networking: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clusterNetwork: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- cidr: 10.128.0.0/14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hostPrefix: 23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machineNetwork: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- cidr: 10.0.16.0/23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serviceNetwork: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- 172.22.0.0/16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networkType: OVNKubernetes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platform: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baremetal: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apiVIPs: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- 10.0.16.29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ingressVIPs: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- 10.0.16.30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fips: false 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pullSecret: 'Pull secret' 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sshKey: 'ssh-rsa ... op2os' 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7755600" y="1690825"/>
            <a:ext cx="3331800" cy="49101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apiVersion: v1alpha1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kind: AgentConfig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rendezvousIP: 10.0.16.21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hosts: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- hostname: master0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role: master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interfaces: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- name: enp0s13f0u2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macAddress: 60:7D:09:37:5F:D4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networkConfig: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interfaces: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- name: enp0s13f0u2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type: ethernet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state: up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mac-address: 60:7D:09:37:5F:D4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ipv4: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enabled: true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address: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- ip: 10.0.16.21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   prefix-length: 23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dhcp: false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ipv6: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enabled: false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dns-resolver: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config: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server: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- 10.0.10.2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- 10.0.10.3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routes: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config: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- destination: 0.0.0.0/0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next-hop-address: 10.0.16.1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next-hop-interface: enp0s13f0u2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table-id: 254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Remote Power On Nodeova</a:t>
            </a:r>
            <a:endParaRPr/>
          </a:p>
        </p:txBody>
      </p:sp>
      <p:sp>
        <p:nvSpPr>
          <p:cNvPr id="395" name="Google Shape;395;p5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Image s wakeonlan i kubectl komandom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RBAC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Dva Joba, jedan za paljenje jedan za gašenje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Glavna ideja: za gašenje debug node i drain, za paljenje WOL i uncordon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Za vremensku kontrolu ili CronJob ili KEDA Cron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VIRTUALIZACIJA</a:t>
            </a:r>
            <a:endParaRPr/>
          </a:p>
        </p:txBody>
      </p:sp>
      <p:sp>
        <p:nvSpPr>
          <p:cNvPr id="401" name="Google Shape;401;p5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Zadatak: dodati virtualku kao node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Namještanje mreže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Namještanje Volumea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Remote Powering On</a:t>
            </a:r>
            <a:endParaRPr/>
          </a:p>
        </p:txBody>
      </p:sp>
      <p:pic>
        <p:nvPicPr>
          <p:cNvPr id="402" name="Google Shape;40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825" y="2094513"/>
            <a:ext cx="40767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Mrežne postavke za VM</a:t>
            </a:r>
            <a:endParaRPr/>
          </a:p>
        </p:txBody>
      </p:sp>
      <p:sp>
        <p:nvSpPr>
          <p:cNvPr id="408" name="Google Shape;408;p54"/>
          <p:cNvSpPr txBox="1"/>
          <p:nvPr>
            <p:ph idx="1" type="body"/>
          </p:nvPr>
        </p:nvSpPr>
        <p:spPr>
          <a:xfrm>
            <a:off x="838200" y="1825625"/>
            <a:ext cx="7284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Koristimo postojeći bridge </a:t>
            </a:r>
            <a:r>
              <a:rPr i="1" lang="en-US"/>
              <a:t>br-ex</a:t>
            </a:r>
            <a:r>
              <a:rPr lang="en-US"/>
              <a:t> i stvaramo lokalnu mrežu na njemu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Dodajemo labelu workeru na kojem pokrećemo VM da VM koristi njegov bridge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Stvaramo novi NNCP i pomoću NAD kreiramo novi network interface koji prosljeđujemo VMu</a:t>
            </a:r>
            <a:endParaRPr/>
          </a:p>
        </p:txBody>
      </p:sp>
      <p:sp>
        <p:nvSpPr>
          <p:cNvPr id="409" name="Google Shape;409;p54"/>
          <p:cNvSpPr txBox="1"/>
          <p:nvPr/>
        </p:nvSpPr>
        <p:spPr>
          <a:xfrm>
            <a:off x="8330400" y="1497125"/>
            <a:ext cx="3350100" cy="31707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apiVersion: nmstate.io/v1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kind: NodeNetworkConfigurationPolicy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metadata: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name: br-ex-network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spec: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nodeSelector: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choosealone: true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desiredState: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ovn: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bridge-mappings: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- localnet: br-ex-network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bridge: br-ex 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state: present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Dodavanje VM nodea u cluster</a:t>
            </a:r>
            <a:endParaRPr/>
          </a:p>
        </p:txBody>
      </p:sp>
      <p:sp>
        <p:nvSpPr>
          <p:cNvPr id="415" name="Google Shape;415;p5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/>
              <a:t>Ideja</a:t>
            </a:r>
            <a:r>
              <a:rPr lang="en-US"/>
              <a:t>: Što će se dogoditi ako napravimo VM i pokušamo ga dodati kao node u cluster?</a:t>
            </a:r>
            <a:endParaRPr/>
          </a:p>
        </p:txBody>
      </p:sp>
      <p:pic>
        <p:nvPicPr>
          <p:cNvPr id="416" name="Google Shape;416;p55" title="og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172" y="3385325"/>
            <a:ext cx="5518725" cy="15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Virtualizacija - Remote Power On</a:t>
            </a:r>
            <a:endParaRPr/>
          </a:p>
        </p:txBody>
      </p:sp>
      <p:sp>
        <p:nvSpPr>
          <p:cNvPr id="422" name="Google Shape;422;p5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$ </a:t>
            </a:r>
            <a:r>
              <a:rPr lang="en-US"/>
              <a:t>oc patch virtualmachine.kubevirt.io/dis -n openshift-storage --type merge -p '{"spec":{"runStrategy":"Halted"}}'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             </a:t>
            </a:r>
            <a:endParaRPr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oc drain worker2 --ignore-daemonsets --delete-emptydir-data --force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     —----------------------------------------------------------------------------------------------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$ oc patch virtualmachine.kubevirt.io/dis -n openshift-storage --type merge -p '{"spec":{"runStrategy":"Always"}}'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             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$ oc uncordon worker2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Dodavanje VM nodea - Prva Metoda</a:t>
            </a:r>
            <a:endParaRPr/>
          </a:p>
        </p:txBody>
      </p:sp>
      <p:sp>
        <p:nvSpPr>
          <p:cNvPr id="428" name="Google Shape;428;p5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Preuzimanje Discovery ISO sa konzole Openshift profila (ne </a:t>
            </a:r>
            <a:r>
              <a:rPr lang="en-US"/>
              <a:t>clustera)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Bitno je da VM zadovoljava zahtjeve za cluster - minimalno 2 vCPU i 8GB RAM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Node selector postaviti na worker0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 mrežnim postavkama dodati kreiranu mrežu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Kroz </a:t>
            </a:r>
            <a:r>
              <a:rPr i="1" lang="en-US"/>
              <a:t>nmtui </a:t>
            </a:r>
            <a:r>
              <a:rPr lang="en-US"/>
              <a:t>namjestiti statičku IP adresu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 konzoli </a:t>
            </a:r>
            <a:r>
              <a:rPr i="1" lang="en-US"/>
              <a:t>Add worker</a:t>
            </a:r>
            <a:r>
              <a:rPr lang="en-US"/>
              <a:t>, imenovanje i potvrda CSRova</a:t>
            </a:r>
            <a:endParaRPr/>
          </a:p>
        </p:txBody>
      </p:sp>
      <p:pic>
        <p:nvPicPr>
          <p:cNvPr id="429" name="Google Shape;429;p57" title="vir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213" y="4753150"/>
            <a:ext cx="8525575" cy="5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Dodavanje VM nodea - Druga Metoda</a:t>
            </a:r>
            <a:endParaRPr/>
          </a:p>
        </p:txBody>
      </p:sp>
      <p:sp>
        <p:nvSpPr>
          <p:cNvPr id="435" name="Google Shape;435;p58"/>
          <p:cNvSpPr txBox="1"/>
          <p:nvPr>
            <p:ph idx="1" type="body"/>
          </p:nvPr>
        </p:nvSpPr>
        <p:spPr>
          <a:xfrm>
            <a:off x="848082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Iz clustera izvlačimo ignition file i serviramo ga preko python servera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Pokrenemo VM, preuzmemo RHCOS ISO, pa pokrenemo instalaciju sa ignition fileom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8"/>
          <p:cNvSpPr txBox="1"/>
          <p:nvPr/>
        </p:nvSpPr>
        <p:spPr>
          <a:xfrm>
            <a:off x="838200" y="2521100"/>
            <a:ext cx="9468600" cy="6312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oc extract -n openshift-machine-api secret/worker-user-data-managed --keys=userData --to=- &gt; worker.ign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437" name="Google Shape;437;p58"/>
          <p:cNvSpPr txBox="1"/>
          <p:nvPr/>
        </p:nvSpPr>
        <p:spPr>
          <a:xfrm>
            <a:off x="838200" y="4906800"/>
            <a:ext cx="9468600" cy="8004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sudo coreos-installer install /dev/vda --ignition-url http://10.0.16.76:9956/worker.ign --insecure-ignition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Dodavanje VM nodea - Treća Metoda</a:t>
            </a:r>
            <a:endParaRPr/>
          </a:p>
        </p:txBody>
      </p:sp>
      <p:sp>
        <p:nvSpPr>
          <p:cNvPr id="443" name="Google Shape;443;p5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Agent based instalacija sa </a:t>
            </a:r>
            <a:r>
              <a:rPr i="1" lang="en-US"/>
              <a:t>nodes-config.yaml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Praćenje instalacije</a:t>
            </a:r>
            <a:endParaRPr/>
          </a:p>
        </p:txBody>
      </p:sp>
      <p:sp>
        <p:nvSpPr>
          <p:cNvPr id="444" name="Google Shape;444;p59"/>
          <p:cNvSpPr txBox="1"/>
          <p:nvPr/>
        </p:nvSpPr>
        <p:spPr>
          <a:xfrm>
            <a:off x="838200" y="2521100"/>
            <a:ext cx="6168000" cy="8004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oc adm node-image create nodes-config.yaml --registry-config=&lt;putanja_do&gt;/pull-secret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445" name="Google Shape;445;p59"/>
          <p:cNvSpPr txBox="1"/>
          <p:nvPr/>
        </p:nvSpPr>
        <p:spPr>
          <a:xfrm>
            <a:off x="838200" y="4462125"/>
            <a:ext cx="6168000" cy="6312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oc adm node-image monitor --ip-addresses &lt;ip_novog_cvora&gt; -v=4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446" name="Google Shape;446;p59"/>
          <p:cNvSpPr txBox="1"/>
          <p:nvPr/>
        </p:nvSpPr>
        <p:spPr>
          <a:xfrm>
            <a:off x="8330400" y="1690825"/>
            <a:ext cx="3350100" cy="43251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274300" spcFirstLastPara="1" rIns="18000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hosts: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- hostname: worker2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interfaces: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- name: enp2s0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macAddress: 02:ba:0d:00:00:06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networkConfig: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interfaces: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- name: enp2s0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type: ethernet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state: up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mac-address: 02:ba:0d:00:00:06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ipv4: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enabled: true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address: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- ip: 10.0.16.109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prefix-length: 23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dhcp: false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dns-resolver: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config: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server: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- 10.0.10.2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- 10.0.10.3</a:t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Lightspeed</a:t>
            </a:r>
            <a:endParaRPr/>
          </a:p>
        </p:txBody>
      </p:sp>
      <p:sp>
        <p:nvSpPr>
          <p:cNvPr id="452" name="Google Shape;452;p6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AI asistent integriran u Openshift konzolu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Koristi službenu Openshift dokumentaciju za pružanje odgovora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/>
              <a:t>Ideja</a:t>
            </a:r>
            <a:r>
              <a:rPr lang="en-US"/>
              <a:t>: lokalno pokrenuti </a:t>
            </a:r>
            <a:r>
              <a:rPr i="1" lang="en-US"/>
              <a:t>GPT-OSS:20b</a:t>
            </a:r>
            <a:r>
              <a:rPr lang="en-US"/>
              <a:t> model i servirati ga na Lightspeed</a:t>
            </a:r>
            <a:endParaRPr/>
          </a:p>
        </p:txBody>
      </p:sp>
      <p:pic>
        <p:nvPicPr>
          <p:cNvPr id="453" name="Google Shape;453;p60" title="lspe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3625" y="365125"/>
            <a:ext cx="1700175" cy="17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60" title="Clipboard - September 4, 2025 12_01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7300" y="3563350"/>
            <a:ext cx="5057375" cy="24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Ollama</a:t>
            </a:r>
            <a:endParaRPr/>
          </a:p>
        </p:txBody>
      </p:sp>
      <p:sp>
        <p:nvSpPr>
          <p:cNvPr id="460" name="Google Shape;460;p6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Lokalni runtime za LLM-ove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Instalacija u cluster: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Odgovori su često spori pa treba podesiti timeout na servisu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1"/>
          <p:cNvSpPr txBox="1"/>
          <p:nvPr/>
        </p:nvSpPr>
        <p:spPr>
          <a:xfrm>
            <a:off x="966675" y="2985550"/>
            <a:ext cx="9725400" cy="13854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oc apply -f </a:t>
            </a:r>
            <a:r>
              <a:rPr lang="en-US" sz="1200" u="sng">
                <a:solidFill>
                  <a:schemeClr val="hlink"/>
                </a:solidFill>
                <a:latin typeface="PT Mono"/>
                <a:ea typeface="PT Mono"/>
                <a:cs typeface="PT Mono"/>
                <a:sym typeface="PT Mono"/>
                <a:hlinkClick r:id="rId3"/>
              </a:rPr>
              <a:t>https://raw.githubusercontent.com/llamastack/llama-stack-k8s-operator/main/release/operator.yaml</a:t>
            </a:r>
            <a:endParaRPr sz="12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git clone </a:t>
            </a:r>
            <a:r>
              <a:rPr lang="en-US" sz="1200" u="sng">
                <a:solidFill>
                  <a:schemeClr val="hlink"/>
                </a:solidFill>
                <a:latin typeface="PT Mono"/>
                <a:ea typeface="PT Mono"/>
                <a:cs typeface="PT Mono"/>
                <a:sym typeface="PT Mono"/>
                <a:hlinkClick r:id="rId4"/>
              </a:rPr>
              <a:t>https://github.com/opendatahub-io/llama-stack-k8s-operator.git</a:t>
            </a:r>
            <a:endParaRPr sz="12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./llama-stack-k8s-operator/hack/deploy-quickstart.sh --provider ollama --model gpt-oss:20b</a:t>
            </a:r>
            <a:endParaRPr sz="12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oc expose svc/ollama-server-service -n ollama-dist</a:t>
            </a:r>
            <a:endParaRPr sz="12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462" name="Google Shape;462;p61"/>
          <p:cNvSpPr txBox="1"/>
          <p:nvPr/>
        </p:nvSpPr>
        <p:spPr>
          <a:xfrm>
            <a:off x="966675" y="5193350"/>
            <a:ext cx="9725400" cy="6465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oc annotate route ollama-server-service   --overwrite   haproxy.router.openshift.io/timeout=10m</a:t>
            </a:r>
            <a:endParaRPr sz="12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Agent based instalacija clustera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Kreiranje agent ISO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Praćenje instalacije i pristup clusteru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1026025" y="2510000"/>
            <a:ext cx="7096800" cy="5850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274300" spcFirstLastPara="1" rIns="180000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</a:t>
            </a:r>
            <a:r>
              <a:rPr lang="en-US" sz="13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./openshift-baremetal-install --dir install-dir agent create image</a:t>
            </a:r>
            <a:endParaRPr sz="1300"/>
          </a:p>
        </p:txBody>
      </p:sp>
      <p:sp>
        <p:nvSpPr>
          <p:cNvPr id="121" name="Google Shape;121;p17"/>
          <p:cNvSpPr txBox="1"/>
          <p:nvPr/>
        </p:nvSpPr>
        <p:spPr>
          <a:xfrm>
            <a:off x="1026025" y="3808775"/>
            <a:ext cx="7096800" cy="9852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274300" spcFirstLastPara="1" rIns="180000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./openshift-install --dir install-dir wait-for bootstrap-complete --log-level=info</a:t>
            </a:r>
            <a:endParaRPr sz="13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./openshift-install --dir install-dir wait-for install-complete --log-level=info</a:t>
            </a:r>
            <a:endParaRPr sz="1300"/>
          </a:p>
        </p:txBody>
      </p:sp>
      <p:sp>
        <p:nvSpPr>
          <p:cNvPr id="122" name="Google Shape;122;p17"/>
          <p:cNvSpPr txBox="1"/>
          <p:nvPr/>
        </p:nvSpPr>
        <p:spPr>
          <a:xfrm>
            <a:off x="1026025" y="5067950"/>
            <a:ext cx="7096800" cy="5850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274300" spcFirstLastPara="1" rIns="180000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</a:t>
            </a:r>
            <a:r>
              <a:rPr lang="en-US" sz="13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export KUBECONFIG=&lt;install-dir&gt;/auth/kubeconfig</a:t>
            </a:r>
            <a:endParaRPr sz="13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$ oc get nodes</a:t>
            </a:r>
            <a:endParaRPr sz="13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OLSConfig</a:t>
            </a:r>
            <a:endParaRPr/>
          </a:p>
        </p:txBody>
      </p:sp>
      <p:sp>
        <p:nvSpPr>
          <p:cNvPr id="468" name="Google Shape;468;p62"/>
          <p:cNvSpPr txBox="1"/>
          <p:nvPr>
            <p:ph idx="1" type="body"/>
          </p:nvPr>
        </p:nvSpPr>
        <p:spPr>
          <a:xfrm>
            <a:off x="838200" y="1825625"/>
            <a:ext cx="5929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Za spajanje na Lightspeed potreban je proxy kojim “glumi” OpenAI API (?)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Provider type je </a:t>
            </a:r>
            <a:r>
              <a:rPr i="1" lang="en-US"/>
              <a:t>openai</a:t>
            </a:r>
            <a:r>
              <a:rPr lang="en-US"/>
              <a:t>, a url pokazuje na Ollama proxy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Radi brzine rada korišten je lightweight model </a:t>
            </a:r>
            <a:r>
              <a:rPr i="1" lang="en-US"/>
              <a:t>llama3.2:1b</a:t>
            </a:r>
            <a:endParaRPr/>
          </a:p>
        </p:txBody>
      </p:sp>
      <p:sp>
        <p:nvSpPr>
          <p:cNvPr id="469" name="Google Shape;469;p62"/>
          <p:cNvSpPr txBox="1"/>
          <p:nvPr/>
        </p:nvSpPr>
        <p:spPr>
          <a:xfrm>
            <a:off x="6767325" y="958500"/>
            <a:ext cx="4497900" cy="48024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875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apiVersion: ols.openshift.io/v1alpha1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kind: OLSConfig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metadata: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name: cluster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spec: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llm: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providers: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- credentialsSecretRef: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name: openai-api-keys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models: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- name: 'llama3.2:1b'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name: ollama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type: openai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url: '&lt;ollama-proxy-url&gt;'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ols: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conversationCache: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postgres: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credentialsSecret: lightspeed-postgres-secret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dbName: postgres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maxConnections: 2000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sharedBuffers: 256MB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user: postgres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type: postgres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defaultModel: 'llama3.2:1b'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defaultProvider: ollama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deployment: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console: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replicas: 1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replicas: 1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logLevel: INFO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olsDataCollector: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logLevel: INFO</a:t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3"/>
          <p:cNvSpPr txBox="1"/>
          <p:nvPr>
            <p:ph type="title"/>
          </p:nvPr>
        </p:nvSpPr>
        <p:spPr>
          <a:xfrm>
            <a:off x="910175" y="1910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 sz="10000"/>
              <a:t>Pitanja?</a:t>
            </a:r>
            <a:endParaRPr sz="10000"/>
          </a:p>
        </p:txBody>
      </p:sp>
      <p:sp>
        <p:nvSpPr>
          <p:cNvPr id="475" name="Google Shape;475;p63"/>
          <p:cNvSpPr txBox="1"/>
          <p:nvPr/>
        </p:nvSpPr>
        <p:spPr>
          <a:xfrm>
            <a:off x="4634675" y="800425"/>
            <a:ext cx="3066600" cy="18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HVALA NA PAŽNJI!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6" name="Google Shape;47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400" y="3658975"/>
            <a:ext cx="29051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3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Agent - Platform: NONE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HaProxy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Sav promet preko bootstrapa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Baremetal ne podržava 1 master + 2 worker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Radimo single node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Ne postoje VIP adrese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Slični configi kao i platform baremetal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Praćenje instalacije i pristup clusteru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Ključna razlika u “platform:”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Dodavanje workera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6932225" y="1398800"/>
            <a:ext cx="2317500" cy="42561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apiVersion: v1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baseDomain: lan.croz.net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compute: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- architecture: amd64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hyperthreading: Enabled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name: worker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replicas: 0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controlPlane: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architecture: amd64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hyperthreading: Enabled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name: master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replicas: 1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metadata: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name: op1os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networking: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clusterNetwork: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- cidr: 10.128.0.0/14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hostPrefix: 23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machineNetwork: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- cidr: 10.0.16.0/23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networkType: OVNKubernetes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serviceNetwork: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- 172.30.0.0/16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platform: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none: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pullSecret: ...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sshKey: ...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623425" y="5791925"/>
            <a:ext cx="7096800" cy="3849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274300" spcFirstLastPara="1" rIns="180000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./openshift–baremetal-install --dir install-dir agent create image</a:t>
            </a:r>
            <a:endParaRPr sz="1300"/>
          </a:p>
        </p:txBody>
      </p:sp>
      <p:sp>
        <p:nvSpPr>
          <p:cNvPr id="131" name="Google Shape;131;p18"/>
          <p:cNvSpPr txBox="1"/>
          <p:nvPr/>
        </p:nvSpPr>
        <p:spPr>
          <a:xfrm>
            <a:off x="9343050" y="984900"/>
            <a:ext cx="2678100" cy="56952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apiVersion: v1alpha1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kind: AgentConfig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metadata: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name: op1os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rendezvousIP: 10.0.16.18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hosts: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- hostname: master0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role: master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interfaces: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- name: enp0s13f0u2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macAddress: 60:7d:09:37:5f:bb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networkConfig: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interfaces: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- name: enp0s13f0u2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type: ethernet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state: up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mac-address: 60:7d:09:37:5f:bb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ipv4: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enabled: true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address: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- ip: 10.0.16.18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    prefix-length: 23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dhcp: false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dns-resolver: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config: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server: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- 10.0.10.2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- 10.0.10.3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routes: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config: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- destination: 0.0.0.0/0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next-hop-address: 10.0.16.1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next-hop-interface: enp0s13f0u2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        table-id: 254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HaProxy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Vrtimo na storage laptopu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LoadBalancer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dnf install haproxy &amp;&amp;s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sudo haproxy -c -f /etc/haproxy/haproxy.cfg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100"/>
              <a:buFont typeface="Roboto Mono"/>
              <a:buChar char="-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sudo ss -tulpn | grep haproxy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100"/>
              <a:buFont typeface="Roboto Mono"/>
              <a:buChar char="-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Namjestiti firewall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100"/>
              <a:buFont typeface="Roboto Mono"/>
              <a:buChar char="-"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Dodati ingresscontroller za workere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5995100" y="0"/>
            <a:ext cx="6098400" cy="72651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global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log         127.0.0.1 local2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global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log         127.0.0.1 local2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pidfile     /var/run/haproxy.pid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maxconn     4000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daemon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defaults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mode                    http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log                     global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option                  dontlognull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option http-server-close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option                  redispatch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retries                 3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timeout http-request    10s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timeout queue           1m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timeout connect         10s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timeout client          1m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timeout server          1m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timeout http-keep-alive 10s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timeout check           10s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maxconn                 3000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listen api-server-6443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bind 10.0.16.26:6443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mode tcp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option  httpchk GET /readyz HTTP/1.0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option  log-health-checks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balance roundrobin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server master0 master0.op1os.lan.croz.net:6443 weight 1 verify none check check-ssl inter 10s fall 2 rise 3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listen machine-config-server-22623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bind 10.0.16.26:22623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mode tcp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server master0 master0.op1os.lan.croz.net:22623 check inter 1s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listen ingress-router-443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bind 10.0.16.26:443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mode tcp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balance source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server worker0 worker0.op1os.lan.croz.net:443 check inter 1s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server worker1 worker1.op1os.lan.croz.net:443 check inter 1s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listen ingress-router-80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bind 10.0.16.26:80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mode tcp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balance source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server worker0 worker0.op1os.lan.croz.net:80 check inter 1s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server worker1 worker1.op1os.lan.croz.net:80 check inter 1s</a:t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Razlike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00" y="1690813"/>
            <a:ext cx="567690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100" y="1128850"/>
            <a:ext cx="5543550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ExtraBold"/>
              <a:buNone/>
            </a:pPr>
            <a:r>
              <a:rPr lang="en-US"/>
              <a:t>NFS server i external provisioner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Instalacija i exposeanje shared direktorija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Spajanje </a:t>
            </a:r>
            <a:r>
              <a:rPr lang="en-US"/>
              <a:t>clustera </a:t>
            </a:r>
            <a:r>
              <a:rPr lang="en-US"/>
              <a:t>na server preko NFS subdir external provisionera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1135300" y="2371650"/>
            <a:ext cx="7817700" cy="13854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sudo dnf install nfs-utils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sudo systemctl enable --now nfs-server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sudo systemctl status nfs-server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# Izmjena /etc/exports i dodavanje /srv/nfs/shared &lt;ip_adresa_cidr&gt;(rw,sync,no_subtree_check)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sudo exportfs -rav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sudo exportfs -v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135300" y="4628875"/>
            <a:ext cx="7817700" cy="1539300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274300" spcFirstLastPara="1" rIns="180000" wrap="square" tIns="2743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oc new-project nfs-provisoner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helm repo add nfs-subdir-external-provisioner https://kubernetes-sigs.github.io/nfs-subdir-external-provisioner/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helm install nfs-subdir-external-provisioner nfs-subdir-external-provisioner/nfs-subdir-external-provisioner \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--set nfs.server=10.0.16.26 \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    --set nfs.path=/exported/path</a:t>
            </a:r>
            <a:endParaRPr sz="10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CROZ-ver1">
  <a:themeElements>
    <a:clrScheme name="Croz">
      <a:dk1>
        <a:srgbClr val="000000"/>
      </a:dk1>
      <a:lt1>
        <a:srgbClr val="FFFFFF"/>
      </a:lt1>
      <a:dk2>
        <a:srgbClr val="000000"/>
      </a:dk2>
      <a:lt2>
        <a:srgbClr val="FAFAFA"/>
      </a:lt2>
      <a:accent1>
        <a:srgbClr val="2346FF"/>
      </a:accent1>
      <a:accent2>
        <a:srgbClr val="14E1DC"/>
      </a:accent2>
      <a:accent3>
        <a:srgbClr val="00EB59"/>
      </a:accent3>
      <a:accent4>
        <a:srgbClr val="FFC81E"/>
      </a:accent4>
      <a:accent5>
        <a:srgbClr val="030719"/>
      </a:accent5>
      <a:accent6>
        <a:srgbClr val="B5B7C3"/>
      </a:accent6>
      <a:hlink>
        <a:srgbClr val="2346FF"/>
      </a:hlink>
      <a:folHlink>
        <a:srgbClr val="1B34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