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22"/>
  </p:notesMasterIdLst>
  <p:sldIdLst>
    <p:sldId id="256" r:id="rId5"/>
    <p:sldId id="259" r:id="rId6"/>
    <p:sldId id="258" r:id="rId7"/>
    <p:sldId id="260" r:id="rId8"/>
    <p:sldId id="263" r:id="rId9"/>
    <p:sldId id="267" r:id="rId10"/>
    <p:sldId id="264" r:id="rId11"/>
    <p:sldId id="261" r:id="rId12"/>
    <p:sldId id="271" r:id="rId13"/>
    <p:sldId id="272" r:id="rId14"/>
    <p:sldId id="274" r:id="rId15"/>
    <p:sldId id="262" r:id="rId16"/>
    <p:sldId id="276" r:id="rId17"/>
    <p:sldId id="277" r:id="rId18"/>
    <p:sldId id="275" r:id="rId19"/>
    <p:sldId id="265" r:id="rId20"/>
    <p:sldId id="266" r:id="rId21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CDCA8-8CA3-4F55-9193-DB68E33EC194}" v="5" dt="2024-12-23T19:48:15.937"/>
    <p1510:client id="{76825F75-80BE-4217-BF55-99F6AED3D0D9}" v="5" dt="2024-12-24T02:11:34.511"/>
    <p1510:client id="{BC14C6C7-0473-40ED-A1BE-12848F624C41}" v="175" dt="2024-12-23T21:19:24.824"/>
    <p1510:client id="{C58AAC44-D50A-429A-BCB2-443715C15FD5}" v="11" dt="2024-12-23T21:21:44.286"/>
    <p1510:client id="{D1F078EA-FB7C-4B51-B6D7-1260EDCB62F3}" v="15" dt="2024-12-23T20:34:20.518"/>
    <p1510:client id="{D4D94BC7-031C-469A-AEF0-2D469339AC26}" v="257" dt="2024-12-22T22:43:07.405"/>
    <p1510:client id="{F70DAE7B-902E-4677-A002-038A662C6A7F}" v="2" dt="2024-12-22T21:53:40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58"/>
  </p:normalViewPr>
  <p:slideViewPr>
    <p:cSldViewPr snapToGrid="0">
      <p:cViewPr varScale="1">
        <p:scale>
          <a:sx n="120" d="100"/>
          <a:sy n="120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E6394-81CC-4568-935F-B338A0A6B615}" type="datetimeFigureOut">
              <a:t>04/02/2025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F7722-1C39-4AC3-8867-1F4A8FA133B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060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3984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9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5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201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2/4/25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1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2/4/25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8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2/4/25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7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7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8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4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A7DE-2BD4-C90A-65E0-8211472A3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070" y="115587"/>
            <a:ext cx="9418320" cy="404164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/>
                <a:ea typeface="+mj-lt"/>
                <a:cs typeface="+mj-lt"/>
              </a:rPr>
              <a:t>FarmCast</a:t>
            </a:r>
            <a:r>
              <a:rPr lang="en-US" dirty="0">
                <a:latin typeface="Times New Roman"/>
                <a:ea typeface="+mj-lt"/>
                <a:cs typeface="+mj-lt"/>
              </a:rPr>
              <a:t>: Weather-Based Farming Management System</a:t>
            </a:r>
            <a:endParaRPr lang="en-US" dirty="0">
              <a:latin typeface="Times New Roman"/>
            </a:endParaRPr>
          </a:p>
          <a:p>
            <a:endParaRPr lang="en-C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57C72-4C50-D3BB-E4C0-76CFD518A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5070" y="3560064"/>
            <a:ext cx="9418320" cy="1691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Y" dirty="0">
                <a:latin typeface="Times New Roman"/>
                <a:cs typeface="Times New Roman"/>
              </a:rPr>
              <a:t>SRS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2656B-B087-BCC9-2607-38F76FCDFEA2}"/>
              </a:ext>
            </a:extLst>
          </p:cNvPr>
          <p:cNvSpPr txBox="1"/>
          <p:nvPr/>
        </p:nvSpPr>
        <p:spPr>
          <a:xfrm>
            <a:off x="1487582" y="4405979"/>
            <a:ext cx="3677951" cy="1200329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/>
                <a:cs typeface="Times New Roman"/>
              </a:rPr>
              <a:t>Mohamed </a:t>
            </a:r>
            <a:r>
              <a:rPr lang="en-GB" dirty="0" err="1">
                <a:solidFill>
                  <a:schemeClr val="bg1"/>
                </a:solidFill>
                <a:latin typeface="Times New Roman"/>
                <a:cs typeface="Times New Roman"/>
              </a:rPr>
              <a:t>Elfaki</a:t>
            </a:r>
            <a:endParaRPr lang="en-GB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/>
                <a:cs typeface="Times New Roman"/>
              </a:rPr>
              <a:t>Firas Nazar</a:t>
            </a:r>
          </a:p>
          <a:p>
            <a:r>
              <a:rPr lang="en-GB" dirty="0">
                <a:solidFill>
                  <a:schemeClr val="bg1"/>
                </a:solidFill>
                <a:latin typeface="Times New Roman"/>
                <a:cs typeface="Times New Roman"/>
              </a:rPr>
              <a:t>Omar Ahmed</a:t>
            </a:r>
          </a:p>
          <a:p>
            <a:r>
              <a:rPr lang="en-GB" dirty="0">
                <a:solidFill>
                  <a:schemeClr val="bg1"/>
                </a:solidFill>
                <a:latin typeface="Times New Roman"/>
                <a:cs typeface="Times New Roman"/>
              </a:rPr>
              <a:t>Ahmed Salmi</a:t>
            </a:r>
          </a:p>
        </p:txBody>
      </p:sp>
    </p:spTree>
    <p:extLst>
      <p:ext uri="{BB962C8B-B14F-4D97-AF65-F5344CB8AC3E}">
        <p14:creationId xmlns:p14="http://schemas.microsoft.com/office/powerpoint/2010/main" val="375828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D03FD-5C41-CA0E-592A-FE507E39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Functional Requirements:</a:t>
            </a:r>
            <a:br>
              <a:rPr lang="en-GB" dirty="0">
                <a:latin typeface="Times New Roman"/>
              </a:rPr>
            </a:br>
            <a:r>
              <a:rPr lang="en-GB" dirty="0">
                <a:latin typeface="Times New Roman"/>
                <a:cs typeface="Times New Roman"/>
              </a:rPr>
              <a:t>Irrigation Scheduling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Y"/>
          </a:p>
        </p:txBody>
      </p:sp>
      <p:pic>
        <p:nvPicPr>
          <p:cNvPr id="142" name="Content Placeholder 141">
            <a:extLst>
              <a:ext uri="{FF2B5EF4-FFF2-40B4-BE49-F238E27FC236}">
                <a16:creationId xmlns:a16="http://schemas.microsoft.com/office/drawing/2014/main" id="{119BBCAA-9ADF-3D3A-5A56-1FFE9AE41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565" y="2314812"/>
            <a:ext cx="10290030" cy="3780437"/>
          </a:xfrm>
        </p:spPr>
      </p:pic>
    </p:spTree>
    <p:extLst>
      <p:ext uri="{BB962C8B-B14F-4D97-AF65-F5344CB8AC3E}">
        <p14:creationId xmlns:p14="http://schemas.microsoft.com/office/powerpoint/2010/main" val="282383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B652-F100-97C7-27CC-72DABC6C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" y="1635760"/>
            <a:ext cx="2367280" cy="1325562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Times New Roman"/>
                <a:cs typeface="Times New Roman"/>
              </a:rPr>
              <a:t>Diagrams: Use case</a:t>
            </a:r>
          </a:p>
        </p:txBody>
      </p:sp>
      <p:pic>
        <p:nvPicPr>
          <p:cNvPr id="4" name="Picture 3" descr="A diagram of a farmcast system&#10;&#10;Description automatically generated">
            <a:extLst>
              <a:ext uri="{FF2B5EF4-FFF2-40B4-BE49-F238E27FC236}">
                <a16:creationId xmlns:a16="http://schemas.microsoft.com/office/drawing/2014/main" id="{CD5AA126-F14A-38F3-D55F-C9043C6DA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889" y="0"/>
            <a:ext cx="9985103" cy="6858000"/>
          </a:xfrm>
          <a:prstGeom prst="rect">
            <a:avLst/>
          </a:prstGeom>
        </p:spPr>
      </p:pic>
      <p:pic>
        <p:nvPicPr>
          <p:cNvPr id="5" name="Picture 4" descr="What's an API and Why Should You Care?">
            <a:extLst>
              <a:ext uri="{FF2B5EF4-FFF2-40B4-BE49-F238E27FC236}">
                <a16:creationId xmlns:a16="http://schemas.microsoft.com/office/drawing/2014/main" id="{8F0F5D5A-DB9B-73CF-ADEA-EE24B2225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880" y="807720"/>
            <a:ext cx="1696720" cy="16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3718-E03D-DC29-4385-880CDF36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81" y="-4882"/>
            <a:ext cx="9692640" cy="1325562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Non-Functional Requirements</a:t>
            </a:r>
            <a:br>
              <a:rPr lang="en-GB" dirty="0">
                <a:latin typeface="Times New Roman"/>
                <a:cs typeface="Times New Roman"/>
              </a:rPr>
            </a:br>
            <a:endParaRPr lang="en-GB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99C8-A5C6-9583-FEB3-C8374A120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89" y="1057607"/>
            <a:ext cx="7315456" cy="55490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1.Performance </a:t>
            </a: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 The system should react to user requests within 3 seconds.</a:t>
            </a: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On smartphones, hitting the icon must cause the program to open in less than 2 seconds. 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The latency of  weather notifications, must be less than 1 second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2.Security</a:t>
            </a:r>
            <a:r>
              <a:rPr lang="en-US" sz="2000" dirty="0">
                <a:latin typeface="Times New Roman"/>
                <a:ea typeface="+mn-lt"/>
                <a:cs typeface="+mn-lt"/>
              </a:rPr>
              <a:t> </a:t>
            </a: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All accounts should have multi-factor authentication (MFA)</a:t>
            </a: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Within 24 to 48 hours, address any security vulnerabilities found.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 Carry out vulnerability assessments and penetration testing, </a:t>
            </a:r>
            <a:endParaRPr lang="en-US" sz="2000" dirty="0"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F01BF-95CE-5C3B-D354-403FF5B2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097" y="970"/>
            <a:ext cx="3831709" cy="684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9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C096-9C2F-280B-D255-E79E1A10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18" y="265825"/>
            <a:ext cx="6965854" cy="925824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Non-Functional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BE4A0-8E88-959F-867F-0ABA4C02C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50" y="1581018"/>
            <a:ext cx="6965854" cy="45991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3.Usability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Wingdings" pitchFamily="34" charset="0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 Account setup and basic feature exploration can be finished by non-technical users in 30 minutes. 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Wingdings" pitchFamily="34" charset="0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 Translating the program into ten main languages. 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Wingdings" pitchFamily="34" charset="0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 Maintain uniformity across platforms. 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4.Data Accuracy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Font typeface="Wingdings" pitchFamily="34" charset="0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Update the data every 30 minutes. </a:t>
            </a:r>
          </a:p>
          <a:p>
            <a:pPr>
              <a:buFont typeface="Wingdings" pitchFamily="34" charset="0"/>
              <a:buChar char="Ø"/>
            </a:pPr>
            <a:r>
              <a:rPr lang="en-US" sz="2000" dirty="0">
                <a:latin typeface="Times New Roman"/>
                <a:ea typeface="+mn-lt"/>
                <a:cs typeface="+mn-lt"/>
              </a:rPr>
              <a:t>Make sure the accuracy rate is at least 99%</a:t>
            </a:r>
          </a:p>
          <a:p>
            <a:pPr>
              <a:buFont typeface="Wingdings" pitchFamily="34" charset="0"/>
              <a:buChar char="Ø"/>
            </a:pPr>
            <a:endParaRPr lang="en-US" sz="1400" dirty="0">
              <a:ea typeface="+mn-lt"/>
              <a:cs typeface="+mn-lt"/>
            </a:endParaRPr>
          </a:p>
        </p:txBody>
      </p:sp>
      <p:pic>
        <p:nvPicPr>
          <p:cNvPr id="6" name="Picture 5" descr="Farming Prioritizes Cows and Cars—Not People | WIRED">
            <a:extLst>
              <a:ext uri="{FF2B5EF4-FFF2-40B4-BE49-F238E27FC236}">
                <a16:creationId xmlns:a16="http://schemas.microsoft.com/office/drawing/2014/main" id="{1DFC8D30-3719-4E3B-69B6-FE6058D85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69" y="5041"/>
            <a:ext cx="4216819" cy="68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16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B186-DC32-88F6-802D-865E9B56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" y="-221355"/>
            <a:ext cx="7153231" cy="1350545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Non-Functional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4024-6DBD-04F5-3DC6-A3D18C0B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69" y="1293707"/>
            <a:ext cx="7153231" cy="48864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5. Portability 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Verify compatibility across different platforms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Create an application that is completely responsive 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6. Reliability 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Put error-handling procedures in place to recover from partial failures 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 Do backups every fifteen minutes. 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7" name="Picture 6" descr="Person watching empty phone">
            <a:extLst>
              <a:ext uri="{FF2B5EF4-FFF2-40B4-BE49-F238E27FC236}">
                <a16:creationId xmlns:a16="http://schemas.microsoft.com/office/drawing/2014/main" id="{BE5B4A48-5200-B6A3-42EC-443FD27C8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494" r="17902" b="-1"/>
          <a:stretch/>
        </p:blipFill>
        <p:spPr>
          <a:xfrm>
            <a:off x="7737169" y="10"/>
            <a:ext cx="35552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5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6A12-5A0C-1D20-F4A8-8BB4D702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84" y="-6568"/>
            <a:ext cx="9692640" cy="857668"/>
          </a:xfrm>
        </p:spPr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Diagrams: Class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60D6F9-6B10-A620-1ADB-6777AD856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345" y="850778"/>
            <a:ext cx="8046796" cy="5814351"/>
          </a:xfrm>
        </p:spPr>
      </p:pic>
    </p:spTree>
    <p:extLst>
      <p:ext uri="{BB962C8B-B14F-4D97-AF65-F5344CB8AC3E}">
        <p14:creationId xmlns:p14="http://schemas.microsoft.com/office/powerpoint/2010/main" val="252119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5470D1-A9BC-450A-94B8-E09E222C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E59230-6241-4F71-8F80-408E4EBA2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933" y="0"/>
            <a:ext cx="381733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2A3C3-5EC8-A16D-F1C0-5CDB60D3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083" y="228600"/>
            <a:ext cx="3359031" cy="50147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600" dirty="0">
                <a:solidFill>
                  <a:srgbClr val="FFFFFF"/>
                </a:solidFill>
                <a:latin typeface="Times New Roman"/>
                <a:cs typeface="Times New Roman"/>
              </a:rPr>
              <a:t>Diagrams: Collaboration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A01B88-BE75-48CC-A6A5-AD51DC9EC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4" name="Content Placeholder 3" descr="A diagram of a weather application&#10;&#10;Description automatically generated">
            <a:extLst>
              <a:ext uri="{FF2B5EF4-FFF2-40B4-BE49-F238E27FC236}">
                <a16:creationId xmlns:a16="http://schemas.microsoft.com/office/drawing/2014/main" id="{D1C4B75A-DDD6-0572-E803-BCA7B7E5B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7005"/>
          <a:stretch/>
        </p:blipFill>
        <p:spPr>
          <a:xfrm>
            <a:off x="5104022" y="10"/>
            <a:ext cx="6188817" cy="686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4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93F5-FE92-A69E-AFCF-66FBAD84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34" y="-296849"/>
            <a:ext cx="9692640" cy="1325562"/>
          </a:xfrm>
        </p:spPr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Diagrams: State machine</a:t>
            </a:r>
          </a:p>
        </p:txBody>
      </p:sp>
      <p:pic>
        <p:nvPicPr>
          <p:cNvPr id="4" name="Content Placeholder 3" descr="A diagram of a weather forecast&#10;&#10;Description automatically generated">
            <a:extLst>
              <a:ext uri="{FF2B5EF4-FFF2-40B4-BE49-F238E27FC236}">
                <a16:creationId xmlns:a16="http://schemas.microsoft.com/office/drawing/2014/main" id="{69D51EFE-5732-DC37-05A8-8102B9966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783" y="1350069"/>
            <a:ext cx="9777264" cy="5110014"/>
          </a:xfrm>
        </p:spPr>
      </p:pic>
    </p:spTree>
    <p:extLst>
      <p:ext uri="{BB962C8B-B14F-4D97-AF65-F5344CB8AC3E}">
        <p14:creationId xmlns:p14="http://schemas.microsoft.com/office/powerpoint/2010/main" val="21436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B60E-C224-EA6E-DD8B-FDA97612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087" y="-203562"/>
            <a:ext cx="5655429" cy="1606948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/>
                <a:cs typeface="Arial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C250-C57E-7BAC-6501-515F5E57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086" y="1825320"/>
            <a:ext cx="5655429" cy="37248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itchFamily="34" charset="0"/>
            </a:pPr>
            <a:r>
              <a:rPr lang="en-GB" dirty="0" err="1">
                <a:latin typeface="Times New Roman"/>
                <a:cs typeface="Arial"/>
              </a:rPr>
              <a:t>FarmCast</a:t>
            </a:r>
            <a:r>
              <a:rPr lang="en-GB" dirty="0">
                <a:latin typeface="Times New Roman"/>
                <a:cs typeface="Arial"/>
              </a:rPr>
              <a:t> is a weather-based management system</a:t>
            </a:r>
            <a:endParaRPr lang="en-US" dirty="0">
              <a:latin typeface="Times New Roman"/>
              <a:cs typeface="Arial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itchFamily="34" charset="0"/>
            </a:pPr>
            <a:endParaRPr lang="en-GB" dirty="0">
              <a:latin typeface="Times New Roman"/>
              <a:cs typeface="Arial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itchFamily="34" charset="0"/>
            </a:pPr>
            <a:r>
              <a:rPr lang="en-GB" dirty="0">
                <a:latin typeface="Times New Roman"/>
                <a:cs typeface="Arial"/>
              </a:rPr>
              <a:t>Designed to enhance farming efficiency and sustainability</a:t>
            </a:r>
            <a:endParaRPr lang="en-US" dirty="0">
              <a:latin typeface="Times New Roman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Times New Roman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Times New Roman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b="1" dirty="0">
                <a:latin typeface="Times New Roman"/>
                <a:cs typeface="Arial"/>
              </a:rPr>
              <a:t>Purpose:</a:t>
            </a:r>
            <a:endParaRPr lang="en-US" dirty="0">
              <a:latin typeface="Times New Roman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Times New Roman"/>
              <a:cs typeface="Arial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itchFamily="34" charset="0"/>
            </a:pPr>
            <a:r>
              <a:rPr lang="en-GB" dirty="0">
                <a:latin typeface="Times New Roman"/>
                <a:cs typeface="Arial"/>
              </a:rPr>
              <a:t>Provide tools to help farmers</a:t>
            </a:r>
            <a:endParaRPr lang="en-US" dirty="0">
              <a:latin typeface="Times New Roman"/>
              <a:cs typeface="Arial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itchFamily="34" charset="0"/>
            </a:pPr>
            <a:endParaRPr lang="en-GB" dirty="0">
              <a:latin typeface="Times New Roman"/>
              <a:cs typeface="Arial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itchFamily="34" charset="0"/>
            </a:pPr>
            <a:r>
              <a:rPr lang="en-GB" dirty="0">
                <a:latin typeface="Times New Roman"/>
                <a:cs typeface="Arial"/>
              </a:rPr>
              <a:t>Address key farming challenges </a:t>
            </a:r>
            <a:endParaRPr lang="en-US" dirty="0">
              <a:latin typeface="Times New Roman"/>
              <a:cs typeface="Arial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,Sans-Serif" pitchFamily="34" charset="0"/>
            </a:pPr>
            <a:endParaRPr lang="en-GB" dirty="0"/>
          </a:p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2216" y="599768"/>
            <a:ext cx="304784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icons with different symbols&#10;&#10;Description automatically generated">
            <a:extLst>
              <a:ext uri="{FF2B5EF4-FFF2-40B4-BE49-F238E27FC236}">
                <a16:creationId xmlns:a16="http://schemas.microsoft.com/office/drawing/2014/main" id="{D3E3EE21-C34A-796A-420C-343D67D13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164" y="822905"/>
            <a:ext cx="2119945" cy="21199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2216" y="3688130"/>
            <a:ext cx="304784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CA0E9-ED80-A04C-1A4D-E3542FC00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577" y="3914680"/>
            <a:ext cx="2113118" cy="211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1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4F5F-DD91-9E7E-D36C-8F603DFE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566382"/>
            <a:ext cx="4534047" cy="15502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Scope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CF6C96-4596-4D83-A9F9-A3AB22AB4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Y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B06A8E-594D-AFD6-A4E6-A11E4A0CCC49}"/>
              </a:ext>
            </a:extLst>
          </p:cNvPr>
          <p:cNvSpPr txBox="1"/>
          <p:nvPr/>
        </p:nvSpPr>
        <p:spPr>
          <a:xfrm>
            <a:off x="1199535" y="2438399"/>
            <a:ext cx="4572002" cy="38532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18288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b="1" dirty="0">
                <a:latin typeface="Times New Roman"/>
                <a:cs typeface="Times New Roman"/>
              </a:rPr>
              <a:t>Smallholder farmers targeted through the mobile app</a:t>
            </a:r>
          </a:p>
          <a:p>
            <a:pPr marL="285750" indent="-18288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endParaRPr lang="en-US" b="1" dirty="0">
              <a:latin typeface="Times New Roman"/>
              <a:cs typeface="Times New Roman"/>
            </a:endParaRPr>
          </a:p>
          <a:p>
            <a:pPr marL="285750" indent="-18288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endParaRPr lang="en-US" b="1" dirty="0">
              <a:latin typeface="Times New Roman"/>
              <a:cs typeface="Times New Roman"/>
            </a:endParaRPr>
          </a:p>
          <a:p>
            <a:pPr marL="285750" indent="-182880"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b="1" dirty="0">
                <a:latin typeface="Times New Roman"/>
                <a:cs typeface="Times New Roman"/>
              </a:rPr>
              <a:t>Commercial farmers targeted through the web platform</a:t>
            </a:r>
          </a:p>
        </p:txBody>
      </p:sp>
      <p:pic>
        <p:nvPicPr>
          <p:cNvPr id="39" name="Picture 38" descr="A farm machine working in a field&#10;&#10;Description automatically generated">
            <a:extLst>
              <a:ext uri="{FF2B5EF4-FFF2-40B4-BE49-F238E27FC236}">
                <a16:creationId xmlns:a16="http://schemas.microsoft.com/office/drawing/2014/main" id="{9E8B0A64-BCC1-1ED7-3682-3902A260CF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61" r="22560" b="-1"/>
          <a:stretch/>
        </p:blipFill>
        <p:spPr>
          <a:xfrm>
            <a:off x="6094625" y="21546"/>
            <a:ext cx="60948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7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73EF1-380E-78C3-6F70-AB52848A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-344178"/>
            <a:ext cx="9858383" cy="1325562"/>
          </a:xfrm>
        </p:spPr>
        <p:txBody>
          <a:bodyPr>
            <a:normAutofit/>
          </a:bodyPr>
          <a:lstStyle/>
          <a:p>
            <a:r>
              <a:rPr lang="en-GB">
                <a:latin typeface="Times New Roman"/>
                <a:cs typeface="Times New Roman"/>
              </a:rPr>
              <a:t>Current Problems with Farming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Y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Y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571F9D-DD3D-7660-1CAB-83E076722435}"/>
              </a:ext>
            </a:extLst>
          </p:cNvPr>
          <p:cNvSpPr txBox="1"/>
          <p:nvPr/>
        </p:nvSpPr>
        <p:spPr>
          <a:xfrm>
            <a:off x="1850571" y="5182546"/>
            <a:ext cx="868017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 err="1">
                <a:latin typeface="Times New Roman"/>
                <a:ea typeface="+mn-lt"/>
                <a:cs typeface="+mn-lt"/>
              </a:rPr>
              <a:t>FarmCast</a:t>
            </a:r>
            <a:r>
              <a:rPr lang="en-GB" sz="2400" b="1" dirty="0">
                <a:latin typeface="Times New Roman"/>
                <a:ea typeface="+mn-lt"/>
                <a:cs typeface="+mn-lt"/>
              </a:rPr>
              <a:t> solves these problems with key functional requirements which will be looking at later</a:t>
            </a:r>
            <a:endParaRPr lang="en-US" sz="2400" dirty="0">
              <a:latin typeface="Times New Roman"/>
            </a:endParaRPr>
          </a:p>
          <a:p>
            <a:endParaRPr lang="en-GB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E33D89F-18BF-5BA8-B140-762964FC8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097" y="4727240"/>
            <a:ext cx="2458279" cy="2458279"/>
          </a:xfrm>
          <a:prstGeom prst="rect">
            <a:avLst/>
          </a:prstGeom>
        </p:spPr>
      </p:pic>
      <p:pic>
        <p:nvPicPr>
          <p:cNvPr id="85" name="Content Placeholder 84" descr="A grey and black logo&#10;&#10;Description automatically generated">
            <a:extLst>
              <a:ext uri="{FF2B5EF4-FFF2-40B4-BE49-F238E27FC236}">
                <a16:creationId xmlns:a16="http://schemas.microsoft.com/office/drawing/2014/main" id="{9DCD3784-0558-A29D-E9C9-A23640F06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0500" y="1245265"/>
            <a:ext cx="8941227" cy="3778848"/>
          </a:xfrm>
        </p:spPr>
      </p:pic>
    </p:spTree>
    <p:extLst>
      <p:ext uri="{BB962C8B-B14F-4D97-AF65-F5344CB8AC3E}">
        <p14:creationId xmlns:p14="http://schemas.microsoft.com/office/powerpoint/2010/main" val="390878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7E83-56F5-284D-3943-6BE5E073C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53" y="1325"/>
            <a:ext cx="9692640" cy="1325562"/>
          </a:xfrm>
        </p:spPr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Diagrams: Organizational</a:t>
            </a:r>
          </a:p>
        </p:txBody>
      </p:sp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DAC380B2-BD1F-4147-4466-99AAF604B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843" y="1469099"/>
            <a:ext cx="7837852" cy="5316851"/>
          </a:xfrm>
        </p:spPr>
      </p:pic>
    </p:spTree>
    <p:extLst>
      <p:ext uri="{BB962C8B-B14F-4D97-AF65-F5344CB8AC3E}">
        <p14:creationId xmlns:p14="http://schemas.microsoft.com/office/powerpoint/2010/main" val="273941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6DB5-CC87-CDCF-1F17-E9E2119F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97" y="389386"/>
            <a:ext cx="9692640" cy="1325562"/>
          </a:xfrm>
        </p:spPr>
        <p:txBody>
          <a:bodyPr/>
          <a:lstStyle/>
          <a:p>
            <a:r>
              <a:rPr lang="en-GB" dirty="0">
                <a:latin typeface="Times New Roman"/>
                <a:cs typeface="Times New Roman"/>
              </a:rPr>
              <a:t>Diagrams: System Architecture</a:t>
            </a:r>
          </a:p>
        </p:txBody>
      </p:sp>
      <p:pic>
        <p:nvPicPr>
          <p:cNvPr id="4" name="Content Placeholder 3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204CC891-88F6-C2C2-344C-49B4AEB28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425" y="1936071"/>
            <a:ext cx="10234572" cy="4702672"/>
          </a:xfrm>
        </p:spPr>
      </p:pic>
    </p:spTree>
    <p:extLst>
      <p:ext uri="{BB962C8B-B14F-4D97-AF65-F5344CB8AC3E}">
        <p14:creationId xmlns:p14="http://schemas.microsoft.com/office/powerpoint/2010/main" val="30510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Y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A8FD0-C34B-0C67-BEDB-A12782B2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 dirty="0">
                <a:solidFill>
                  <a:srgbClr val="FFFFFF"/>
                </a:solidFill>
                <a:latin typeface="Times New Roman"/>
                <a:cs typeface="Times New Roman"/>
              </a:rPr>
              <a:t>Diagrams:</a:t>
            </a:r>
            <a:br>
              <a:rPr lang="en-US" sz="4100" dirty="0">
                <a:latin typeface="Times New Roman"/>
              </a:rPr>
            </a:br>
            <a:r>
              <a:rPr lang="en-US" sz="4100" dirty="0">
                <a:solidFill>
                  <a:srgbClr val="FFFFFF"/>
                </a:solidFill>
                <a:latin typeface="Times New Roman"/>
                <a:cs typeface="Times New Roman"/>
              </a:rPr>
              <a:t> Sequence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iagram of a weather forecast&#10;&#10;Description automatically generated">
            <a:extLst>
              <a:ext uri="{FF2B5EF4-FFF2-40B4-BE49-F238E27FC236}">
                <a16:creationId xmlns:a16="http://schemas.microsoft.com/office/drawing/2014/main" id="{A73B6A3D-D658-BE1E-4C9B-4C5509F9E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836" y="40609"/>
            <a:ext cx="5509478" cy="6816020"/>
          </a:xfrm>
        </p:spPr>
      </p:pic>
    </p:spTree>
    <p:extLst>
      <p:ext uri="{BB962C8B-B14F-4D97-AF65-F5344CB8AC3E}">
        <p14:creationId xmlns:p14="http://schemas.microsoft.com/office/powerpoint/2010/main" val="145377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48D1-4219-5F45-7014-094099C8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485" y="682866"/>
            <a:ext cx="5997678" cy="1325562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Functional Requirements:</a:t>
            </a:r>
            <a:br>
              <a:rPr lang="en-GB" dirty="0">
                <a:latin typeface="Times New Roman"/>
                <a:cs typeface="Times New Roman"/>
              </a:rPr>
            </a:br>
            <a:r>
              <a:rPr lang="en-GB" dirty="0">
                <a:latin typeface="Times New Roman"/>
                <a:cs typeface="Times New Roman"/>
              </a:rPr>
              <a:t>User registration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Y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997B7E1-5F15-1416-D559-9C5E0FDDA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139" y="2005739"/>
            <a:ext cx="6015571" cy="41743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latin typeface="Times New Roman"/>
                <a:ea typeface="+mn-lt"/>
                <a:cs typeface="+mn-lt"/>
              </a:rPr>
              <a:t>REQ-1: New users shall be able to register a new account  </a:t>
            </a:r>
            <a:endParaRPr lang="en-GB" sz="2000" dirty="0">
              <a:latin typeface="Times New Roman"/>
              <a:cs typeface="Times New Roman"/>
            </a:endParaRPr>
          </a:p>
          <a:p>
            <a:r>
              <a:rPr lang="en-GB" sz="2000" dirty="0">
                <a:latin typeface="Times New Roman"/>
                <a:ea typeface="+mn-lt"/>
                <a:cs typeface="+mn-lt"/>
              </a:rPr>
              <a:t>REQ-2:  Users shall be able to update their profile details  </a:t>
            </a:r>
            <a:endParaRPr lang="en-GB" sz="2000" dirty="0">
              <a:latin typeface="Times New Roman"/>
              <a:cs typeface="Times New Roman"/>
            </a:endParaRPr>
          </a:p>
          <a:p>
            <a:r>
              <a:rPr lang="en-GB" sz="2000" dirty="0">
                <a:latin typeface="Times New Roman"/>
                <a:ea typeface="+mn-lt"/>
                <a:cs typeface="+mn-lt"/>
              </a:rPr>
              <a:t>REQ-3: Users shall be able to customize weather alert preferences  </a:t>
            </a:r>
            <a:endParaRPr lang="en-GB" sz="2000" dirty="0">
              <a:latin typeface="Times New Roman"/>
              <a:cs typeface="Times New Roman"/>
            </a:endParaRPr>
          </a:p>
          <a:p>
            <a:r>
              <a:rPr lang="en-GB" sz="2000" dirty="0">
                <a:latin typeface="Times New Roman"/>
                <a:ea typeface="+mn-lt"/>
                <a:cs typeface="+mn-lt"/>
              </a:rPr>
              <a:t>REQ-4: Users shall be able to enable two-factor authentication </a:t>
            </a:r>
            <a:endParaRPr lang="en-GB" sz="2000" dirty="0">
              <a:latin typeface="Times New Roman"/>
              <a:cs typeface="Times New Roman"/>
            </a:endParaRPr>
          </a:p>
          <a:p>
            <a:endParaRPr lang="en-GB" dirty="0">
              <a:latin typeface="Times New Roman"/>
              <a:cs typeface="Times New Roman"/>
            </a:endParaRPr>
          </a:p>
          <a:p>
            <a:endParaRPr lang="en-GB" b="1" dirty="0">
              <a:latin typeface="Times New Roman"/>
              <a:cs typeface="Times New Roman"/>
            </a:endParaRPr>
          </a:p>
          <a:p>
            <a:endParaRPr lang="en-GB" dirty="0">
              <a:latin typeface="Times New Roman"/>
              <a:cs typeface="Times New Roman"/>
            </a:endParaRPr>
          </a:p>
          <a:p>
            <a:endParaRPr lang="en-GB" dirty="0">
              <a:cs typeface="Times New Roman"/>
            </a:endParaRPr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6" name="Picture 25" descr="Plants in bottles">
            <a:extLst>
              <a:ext uri="{FF2B5EF4-FFF2-40B4-BE49-F238E27FC236}">
                <a16:creationId xmlns:a16="http://schemas.microsoft.com/office/drawing/2014/main" id="{B5BE06E9-DEB4-28EC-EDFD-9A49CCE3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08" r="26200" b="-1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9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C467-2577-268A-3641-9E754511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Functional Requirements:</a:t>
            </a:r>
            <a:br>
              <a:rPr lang="en-GB" dirty="0">
                <a:latin typeface="Times New Roman"/>
              </a:rPr>
            </a:br>
            <a:r>
              <a:rPr lang="en-GB" dirty="0">
                <a:latin typeface="Times New Roman"/>
                <a:cs typeface="Times New Roman"/>
              </a:rPr>
              <a:t>Weather Forecasting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F03141C-E701-4659-F7BF-3B696F70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214" b="4"/>
          <a:stretch/>
        </p:blipFill>
        <p:spPr>
          <a:xfrm>
            <a:off x="7449835" y="1933575"/>
            <a:ext cx="3304622" cy="3639872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DBE7514-3AF2-3911-A380-9F9CD34EA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659" y="1956535"/>
            <a:ext cx="6501538" cy="4474501"/>
          </a:xfrm>
        </p:spPr>
      </p:pic>
    </p:spTree>
    <p:extLst>
      <p:ext uri="{BB962C8B-B14F-4D97-AF65-F5344CB8AC3E}">
        <p14:creationId xmlns:p14="http://schemas.microsoft.com/office/powerpoint/2010/main" val="32127884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8fb681e-4307-42a7-ab74-4b199374997b" xsi:nil="true"/>
    <lcf76f155ced4ddcb4097134ff3c332f xmlns="c6268f04-c05d-4078-8fd8-3f9ee13623ae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AFF6CD7574624981966A9CEEF0783B" ma:contentTypeVersion="11" ma:contentTypeDescription="Create a new document." ma:contentTypeScope="" ma:versionID="b137efe9468bd053b6b360a33933329d">
  <xsd:schema xmlns:xsd="http://www.w3.org/2001/XMLSchema" xmlns:xs="http://www.w3.org/2001/XMLSchema" xmlns:p="http://schemas.microsoft.com/office/2006/metadata/properties" xmlns:ns2="c6268f04-c05d-4078-8fd8-3f9ee13623ae" xmlns:ns3="68fb681e-4307-42a7-ab74-4b199374997b" targetNamespace="http://schemas.microsoft.com/office/2006/metadata/properties" ma:root="true" ma:fieldsID="f3a330f5c8c5f73cba848dc1900d75c4" ns2:_="" ns3:_="">
    <xsd:import namespace="c6268f04-c05d-4078-8fd8-3f9ee13623ae"/>
    <xsd:import namespace="68fb681e-4307-42a7-ab74-4b19937499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268f04-c05d-4078-8fd8-3f9ee1362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75a8710-3661-418c-a595-4cf1da46b4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fb681e-4307-42a7-ab74-4b199374997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1618edf-7f9f-4fc1-937b-6c2eed1e7611}" ma:internalName="TaxCatchAll" ma:showField="CatchAllData" ma:web="68fb681e-4307-42a7-ab74-4b199374997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55BFDA-1106-41F3-8D7E-BA41E58A44D5}">
  <ds:schemaRefs>
    <ds:schemaRef ds:uri="68fb681e-4307-42a7-ab74-4b199374997b"/>
    <ds:schemaRef ds:uri="c6268f04-c05d-4078-8fd8-3f9ee13623ae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1BC8293-8120-4C4D-B559-39B76400F3EF}">
  <ds:schemaRefs>
    <ds:schemaRef ds:uri="68fb681e-4307-42a7-ab74-4b199374997b"/>
    <ds:schemaRef ds:uri="c6268f04-c05d-4078-8fd8-3f9ee13623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73EB39-FE85-445C-9B49-810F061EE3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Macintosh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Arial,Sans-Serif</vt:lpstr>
      <vt:lpstr>Calibri</vt:lpstr>
      <vt:lpstr>Century Schoolbook</vt:lpstr>
      <vt:lpstr>Times New Roman</vt:lpstr>
      <vt:lpstr>Wingdings</vt:lpstr>
      <vt:lpstr>Wingdings 2</vt:lpstr>
      <vt:lpstr>View</vt:lpstr>
      <vt:lpstr>FarmCast: Weather-Based Farming Management System </vt:lpstr>
      <vt:lpstr>Introduction</vt:lpstr>
      <vt:lpstr>Scope</vt:lpstr>
      <vt:lpstr>Current Problems with Farming</vt:lpstr>
      <vt:lpstr>Diagrams: Organizational</vt:lpstr>
      <vt:lpstr>Diagrams: System Architecture</vt:lpstr>
      <vt:lpstr>Diagrams:  Sequence</vt:lpstr>
      <vt:lpstr>Functional Requirements: User registration</vt:lpstr>
      <vt:lpstr>Functional Requirements: Weather Forecasting</vt:lpstr>
      <vt:lpstr>Functional Requirements: Irrigation Scheduling</vt:lpstr>
      <vt:lpstr>Diagrams: Use case</vt:lpstr>
      <vt:lpstr>Non-Functional Requirements </vt:lpstr>
      <vt:lpstr>Non-Functional Requirements</vt:lpstr>
      <vt:lpstr>Non-Functional Requirements</vt:lpstr>
      <vt:lpstr>Diagrams: Class </vt:lpstr>
      <vt:lpstr>Diagrams: Collaboration </vt:lpstr>
      <vt:lpstr>Diagrams: State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omer</dc:creator>
  <cp:lastModifiedBy>mohamed omer</cp:lastModifiedBy>
  <cp:revision>7</cp:revision>
  <dcterms:created xsi:type="dcterms:W3CDTF">2024-12-19T19:02:09Z</dcterms:created>
  <dcterms:modified xsi:type="dcterms:W3CDTF">2025-02-04T03:39:26Z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0x01010092AFF6CD7574624981966A9CEEF0783B</vt:lpwstr>
  </property>
  <property fmtid="{D5CDD505-2E9C-101B-9397-08002B2CF9AE}" pid="3" name="MediaServiceImageTags">
    <vt:lpwstr/>
  </property>
</Properties>
</file>