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7772400" cy="100584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150" d="100"/>
          <a:sy n="150" d="100"/>
        </p:scale>
        <p:origin x="1224" y="-2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17T22:38:01.576"/>
    </inkml:context>
    <inkml:brush xml:id="br0">
      <inkml:brushProperty name="width" value="0.05" units="cm"/>
      <inkml:brushProperty name="height" value="0.05" units="cm"/>
    </inkml:brush>
  </inkml:definitions>
  <inkml:trace contextRef="#ctx0" brushRef="#br0">2035 1696 4992,'2'0'1920,"-2"0"-1024,0 0-128,0 0 704,2 0-448,-2 0-128,0 0-224,2 0-128,-2 0-288,0 0 256,2 0 128,-2 0-64,3-2 0,-1 2 96,0-3 31,0 3-159,2-3 0,0 3-128,-2-5 64,2 5-192,1-4-96,-1 4-32,-2-2 32,3 0 96,-4 0 64,1-1-160,3 1-64,-1 2 0,0-1 0,1 1 64,-1-3 96,0 3-64,0 0 32,1 0-96,-4 3 64,4-3-128,-1 1 0,-2 1 32,0 1 0,0-1 0,0 2 64,0-2-160,1 0-32,-1 3 64,0-2 96,0 0 0,0-1 0,3 0-96,-4 2 32,1-2-64,-2 3-32,3 1 32,-2 0 32,2 1-32,-3-2-32,2 2 160,-2 2 32,0-1 0,0-2-32,0 1-96,0-3-64,0 2 96,0 2 0,-2 1-32,-1 1-64,3-1 32,-4 2-32,2-1-96,1-1 64,-2-1 32,1 3 64,0-1 32,0 1-128,2-3-32,-2 2 32,2-1 64,0 1-64,0-3 0,2 1 32,0-2 64,0-1-32,3-1-32,-2 0 32,1 1-32,1-3 0,-1-1 0,4 2 64,1-3 32,0 2-128,-1-4-32,3 2 32,-1 0 64,-2 0 0,1-3-32,-1 2 32,3-1 32,-1-3-32,1 1 64,0 0-128,-1 1 0,1 0 32,-1-2 0,-2 3 0,1-2 64,-1 0-96,1 1-64,0-2 64,1 2 64,-1-1 0,-2 2-32,4 0 32,-3 0-32,1-1 0,-2 1 0,-1 0 0,2 2 0,-2-2-96,3 2 64,-1 0 32,-1 0 64,1 0-96,-2 2 0,3 0 96,-3 0 32,0 1-128,1 1 32,-1 0 0,-1 1 0,1 0 0,-4 2 64,2-1-96,-2 0 0,0 1-32,1-1 0,-3-1 128,0 3 96,1 0-128,-1 3-32,0-1 0,0 3 0,0-2 0,-1-1 64,1-2-96,0 3 0,-3 2 96,1-3 32,0 3-128,2 0-32,-2 1 32,0-3 0,0-3 32,-1 3 64,3 1-32,-1 1-32,1-2 32,0 1 32,-2-1-32,2 0-32,2-6 32,-2 4-32,1-2-96,2 3 0,-3-2 64,4 1 0,-2-2 96,0-2 32,0 4-32,2-5-64,2 2 32,3-3-32,0 1 0,-1-2 0,3-2 64,0 2 96,-1-2-64,-2-2 0,5 0-96,0 0-32,1-3 32,1 2 0,-2-2 0,-1-1 64,3-1 32,0 1 32,-1 0-160,2 2 32,-2-3 0,-1 5 64,-1-2-96,1 0-64,2 0 64,-1 1 64,-1-1 0,-2 2-32,1 0-64,-1 0 32,-3-1 32,1 3 64,-1-1-96,3 1-64,0 0 64,-3 1 64,0-1 0,-2 3-32,3-1 32,-2 2-32,-1-2 0,-2 0 0,0 1 0,0 1 0,1 2 0,-3 0 0,0 3 0,0 0 0,-2 1 64,0 2 32,-2-1-128,0-2 32,0 1 0,-1 3 0,-1-1 0,1 1 64,-3 0-32,5-1-32,-4-1 32,1-1-32,0 3-96,0-1 0,2 1 64,-2 0 64,4-3 0,0 1 64,0-1-128,0-3-64,1-1 64,2 3 0,1-3 32,-2 3 64,5-3-32,-1 0-32,1 0 96,-2-3 64,2-2-64,1 2 0,3-3-32,1-3-64,1 2 96,-1-2 0,1-1-32,0 0-64,0-3 32,1 4 32,1-2-32,-2 3 64,-1-2-416,-3 2-96,-3-3-1504,1 3-576,-6 2-2592,2-2-1087,-3 0 1503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407FD817-3101-4B69-BF0A-64760891AC46}" type="datetimeFigureOut">
              <a:rPr lang="en-US" smtClean="0"/>
              <a:t>5/6/2017</a:t>
            </a:fld>
            <a:endParaRPr lang="en-US"/>
          </a:p>
        </p:txBody>
      </p:sp>
      <p:sp>
        <p:nvSpPr>
          <p:cNvPr id="4" name="Slide Image Placeholder 3"/>
          <p:cNvSpPr>
            <a:spLocks noGrp="1" noRot="1" noChangeAspect="1"/>
          </p:cNvSpPr>
          <p:nvPr>
            <p:ph type="sldImg" idx="2"/>
          </p:nvPr>
        </p:nvSpPr>
        <p:spPr>
          <a:xfrm>
            <a:off x="2327275" y="1173163"/>
            <a:ext cx="2447925"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3A8CF444-434C-4C1C-83AB-C32ABC69B32F}" type="slidenum">
              <a:rPr lang="en-US" smtClean="0"/>
              <a:t>‹#›</a:t>
            </a:fld>
            <a:endParaRPr lang="en-US"/>
          </a:p>
        </p:txBody>
      </p:sp>
    </p:spTree>
    <p:extLst>
      <p:ext uri="{BB962C8B-B14F-4D97-AF65-F5344CB8AC3E}">
        <p14:creationId xmlns:p14="http://schemas.microsoft.com/office/powerpoint/2010/main" val="464434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D8FB18-5843-4784-990F-180C8D595F66}"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267348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8FB18-5843-4784-990F-180C8D595F66}"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94648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8FB18-5843-4784-990F-180C8D595F66}"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373596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8FB18-5843-4784-990F-180C8D595F66}"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113325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D8FB18-5843-4784-990F-180C8D595F66}"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181302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8FB18-5843-4784-990F-180C8D595F66}"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58282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8FB18-5843-4784-990F-180C8D595F66}"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1960179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8FB18-5843-4784-990F-180C8D595F66}" type="datetimeFigureOut">
              <a:rPr lang="en-US" smtClean="0"/>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218046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8FB18-5843-4784-990F-180C8D595F66}" type="datetimeFigureOut">
              <a:rPr lang="en-US" smtClean="0"/>
              <a:t>5/6/2017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353005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23D8FB18-5843-4784-990F-180C8D595F66}"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304881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23D8FB18-5843-4784-990F-180C8D595F66}"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423496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23D8FB18-5843-4784-990F-180C8D595F66}" type="datetimeFigureOut">
              <a:rPr lang="en-US" smtClean="0"/>
              <a:t>5/6/2017</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CC3E153B-E7BD-45EB-86EA-6EDB801C8029}" type="slidenum">
              <a:rPr lang="en-US" smtClean="0"/>
              <a:t>‹#›</a:t>
            </a:fld>
            <a:endParaRPr lang="en-US"/>
          </a:p>
        </p:txBody>
      </p:sp>
    </p:spTree>
    <p:extLst>
      <p:ext uri="{BB962C8B-B14F-4D97-AF65-F5344CB8AC3E}">
        <p14:creationId xmlns:p14="http://schemas.microsoft.com/office/powerpoint/2010/main" val="2969256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21" Type="http://schemas.openxmlformats.org/officeDocument/2006/relationships/image" Target="../media/image19.sv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customXml" Target="../ink/ink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p:cNvGrpSpPr/>
          <p:nvPr/>
        </p:nvGrpSpPr>
        <p:grpSpPr>
          <a:xfrm>
            <a:off x="770474" y="146582"/>
            <a:ext cx="2588935" cy="1934908"/>
            <a:chOff x="8115" y="171531"/>
            <a:chExt cx="4061074" cy="3035151"/>
          </a:xfrm>
        </p:grpSpPr>
        <p:grpSp>
          <p:nvGrpSpPr>
            <p:cNvPr id="144" name="Group 143"/>
            <p:cNvGrpSpPr/>
            <p:nvPr/>
          </p:nvGrpSpPr>
          <p:grpSpPr>
            <a:xfrm>
              <a:off x="8115" y="171533"/>
              <a:ext cx="4061074" cy="3035149"/>
              <a:chOff x="8115" y="171533"/>
              <a:chExt cx="4061074" cy="3035149"/>
            </a:xfrm>
          </p:grpSpPr>
          <p:grpSp>
            <p:nvGrpSpPr>
              <p:cNvPr id="142" name="Group 141"/>
              <p:cNvGrpSpPr/>
              <p:nvPr/>
            </p:nvGrpSpPr>
            <p:grpSpPr>
              <a:xfrm>
                <a:off x="293899" y="171533"/>
                <a:ext cx="3596711" cy="2261870"/>
                <a:chOff x="1347746" y="907775"/>
                <a:chExt cx="3596711" cy="2261870"/>
              </a:xfrm>
            </p:grpSpPr>
            <p:cxnSp>
              <p:nvCxnSpPr>
                <p:cNvPr id="3" name="Straight Connector 2"/>
                <p:cNvCxnSpPr/>
                <p:nvPr/>
              </p:nvCxnSpPr>
              <p:spPr>
                <a:xfrm>
                  <a:off x="1347746" y="1904337"/>
                  <a:ext cx="13000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9" name="Ink 38"/>
                    <p14:cNvContentPartPr/>
                    <p14:nvPr/>
                  </p14:nvContentPartPr>
                  <p14:xfrm>
                    <a:off x="2632298" y="1891879"/>
                    <a:ext cx="641880" cy="500220"/>
                  </p14:xfrm>
                </p:contentPart>
              </mc:Choice>
              <mc:Fallback xmlns="">
                <p:pic>
                  <p:nvPicPr>
                    <p:cNvPr id="39" name="Ink 38"/>
                    <p:cNvPicPr/>
                    <p:nvPr/>
                  </p:nvPicPr>
                  <p:blipFill>
                    <a:blip r:embed="rId3"/>
                    <a:stretch>
                      <a:fillRect/>
                    </a:stretch>
                  </p:blipFill>
                  <p:spPr>
                    <a:xfrm>
                      <a:off x="2623303" y="1882889"/>
                      <a:ext cx="659510" cy="517841"/>
                    </a:xfrm>
                    <a:prstGeom prst="rect">
                      <a:avLst/>
                    </a:prstGeom>
                  </p:spPr>
                </p:pic>
              </mc:Fallback>
            </mc:AlternateContent>
            <p:cxnSp>
              <p:nvCxnSpPr>
                <p:cNvPr id="121" name="Straight Connector 120"/>
                <p:cNvCxnSpPr>
                  <a:cxnSpLocks/>
                </p:cNvCxnSpPr>
                <p:nvPr/>
              </p:nvCxnSpPr>
              <p:spPr>
                <a:xfrm flipV="1">
                  <a:off x="2632298" y="1106312"/>
                  <a:ext cx="1841865" cy="79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cxnSpLocks/>
                </p:cNvCxnSpPr>
                <p:nvPr/>
              </p:nvCxnSpPr>
              <p:spPr>
                <a:xfrm flipV="1">
                  <a:off x="3274178" y="1838632"/>
                  <a:ext cx="1194587" cy="5284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cxnSpLocks/>
                </p:cNvCxnSpPr>
                <p:nvPr/>
              </p:nvCxnSpPr>
              <p:spPr>
                <a:xfrm>
                  <a:off x="3293806" y="2367116"/>
                  <a:ext cx="1174959" cy="5678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p:cNvSpPr txBox="1"/>
                    <p:nvPr/>
                  </p:nvSpPr>
                  <p:spPr>
                    <a:xfrm>
                      <a:off x="1381475" y="1560872"/>
                      <a:ext cx="582562" cy="421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148" i="1">
                                    <a:latin typeface="Cambria Math" panose="02040503050406030204" pitchFamily="18" charset="0"/>
                                  </a:rPr>
                                </m:ctrlPr>
                              </m:sSupPr>
                              <m:e>
                                <m:r>
                                  <a:rPr lang="en-US" sz="1148" i="1">
                                    <a:latin typeface="Cambria Math" panose="02040503050406030204" pitchFamily="18" charset="0"/>
                                  </a:rPr>
                                  <m:t>𝜇</m:t>
                                </m:r>
                              </m:e>
                              <m:sup>
                                <m:r>
                                  <a:rPr lang="en-US" sz="1148" i="1">
                                    <a:latin typeface="Cambria Math" panose="02040503050406030204" pitchFamily="18" charset="0"/>
                                  </a:rPr>
                                  <m:t>−</m:t>
                                </m:r>
                              </m:sup>
                            </m:sSup>
                          </m:oMath>
                        </m:oMathPara>
                      </a14:m>
                      <a:endParaRPr lang="en-US" sz="1148" dirty="0"/>
                    </a:p>
                  </p:txBody>
                </p:sp>
              </mc:Choice>
              <mc:Fallback xmlns="">
                <p:sp>
                  <p:nvSpPr>
                    <p:cNvPr id="59" name="TextBox 58"/>
                    <p:cNvSpPr txBox="1">
                      <a:spLocks noRot="1" noChangeAspect="1" noMove="1" noResize="1" noEditPoints="1" noAdjustHandles="1" noChangeArrowheads="1" noChangeShapeType="1" noTextEdit="1"/>
                    </p:cNvSpPr>
                    <p:nvPr/>
                  </p:nvSpPr>
                  <p:spPr>
                    <a:xfrm>
                      <a:off x="1381475" y="1560872"/>
                      <a:ext cx="582562" cy="421936"/>
                    </a:xfrm>
                    <a:prstGeom prst="rect">
                      <a:avLst/>
                    </a:prstGeom>
                    <a:blipFill>
                      <a:blip r:embed="rId4"/>
                      <a:stretch>
                        <a:fillRect/>
                      </a:stretch>
                    </a:blipFill>
                  </p:spPr>
                  <p:txBody>
                    <a:bodyPr/>
                    <a:lstStyle/>
                    <a:p>
                      <a:r>
                        <a:rPr lang="en-US">
                          <a:noFill/>
                        </a:rPr>
                        <a:t> </a:t>
                      </a:r>
                    </a:p>
                  </p:txBody>
                </p:sp>
              </mc:Fallback>
            </mc:AlternateContent>
            <p:cxnSp>
              <p:nvCxnSpPr>
                <p:cNvPr id="61" name="Straight Arrow Connector 60"/>
                <p:cNvCxnSpPr/>
                <p:nvPr/>
              </p:nvCxnSpPr>
              <p:spPr>
                <a:xfrm>
                  <a:off x="1347746" y="1904337"/>
                  <a:ext cx="650019" cy="0"/>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TextBox 123"/>
                    <p:cNvSpPr txBox="1"/>
                    <p:nvPr/>
                  </p:nvSpPr>
                  <p:spPr>
                    <a:xfrm>
                      <a:off x="2498683" y="2150592"/>
                      <a:ext cx="582562" cy="421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48" i="1">
                                <a:latin typeface="Cambria Math" panose="02040503050406030204" pitchFamily="18" charset="0"/>
                              </a:rPr>
                              <m:t>𝑊</m:t>
                            </m:r>
                          </m:oMath>
                        </m:oMathPara>
                      </a14:m>
                      <a:endParaRPr lang="en-US" sz="1148" dirty="0"/>
                    </a:p>
                  </p:txBody>
                </p:sp>
              </mc:Choice>
              <mc:Fallback xmlns="">
                <p:sp>
                  <p:nvSpPr>
                    <p:cNvPr id="124" name="TextBox 123"/>
                    <p:cNvSpPr txBox="1">
                      <a:spLocks noRot="1" noChangeAspect="1" noMove="1" noResize="1" noEditPoints="1" noAdjustHandles="1" noChangeArrowheads="1" noChangeShapeType="1" noTextEdit="1"/>
                    </p:cNvSpPr>
                    <p:nvPr/>
                  </p:nvSpPr>
                  <p:spPr>
                    <a:xfrm>
                      <a:off x="2498683" y="2150592"/>
                      <a:ext cx="582562" cy="421936"/>
                    </a:xfrm>
                    <a:prstGeom prst="rect">
                      <a:avLst/>
                    </a:prstGeom>
                    <a:blipFill>
                      <a:blip r:embed="rId5"/>
                      <a:stretch>
                        <a:fillRect/>
                      </a:stretch>
                    </a:blipFill>
                  </p:spPr>
                  <p:txBody>
                    <a:bodyPr/>
                    <a:lstStyle/>
                    <a:p>
                      <a:r>
                        <a:rPr lang="en-US">
                          <a:noFill/>
                        </a:rPr>
                        <a:t> </a:t>
                      </a:r>
                    </a:p>
                  </p:txBody>
                </p:sp>
              </mc:Fallback>
            </mc:AlternateContent>
            <p:cxnSp>
              <p:nvCxnSpPr>
                <p:cNvPr id="125" name="Straight Arrow Connector 124"/>
                <p:cNvCxnSpPr>
                  <a:cxnSpLocks/>
                </p:cNvCxnSpPr>
                <p:nvPr/>
              </p:nvCxnSpPr>
              <p:spPr>
                <a:xfrm flipV="1">
                  <a:off x="2647784" y="1524000"/>
                  <a:ext cx="869706" cy="380338"/>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cxnSpLocks/>
                </p:cNvCxnSpPr>
                <p:nvPr/>
              </p:nvCxnSpPr>
              <p:spPr>
                <a:xfrm flipV="1">
                  <a:off x="3274178" y="2102874"/>
                  <a:ext cx="597293" cy="264242"/>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cxnSpLocks/>
                </p:cNvCxnSpPr>
                <p:nvPr/>
              </p:nvCxnSpPr>
              <p:spPr>
                <a:xfrm flipH="1" flipV="1">
                  <a:off x="3782961" y="2605548"/>
                  <a:ext cx="663678" cy="312176"/>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TextBox 138"/>
                    <p:cNvSpPr txBox="1"/>
                    <p:nvPr/>
                  </p:nvSpPr>
                  <p:spPr>
                    <a:xfrm>
                      <a:off x="4361895" y="907775"/>
                      <a:ext cx="582562" cy="4446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148" i="1">
                                    <a:latin typeface="Cambria Math" panose="02040503050406030204" pitchFamily="18" charset="0"/>
                                  </a:rPr>
                                </m:ctrlPr>
                              </m:sSubPr>
                              <m:e>
                                <m:r>
                                  <a:rPr lang="en-US" sz="1148" i="1">
                                    <a:latin typeface="Cambria Math" panose="02040503050406030204" pitchFamily="18" charset="0"/>
                                  </a:rPr>
                                  <m:t>𝜈</m:t>
                                </m:r>
                              </m:e>
                              <m:sub>
                                <m:r>
                                  <a:rPr lang="en-US" sz="1148" i="1">
                                    <a:latin typeface="Cambria Math" panose="02040503050406030204" pitchFamily="18" charset="0"/>
                                  </a:rPr>
                                  <m:t>𝜇</m:t>
                                </m:r>
                              </m:sub>
                            </m:sSub>
                          </m:oMath>
                        </m:oMathPara>
                      </a14:m>
                      <a:endParaRPr lang="en-US" sz="1148" dirty="0"/>
                    </a:p>
                  </p:txBody>
                </p:sp>
              </mc:Choice>
              <mc:Fallback xmlns="">
                <p:sp>
                  <p:nvSpPr>
                    <p:cNvPr id="139" name="TextBox 138"/>
                    <p:cNvSpPr txBox="1">
                      <a:spLocks noRot="1" noChangeAspect="1" noMove="1" noResize="1" noEditPoints="1" noAdjustHandles="1" noChangeArrowheads="1" noChangeShapeType="1" noTextEdit="1"/>
                    </p:cNvSpPr>
                    <p:nvPr/>
                  </p:nvSpPr>
                  <p:spPr>
                    <a:xfrm>
                      <a:off x="4361895" y="907775"/>
                      <a:ext cx="582562" cy="44466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p:cNvSpPr txBox="1"/>
                    <p:nvPr/>
                  </p:nvSpPr>
                  <p:spPr>
                    <a:xfrm>
                      <a:off x="4361895" y="1600774"/>
                      <a:ext cx="582562" cy="421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148" i="1">
                                    <a:latin typeface="Cambria Math" panose="02040503050406030204" pitchFamily="18" charset="0"/>
                                  </a:rPr>
                                </m:ctrlPr>
                              </m:sSupPr>
                              <m:e>
                                <m:r>
                                  <a:rPr lang="en-US" sz="1148" i="1">
                                    <a:latin typeface="Cambria Math" panose="02040503050406030204" pitchFamily="18" charset="0"/>
                                  </a:rPr>
                                  <m:t>ℯ</m:t>
                                </m:r>
                              </m:e>
                              <m:sup>
                                <m:r>
                                  <a:rPr lang="en-US" sz="1148" i="1">
                                    <a:latin typeface="Cambria Math" panose="02040503050406030204" pitchFamily="18" charset="0"/>
                                  </a:rPr>
                                  <m:t>−</m:t>
                                </m:r>
                              </m:sup>
                            </m:sSup>
                          </m:oMath>
                        </m:oMathPara>
                      </a14:m>
                      <a:endParaRPr lang="en-US" sz="1148" dirty="0"/>
                    </a:p>
                  </p:txBody>
                </p:sp>
              </mc:Choice>
              <mc:Fallback xmlns="">
                <p:sp>
                  <p:nvSpPr>
                    <p:cNvPr id="140" name="TextBox 139"/>
                    <p:cNvSpPr txBox="1">
                      <a:spLocks noRot="1" noChangeAspect="1" noMove="1" noResize="1" noEditPoints="1" noAdjustHandles="1" noChangeArrowheads="1" noChangeShapeType="1" noTextEdit="1"/>
                    </p:cNvSpPr>
                    <p:nvPr/>
                  </p:nvSpPr>
                  <p:spPr>
                    <a:xfrm>
                      <a:off x="4361895" y="1600774"/>
                      <a:ext cx="582562" cy="42193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TextBox 140"/>
                    <p:cNvSpPr txBox="1"/>
                    <p:nvPr/>
                  </p:nvSpPr>
                  <p:spPr>
                    <a:xfrm>
                      <a:off x="4361895" y="2747709"/>
                      <a:ext cx="582562" cy="421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148" i="1">
                                    <a:latin typeface="Cambria Math" panose="02040503050406030204" pitchFamily="18" charset="0"/>
                                  </a:rPr>
                                </m:ctrlPr>
                              </m:accPr>
                              <m:e>
                                <m:sSub>
                                  <m:sSubPr>
                                    <m:ctrlPr>
                                      <a:rPr lang="en-US" sz="1148" i="1">
                                        <a:latin typeface="Cambria Math" panose="02040503050406030204" pitchFamily="18" charset="0"/>
                                      </a:rPr>
                                    </m:ctrlPr>
                                  </m:sSubPr>
                                  <m:e>
                                    <m:r>
                                      <a:rPr lang="en-US" sz="1148" i="1">
                                        <a:latin typeface="Cambria Math" panose="02040503050406030204" pitchFamily="18" charset="0"/>
                                      </a:rPr>
                                      <m:t>𝜈</m:t>
                                    </m:r>
                                  </m:e>
                                  <m:sub>
                                    <m:r>
                                      <a:rPr lang="en-US" sz="1148" i="1">
                                        <a:latin typeface="Cambria Math" panose="02040503050406030204" pitchFamily="18" charset="0"/>
                                      </a:rPr>
                                      <m:t>ℯ</m:t>
                                    </m:r>
                                  </m:sub>
                                </m:sSub>
                              </m:e>
                            </m:acc>
                          </m:oMath>
                        </m:oMathPara>
                      </a14:m>
                      <a:endParaRPr lang="en-US" sz="1148" dirty="0"/>
                    </a:p>
                  </p:txBody>
                </p:sp>
              </mc:Choice>
              <mc:Fallback xmlns="">
                <p:sp>
                  <p:nvSpPr>
                    <p:cNvPr id="141" name="TextBox 140"/>
                    <p:cNvSpPr txBox="1">
                      <a:spLocks noRot="1" noChangeAspect="1" noMove="1" noResize="1" noEditPoints="1" noAdjustHandles="1" noChangeArrowheads="1" noChangeShapeType="1" noTextEdit="1"/>
                    </p:cNvSpPr>
                    <p:nvPr/>
                  </p:nvSpPr>
                  <p:spPr>
                    <a:xfrm>
                      <a:off x="4361895" y="2747709"/>
                      <a:ext cx="582562" cy="421936"/>
                    </a:xfrm>
                    <a:prstGeom prst="rect">
                      <a:avLst/>
                    </a:prstGeom>
                    <a:blipFill>
                      <a:blip r:embed="rId8"/>
                      <a:stretch>
                        <a:fillRect/>
                      </a:stretch>
                    </a:blipFill>
                  </p:spPr>
                  <p:txBody>
                    <a:bodyPr/>
                    <a:lstStyle/>
                    <a:p>
                      <a:r>
                        <a:rPr lang="en-US">
                          <a:noFill/>
                        </a:rPr>
                        <a:t> </a:t>
                      </a:r>
                    </a:p>
                  </p:txBody>
                </p:sp>
              </mc:Fallback>
            </mc:AlternateContent>
          </p:grpSp>
          <p:sp>
            <p:nvSpPr>
              <p:cNvPr id="143" name="TextBox 142"/>
              <p:cNvSpPr txBox="1"/>
              <p:nvPr/>
            </p:nvSpPr>
            <p:spPr>
              <a:xfrm>
                <a:off x="8115" y="2482501"/>
                <a:ext cx="4061074" cy="724181"/>
              </a:xfrm>
              <a:prstGeom prst="rect">
                <a:avLst/>
              </a:prstGeom>
              <a:noFill/>
            </p:spPr>
            <p:txBody>
              <a:bodyPr wrap="square" rtlCol="0">
                <a:spAutoFit/>
              </a:bodyPr>
              <a:lstStyle/>
              <a:p>
                <a:pPr algn="just"/>
                <a:r>
                  <a:rPr lang="en-US" sz="800" dirty="0">
                    <a:latin typeface="Times New Roman" panose="02020603050405020304" pitchFamily="18" charset="0"/>
                    <a:cs typeface="Times New Roman" panose="02020603050405020304" pitchFamily="18" charset="0"/>
                  </a:rPr>
                  <a:t>Figure 1. Feynman diagram of a muon decaying into a mu neutrino, an electron, and an anti-electron neutrino. Muon and electron number is conserved in this diagram.</a:t>
                </a:r>
              </a:p>
            </p:txBody>
          </p:sp>
        </p:grpSp>
        <p:sp>
          <p:nvSpPr>
            <p:cNvPr id="145" name="Rectangle 144"/>
            <p:cNvSpPr/>
            <p:nvPr/>
          </p:nvSpPr>
          <p:spPr>
            <a:xfrm>
              <a:off x="117988" y="171531"/>
              <a:ext cx="3869024" cy="2981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a:p>
          </p:txBody>
        </p:sp>
        <p:cxnSp>
          <p:nvCxnSpPr>
            <p:cNvPr id="147" name="Straight Connector 146"/>
            <p:cNvCxnSpPr/>
            <p:nvPr/>
          </p:nvCxnSpPr>
          <p:spPr>
            <a:xfrm>
              <a:off x="117988" y="2536723"/>
              <a:ext cx="3869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666750" y="133468"/>
            <a:ext cx="2746775" cy="2649987"/>
            <a:chOff x="421583" y="2977910"/>
            <a:chExt cx="2807497" cy="2649987"/>
          </a:xfrm>
        </p:grpSpPr>
        <p:pic>
          <p:nvPicPr>
            <p:cNvPr id="5" name="Graphic 4"/>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1583" y="2977910"/>
              <a:ext cx="2807497" cy="2105622"/>
            </a:xfrm>
            <a:prstGeom prst="rect">
              <a:avLst/>
            </a:prstGeom>
          </p:spPr>
        </p:pic>
        <p:sp>
          <p:nvSpPr>
            <p:cNvPr id="6" name="Rectangle 5"/>
            <p:cNvSpPr/>
            <p:nvPr/>
          </p:nvSpPr>
          <p:spPr>
            <a:xfrm>
              <a:off x="493175" y="3114675"/>
              <a:ext cx="2521028" cy="2476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1584" y="5043122"/>
              <a:ext cx="2592620" cy="584775"/>
            </a:xfrm>
            <a:prstGeom prst="rect">
              <a:avLst/>
            </a:prstGeom>
            <a:noFill/>
          </p:spPr>
          <p:txBody>
            <a:bodyPr wrap="square" rtlCol="0">
              <a:spAutoFit/>
            </a:bodyPr>
            <a:lstStyle/>
            <a:p>
              <a:pPr algn="just"/>
              <a:r>
                <a:rPr lang="en-US" sz="800" dirty="0">
                  <a:latin typeface="Times New Roman" panose="02020603050405020304" pitchFamily="18" charset="0"/>
                  <a:cs typeface="Times New Roman" panose="02020603050405020304" pitchFamily="18" charset="0"/>
                </a:rPr>
                <a:t>Figure 2. Oscilloscope data of a muon decay in the PMT (blue), the discriminator’s response (black), and the discriminators threshold, or trigger voltage (red). Signals have been smoothed roughly.</a:t>
              </a:r>
            </a:p>
          </p:txBody>
        </p:sp>
        <p:cxnSp>
          <p:nvCxnSpPr>
            <p:cNvPr id="9" name="Straight Connector 8"/>
            <p:cNvCxnSpPr>
              <a:cxnSpLocks/>
            </p:cNvCxnSpPr>
            <p:nvPr/>
          </p:nvCxnSpPr>
          <p:spPr>
            <a:xfrm>
              <a:off x="493175" y="5074440"/>
              <a:ext cx="25210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73404" y="4315166"/>
            <a:ext cx="2933616" cy="3437656"/>
            <a:chOff x="1558398" y="3596742"/>
            <a:chExt cx="3073598" cy="3437656"/>
          </a:xfrm>
        </p:grpSpPr>
        <p:pic>
          <p:nvPicPr>
            <p:cNvPr id="4" name="Graphic 3"/>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98174" y="3619401"/>
              <a:ext cx="2973936" cy="2091558"/>
            </a:xfrm>
            <a:prstGeom prst="rect">
              <a:avLst/>
            </a:prstGeom>
          </p:spPr>
        </p:pic>
        <p:sp>
          <p:nvSpPr>
            <p:cNvPr id="8" name="Rectangle 7"/>
            <p:cNvSpPr/>
            <p:nvPr/>
          </p:nvSpPr>
          <p:spPr>
            <a:xfrm>
              <a:off x="1598174" y="3596742"/>
              <a:ext cx="3033821" cy="3406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p:cNvCxnSpPr>
            <p:nvPr/>
          </p:nvCxnSpPr>
          <p:spPr>
            <a:xfrm>
              <a:off x="1598174" y="5743569"/>
              <a:ext cx="30338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58398" y="5710959"/>
              <a:ext cx="3073598" cy="1323439"/>
            </a:xfrm>
            <a:prstGeom prst="rect">
              <a:avLst/>
            </a:prstGeom>
            <a:noFill/>
          </p:spPr>
          <p:txBody>
            <a:bodyPr wrap="square" rtlCol="0">
              <a:spAutoFit/>
            </a:bodyPr>
            <a:lstStyle/>
            <a:p>
              <a:pPr algn="just"/>
              <a:r>
                <a:rPr lang="en-US" sz="1000" dirty="0">
                  <a:latin typeface="Times New Roman" panose="02020603050405020304" pitchFamily="18" charset="0"/>
                  <a:cs typeface="Times New Roman" panose="02020603050405020304" pitchFamily="18" charset="0"/>
                </a:rPr>
                <a:t>Figure 4. Histogram of decay times from our PHA with error bars (black) and best fit as determined by Mathematica’s NonlinearModelFit (blue). The confidence bands indicate how confident we are that the actual result lies within the band. i.e. we are 90% confident that the actual muon lifetime model lies within the orange band and 99% confident that it lies within the green band. (color online).</a:t>
              </a:r>
            </a:p>
          </p:txBody>
        </p:sp>
      </p:grpSp>
      <p:grpSp>
        <p:nvGrpSpPr>
          <p:cNvPr id="401" name="Group 400"/>
          <p:cNvGrpSpPr/>
          <p:nvPr/>
        </p:nvGrpSpPr>
        <p:grpSpPr>
          <a:xfrm>
            <a:off x="1049498" y="2472844"/>
            <a:ext cx="3334320" cy="1636915"/>
            <a:chOff x="1049498" y="2472844"/>
            <a:chExt cx="3334320" cy="1636915"/>
          </a:xfrm>
        </p:grpSpPr>
        <p:sp>
          <p:nvSpPr>
            <p:cNvPr id="380" name="Flowchart: Process 379"/>
            <p:cNvSpPr/>
            <p:nvPr/>
          </p:nvSpPr>
          <p:spPr>
            <a:xfrm>
              <a:off x="1116458" y="2472844"/>
              <a:ext cx="3200400" cy="1600424"/>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1174196" y="2594803"/>
              <a:ext cx="662988" cy="2730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Scintillator 1</a:t>
              </a:r>
            </a:p>
          </p:txBody>
        </p:sp>
        <p:sp>
          <p:nvSpPr>
            <p:cNvPr id="36" name="Rectangle: Rounded Corners 35"/>
            <p:cNvSpPr/>
            <p:nvPr/>
          </p:nvSpPr>
          <p:spPr>
            <a:xfrm>
              <a:off x="1174195" y="3042789"/>
              <a:ext cx="662989" cy="2730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Scintillator 2</a:t>
              </a:r>
            </a:p>
          </p:txBody>
        </p:sp>
        <p:sp>
          <p:nvSpPr>
            <p:cNvPr id="38" name="Rectangle: Rounded Corners 37"/>
            <p:cNvSpPr/>
            <p:nvPr/>
          </p:nvSpPr>
          <p:spPr>
            <a:xfrm>
              <a:off x="1174195" y="3490775"/>
              <a:ext cx="662989" cy="2730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Scintillator 3</a:t>
              </a:r>
            </a:p>
          </p:txBody>
        </p:sp>
        <p:grpSp>
          <p:nvGrpSpPr>
            <p:cNvPr id="53" name="Group 52"/>
            <p:cNvGrpSpPr/>
            <p:nvPr/>
          </p:nvGrpSpPr>
          <p:grpSpPr>
            <a:xfrm>
              <a:off x="1748067" y="2936170"/>
              <a:ext cx="323849" cy="184666"/>
              <a:chOff x="4812505" y="3103792"/>
              <a:chExt cx="323849" cy="184666"/>
            </a:xfrm>
          </p:grpSpPr>
          <p:grpSp>
            <p:nvGrpSpPr>
              <p:cNvPr id="54" name="Group 53"/>
              <p:cNvGrpSpPr/>
              <p:nvPr/>
            </p:nvGrpSpPr>
            <p:grpSpPr>
              <a:xfrm>
                <a:off x="4895849" y="3225750"/>
                <a:ext cx="78581" cy="62707"/>
                <a:chOff x="4895850" y="3263432"/>
                <a:chExt cx="133350" cy="98843"/>
              </a:xfrm>
            </p:grpSpPr>
            <p:cxnSp>
              <p:nvCxnSpPr>
                <p:cNvPr id="56" name="Straight Connector 55"/>
                <p:cNvCxnSpPr/>
                <p:nvPr/>
              </p:nvCxnSpPr>
              <p:spPr>
                <a:xfrm>
                  <a:off x="4895850" y="3362275"/>
                  <a:ext cx="1333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flipV="1">
                  <a:off x="5029200" y="3263432"/>
                  <a:ext cx="0" cy="988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55" name="TextBox 54"/>
                  <p:cNvSpPr txBox="1"/>
                  <p:nvPr/>
                </p:nvSpPr>
                <p:spPr>
                  <a:xfrm>
                    <a:off x="4812505" y="3103792"/>
                    <a:ext cx="323849" cy="18466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600" b="0" i="1" smtClean="0">
                              <a:latin typeface="Cambria Math" panose="02040503050406030204" pitchFamily="18" charset="0"/>
                            </a:rPr>
                            <m:t>𝐻</m:t>
                          </m:r>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𝑉</m:t>
                              </m:r>
                            </m:e>
                            <m:sub>
                              <m:r>
                                <a:rPr lang="en-US" sz="600" b="0" i="1" smtClean="0">
                                  <a:latin typeface="Cambria Math" panose="02040503050406030204" pitchFamily="18" charset="0"/>
                                </a:rPr>
                                <m:t>2</m:t>
                              </m:r>
                            </m:sub>
                          </m:sSub>
                        </m:oMath>
                      </m:oMathPara>
                    </a14:m>
                    <a:endParaRPr lang="en-US" sz="600" dirty="0"/>
                  </a:p>
                </p:txBody>
              </p:sp>
            </mc:Choice>
            <mc:Fallback>
              <p:sp>
                <p:nvSpPr>
                  <p:cNvPr id="55" name="TextBox 54"/>
                  <p:cNvSpPr txBox="1">
                    <a:spLocks noRot="1" noChangeAspect="1" noMove="1" noResize="1" noEditPoints="1" noAdjustHandles="1" noChangeArrowheads="1" noChangeShapeType="1" noTextEdit="1"/>
                  </p:cNvSpPr>
                  <p:nvPr/>
                </p:nvSpPr>
                <p:spPr>
                  <a:xfrm>
                    <a:off x="4812505" y="3103792"/>
                    <a:ext cx="323849" cy="184666"/>
                  </a:xfrm>
                  <a:prstGeom prst="rect">
                    <a:avLst/>
                  </a:prstGeom>
                  <a:blipFill>
                    <a:blip r:embed="rId13"/>
                    <a:stretch>
                      <a:fillRect/>
                    </a:stretch>
                  </a:blipFill>
                </p:spPr>
                <p:txBody>
                  <a:bodyPr/>
                  <a:lstStyle/>
                  <a:p>
                    <a:r>
                      <a:rPr lang="en-US">
                        <a:noFill/>
                      </a:rPr>
                      <a:t> </a:t>
                    </a:r>
                  </a:p>
                </p:txBody>
              </p:sp>
            </mc:Fallback>
          </mc:AlternateContent>
        </p:grpSp>
        <p:grpSp>
          <p:nvGrpSpPr>
            <p:cNvPr id="58" name="Group 57"/>
            <p:cNvGrpSpPr/>
            <p:nvPr/>
          </p:nvGrpSpPr>
          <p:grpSpPr>
            <a:xfrm>
              <a:off x="1757587" y="3384156"/>
              <a:ext cx="323849" cy="184666"/>
              <a:chOff x="4812505" y="3103792"/>
              <a:chExt cx="323849" cy="184666"/>
            </a:xfrm>
          </p:grpSpPr>
          <p:grpSp>
            <p:nvGrpSpPr>
              <p:cNvPr id="60" name="Group 59"/>
              <p:cNvGrpSpPr/>
              <p:nvPr/>
            </p:nvGrpSpPr>
            <p:grpSpPr>
              <a:xfrm>
                <a:off x="4895849" y="3225750"/>
                <a:ext cx="78581" cy="62707"/>
                <a:chOff x="4895850" y="3263432"/>
                <a:chExt cx="133350" cy="98843"/>
              </a:xfrm>
            </p:grpSpPr>
            <p:cxnSp>
              <p:nvCxnSpPr>
                <p:cNvPr id="63" name="Straight Connector 62"/>
                <p:cNvCxnSpPr/>
                <p:nvPr/>
              </p:nvCxnSpPr>
              <p:spPr>
                <a:xfrm>
                  <a:off x="4895850" y="3362275"/>
                  <a:ext cx="1333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p:cNvCxnSpPr>
                <p:nvPr/>
              </p:nvCxnSpPr>
              <p:spPr>
                <a:xfrm flipV="1">
                  <a:off x="5029200" y="3263432"/>
                  <a:ext cx="0" cy="988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62" name="TextBox 61"/>
                  <p:cNvSpPr txBox="1"/>
                  <p:nvPr/>
                </p:nvSpPr>
                <p:spPr>
                  <a:xfrm>
                    <a:off x="4812505" y="3103792"/>
                    <a:ext cx="323849" cy="18466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600" b="0" i="1" smtClean="0">
                              <a:latin typeface="Cambria Math" panose="02040503050406030204" pitchFamily="18" charset="0"/>
                            </a:rPr>
                            <m:t>𝐻</m:t>
                          </m:r>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𝑉</m:t>
                              </m:r>
                            </m:e>
                            <m:sub>
                              <m:r>
                                <a:rPr lang="en-US" sz="600" b="0" i="1" smtClean="0">
                                  <a:latin typeface="Cambria Math" panose="02040503050406030204" pitchFamily="18" charset="0"/>
                                </a:rPr>
                                <m:t>3</m:t>
                              </m:r>
                            </m:sub>
                          </m:sSub>
                        </m:oMath>
                      </m:oMathPara>
                    </a14:m>
                    <a:endParaRPr lang="en-US" sz="600" dirty="0"/>
                  </a:p>
                </p:txBody>
              </p:sp>
            </mc:Choice>
            <mc:Fallback>
              <p:sp>
                <p:nvSpPr>
                  <p:cNvPr id="62" name="TextBox 61"/>
                  <p:cNvSpPr txBox="1">
                    <a:spLocks noRot="1" noChangeAspect="1" noMove="1" noResize="1" noEditPoints="1" noAdjustHandles="1" noChangeArrowheads="1" noChangeShapeType="1" noTextEdit="1"/>
                  </p:cNvSpPr>
                  <p:nvPr/>
                </p:nvSpPr>
                <p:spPr>
                  <a:xfrm>
                    <a:off x="4812505" y="3103792"/>
                    <a:ext cx="323849" cy="184666"/>
                  </a:xfrm>
                  <a:prstGeom prst="rect">
                    <a:avLst/>
                  </a:prstGeom>
                  <a:blipFill>
                    <a:blip r:embed="rId14"/>
                    <a:stretch>
                      <a:fillRect/>
                    </a:stretch>
                  </a:blipFill>
                </p:spPr>
                <p:txBody>
                  <a:bodyPr/>
                  <a:lstStyle/>
                  <a:p>
                    <a:r>
                      <a:rPr lang="en-US">
                        <a:noFill/>
                      </a:rPr>
                      <a:t> </a:t>
                    </a:r>
                  </a:p>
                </p:txBody>
              </p:sp>
            </mc:Fallback>
          </mc:AlternateContent>
        </p:grpSp>
        <p:cxnSp>
          <p:nvCxnSpPr>
            <p:cNvPr id="31" name="Straight Connector 30"/>
            <p:cNvCxnSpPr>
              <a:cxnSpLocks/>
              <a:stCxn id="16" idx="3"/>
              <a:endCxn id="32" idx="1"/>
            </p:cNvCxnSpPr>
            <p:nvPr/>
          </p:nvCxnSpPr>
          <p:spPr>
            <a:xfrm>
              <a:off x="1837184" y="2731328"/>
              <a:ext cx="2261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a:stCxn id="36" idx="3"/>
              <a:endCxn id="72" idx="1"/>
            </p:cNvCxnSpPr>
            <p:nvPr/>
          </p:nvCxnSpPr>
          <p:spPr>
            <a:xfrm>
              <a:off x="1837184" y="3179314"/>
              <a:ext cx="222821" cy="16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cxnSpLocks/>
              <a:stCxn id="38" idx="3"/>
              <a:endCxn id="75" idx="1"/>
            </p:cNvCxnSpPr>
            <p:nvPr/>
          </p:nvCxnSpPr>
          <p:spPr>
            <a:xfrm flipV="1">
              <a:off x="1837184" y="3625736"/>
              <a:ext cx="222821" cy="15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063383" y="2594803"/>
              <a:ext cx="594479" cy="273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solidFill>
                  <a:schemeClr val="tx1"/>
                </a:solidFill>
              </a:endParaRPr>
            </a:p>
          </p:txBody>
        </p:sp>
        <p:sp>
          <p:nvSpPr>
            <p:cNvPr id="72" name="Rectangle 71"/>
            <p:cNvSpPr/>
            <p:nvPr/>
          </p:nvSpPr>
          <p:spPr>
            <a:xfrm>
              <a:off x="2060005" y="3044420"/>
              <a:ext cx="594479" cy="273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solidFill>
                  <a:schemeClr val="tx1"/>
                </a:solidFill>
              </a:endParaRPr>
            </a:p>
          </p:txBody>
        </p:sp>
        <p:grpSp>
          <p:nvGrpSpPr>
            <p:cNvPr id="35" name="Group 34"/>
            <p:cNvGrpSpPr/>
            <p:nvPr/>
          </p:nvGrpSpPr>
          <p:grpSpPr>
            <a:xfrm>
              <a:off x="1748072" y="2472845"/>
              <a:ext cx="323849" cy="184667"/>
              <a:chOff x="4812505" y="3103792"/>
              <a:chExt cx="323849" cy="184667"/>
            </a:xfrm>
          </p:grpSpPr>
          <p:grpSp>
            <p:nvGrpSpPr>
              <p:cNvPr id="29" name="Group 28"/>
              <p:cNvGrpSpPr/>
              <p:nvPr/>
            </p:nvGrpSpPr>
            <p:grpSpPr>
              <a:xfrm>
                <a:off x="4812505" y="3103792"/>
                <a:ext cx="323849" cy="184667"/>
                <a:chOff x="4812505" y="3103792"/>
                <a:chExt cx="323849" cy="184667"/>
              </a:xfrm>
            </p:grpSpPr>
            <p:cxnSp>
              <p:nvCxnSpPr>
                <p:cNvPr id="47" name="Straight Connector 46"/>
                <p:cNvCxnSpPr>
                  <a:cxnSpLocks/>
                </p:cNvCxnSpPr>
                <p:nvPr/>
              </p:nvCxnSpPr>
              <p:spPr>
                <a:xfrm flipV="1">
                  <a:off x="4974430" y="3225752"/>
                  <a:ext cx="0" cy="627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4812505" y="3103792"/>
                      <a:ext cx="323849" cy="18466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600" b="0" i="1" smtClean="0">
                                <a:latin typeface="Cambria Math" panose="02040503050406030204" pitchFamily="18" charset="0"/>
                              </a:rPr>
                              <m:t>𝐻</m:t>
                            </m:r>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𝑉</m:t>
                                </m:r>
                              </m:e>
                              <m:sub>
                                <m:r>
                                  <a:rPr lang="en-US" sz="600" b="0" i="1" smtClean="0">
                                    <a:latin typeface="Cambria Math" panose="02040503050406030204" pitchFamily="18" charset="0"/>
                                  </a:rPr>
                                  <m:t>1</m:t>
                                </m:r>
                              </m:sub>
                            </m:sSub>
                          </m:oMath>
                        </m:oMathPara>
                      </a14:m>
                      <a:endParaRPr lang="en-US" sz="600" dirty="0"/>
                    </a:p>
                  </p:txBody>
                </p:sp>
              </mc:Choice>
              <mc:Fallback>
                <p:sp>
                  <p:nvSpPr>
                    <p:cNvPr id="28" name="TextBox 27"/>
                    <p:cNvSpPr txBox="1">
                      <a:spLocks noRot="1" noChangeAspect="1" noMove="1" noResize="1" noEditPoints="1" noAdjustHandles="1" noChangeArrowheads="1" noChangeShapeType="1" noTextEdit="1"/>
                    </p:cNvSpPr>
                    <p:nvPr/>
                  </p:nvSpPr>
                  <p:spPr>
                    <a:xfrm>
                      <a:off x="4812505" y="3103792"/>
                      <a:ext cx="323849" cy="184666"/>
                    </a:xfrm>
                    <a:prstGeom prst="rect">
                      <a:avLst/>
                    </a:prstGeom>
                    <a:blipFill>
                      <a:blip r:embed="rId15"/>
                      <a:stretch>
                        <a:fillRect/>
                      </a:stretch>
                    </a:blipFill>
                  </p:spPr>
                  <p:txBody>
                    <a:bodyPr/>
                    <a:lstStyle/>
                    <a:p>
                      <a:r>
                        <a:rPr lang="en-US">
                          <a:noFill/>
                        </a:rPr>
                        <a:t> </a:t>
                      </a:r>
                    </a:p>
                  </p:txBody>
                </p:sp>
              </mc:Fallback>
            </mc:AlternateContent>
          </p:grpSp>
          <p:cxnSp>
            <p:nvCxnSpPr>
              <p:cNvPr id="77" name="Straight Connector 76"/>
              <p:cNvCxnSpPr/>
              <p:nvPr/>
            </p:nvCxnSpPr>
            <p:spPr>
              <a:xfrm>
                <a:off x="4895848" y="3288458"/>
                <a:ext cx="785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a:cxnSpLocks/>
            </p:cNvCxnSpPr>
            <p:nvPr/>
          </p:nvCxnSpPr>
          <p:spPr>
            <a:xfrm flipV="1">
              <a:off x="2661294" y="2626158"/>
              <a:ext cx="104581" cy="19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 name="Group 95"/>
            <p:cNvGrpSpPr>
              <a:grpSpLocks/>
            </p:cNvGrpSpPr>
            <p:nvPr/>
          </p:nvGrpSpPr>
          <p:grpSpPr bwMode="auto">
            <a:xfrm>
              <a:off x="2764249" y="2548416"/>
              <a:ext cx="234868" cy="152400"/>
              <a:chOff x="2971800" y="2438400"/>
              <a:chExt cx="1219200" cy="304800"/>
            </a:xfrm>
          </p:grpSpPr>
          <p:cxnSp>
            <p:nvCxnSpPr>
              <p:cNvPr id="101" name="Straight Connector 100"/>
              <p:cNvCxnSpPr>
                <a:cxnSpLocks/>
              </p:cNvCxnSpPr>
              <p:nvPr/>
            </p:nvCxnSpPr>
            <p:spPr>
              <a:xfrm>
                <a:off x="2971800" y="2590800"/>
                <a:ext cx="150911" cy="3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cxnSpLocks/>
                <a:stCxn id="107" idx="2"/>
              </p:cNvCxnSpPr>
              <p:nvPr/>
            </p:nvCxnSpPr>
            <p:spPr>
              <a:xfrm>
                <a:off x="4040094" y="2590800"/>
                <a:ext cx="150906" cy="3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3" name="Group 55"/>
              <p:cNvGrpSpPr>
                <a:grpSpLocks/>
              </p:cNvGrpSpPr>
              <p:nvPr/>
            </p:nvGrpSpPr>
            <p:grpSpPr bwMode="auto">
              <a:xfrm>
                <a:off x="3124200" y="2438400"/>
                <a:ext cx="228600" cy="304800"/>
                <a:chOff x="2971800" y="533400"/>
                <a:chExt cx="228600" cy="304800"/>
              </a:xfrm>
            </p:grpSpPr>
            <p:sp>
              <p:nvSpPr>
                <p:cNvPr id="113" name="Arc 112"/>
                <p:cNvSpPr/>
                <p:nvPr/>
              </p:nvSpPr>
              <p:spPr>
                <a:xfrm>
                  <a:off x="297031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4" name="Arc 113"/>
                <p:cNvSpPr/>
                <p:nvPr/>
              </p:nvSpPr>
              <p:spPr>
                <a:xfrm flipH="1">
                  <a:off x="297031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04" name="Group 56"/>
              <p:cNvGrpSpPr>
                <a:grpSpLocks/>
              </p:cNvGrpSpPr>
              <p:nvPr/>
            </p:nvGrpSpPr>
            <p:grpSpPr bwMode="auto">
              <a:xfrm>
                <a:off x="3352800" y="2438400"/>
                <a:ext cx="228600" cy="304800"/>
                <a:chOff x="2971800" y="533400"/>
                <a:chExt cx="228600" cy="304800"/>
              </a:xfrm>
            </p:grpSpPr>
            <p:sp>
              <p:nvSpPr>
                <p:cNvPr id="111" name="Arc 110"/>
                <p:cNvSpPr/>
                <p:nvPr/>
              </p:nvSpPr>
              <p:spPr>
                <a:xfrm>
                  <a:off x="2972048" y="533400"/>
                  <a:ext cx="23430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2" name="Arc 111"/>
                <p:cNvSpPr/>
                <p:nvPr/>
              </p:nvSpPr>
              <p:spPr>
                <a:xfrm flipH="1">
                  <a:off x="2972048" y="533400"/>
                  <a:ext cx="23430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05" name="Group 59"/>
              <p:cNvGrpSpPr>
                <a:grpSpLocks/>
              </p:cNvGrpSpPr>
              <p:nvPr/>
            </p:nvGrpSpPr>
            <p:grpSpPr bwMode="auto">
              <a:xfrm>
                <a:off x="3581400" y="2438400"/>
                <a:ext cx="228600" cy="304800"/>
                <a:chOff x="2971800" y="533400"/>
                <a:chExt cx="228600" cy="304800"/>
              </a:xfrm>
            </p:grpSpPr>
            <p:sp>
              <p:nvSpPr>
                <p:cNvPr id="109" name="Arc 108"/>
                <p:cNvSpPr/>
                <p:nvPr/>
              </p:nvSpPr>
              <p:spPr>
                <a:xfrm>
                  <a:off x="2973786" y="533400"/>
                  <a:ext cx="226366"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0" name="Arc 109"/>
                <p:cNvSpPr/>
                <p:nvPr/>
              </p:nvSpPr>
              <p:spPr>
                <a:xfrm flipH="1">
                  <a:off x="2973786" y="533400"/>
                  <a:ext cx="226366"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06" name="Group 59"/>
              <p:cNvGrpSpPr>
                <a:grpSpLocks/>
              </p:cNvGrpSpPr>
              <p:nvPr/>
            </p:nvGrpSpPr>
            <p:grpSpPr bwMode="auto">
              <a:xfrm>
                <a:off x="3810000" y="2438400"/>
                <a:ext cx="228600" cy="304800"/>
                <a:chOff x="2971800" y="533400"/>
                <a:chExt cx="228600" cy="304800"/>
              </a:xfrm>
            </p:grpSpPr>
            <p:sp>
              <p:nvSpPr>
                <p:cNvPr id="107" name="Arc 106"/>
                <p:cNvSpPr/>
                <p:nvPr/>
              </p:nvSpPr>
              <p:spPr>
                <a:xfrm>
                  <a:off x="297155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8" name="Arc 107"/>
                <p:cNvSpPr/>
                <p:nvPr/>
              </p:nvSpPr>
              <p:spPr>
                <a:xfrm flipH="1">
                  <a:off x="297155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grpSp>
          <p:nvGrpSpPr>
            <p:cNvPr id="117" name="Group 116"/>
            <p:cNvGrpSpPr/>
            <p:nvPr/>
          </p:nvGrpSpPr>
          <p:grpSpPr>
            <a:xfrm>
              <a:off x="1978251" y="3462207"/>
              <a:ext cx="755630" cy="338554"/>
              <a:chOff x="2065127" y="7230491"/>
              <a:chExt cx="755630" cy="338554"/>
            </a:xfrm>
          </p:grpSpPr>
          <p:sp>
            <p:nvSpPr>
              <p:cNvPr id="75" name="Rectangle 74"/>
              <p:cNvSpPr/>
              <p:nvPr/>
            </p:nvSpPr>
            <p:spPr>
              <a:xfrm>
                <a:off x="2146881" y="7259059"/>
                <a:ext cx="594479" cy="269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solidFill>
                    <a:schemeClr val="tx1"/>
                  </a:solidFill>
                </a:endParaRPr>
              </a:p>
            </p:txBody>
          </p:sp>
          <p:sp>
            <p:nvSpPr>
              <p:cNvPr id="134" name="TextBox 133"/>
              <p:cNvSpPr txBox="1"/>
              <p:nvPr/>
            </p:nvSpPr>
            <p:spPr>
              <a:xfrm>
                <a:off x="2065127" y="7230491"/>
                <a:ext cx="755630" cy="338554"/>
              </a:xfrm>
              <a:prstGeom prst="rect">
                <a:avLst/>
              </a:prstGeom>
              <a:noFill/>
            </p:spPr>
            <p:txBody>
              <a:bodyPr wrap="square" rtlCol="0">
                <a:spAutoFit/>
              </a:bodyPr>
              <a:lstStyle/>
              <a:p>
                <a:pPr algn="ctr"/>
                <a:r>
                  <a:rPr lang="en-US" sz="800" dirty="0"/>
                  <a:t>Discriminator </a:t>
                </a:r>
              </a:p>
              <a:p>
                <a:pPr algn="ctr"/>
                <a:r>
                  <a:rPr lang="en-US" sz="800" dirty="0"/>
                  <a:t>3</a:t>
                </a:r>
              </a:p>
            </p:txBody>
          </p:sp>
        </p:grpSp>
        <p:sp>
          <p:nvSpPr>
            <p:cNvPr id="146" name="TextBox 145"/>
            <p:cNvSpPr txBox="1"/>
            <p:nvPr/>
          </p:nvSpPr>
          <p:spPr>
            <a:xfrm>
              <a:off x="1975902" y="3015696"/>
              <a:ext cx="755630" cy="338554"/>
            </a:xfrm>
            <a:prstGeom prst="rect">
              <a:avLst/>
            </a:prstGeom>
            <a:noFill/>
          </p:spPr>
          <p:txBody>
            <a:bodyPr wrap="square" rtlCol="0">
              <a:spAutoFit/>
            </a:bodyPr>
            <a:lstStyle/>
            <a:p>
              <a:pPr algn="ctr"/>
              <a:r>
                <a:rPr lang="en-US" sz="800" dirty="0"/>
                <a:t>Discriminator </a:t>
              </a:r>
            </a:p>
            <a:p>
              <a:pPr algn="ctr"/>
              <a:r>
                <a:rPr lang="en-US" sz="800" dirty="0"/>
                <a:t>2</a:t>
              </a:r>
            </a:p>
          </p:txBody>
        </p:sp>
        <p:sp>
          <p:nvSpPr>
            <p:cNvPr id="149" name="TextBox 148"/>
            <p:cNvSpPr txBox="1"/>
            <p:nvPr/>
          </p:nvSpPr>
          <p:spPr>
            <a:xfrm>
              <a:off x="1982809" y="2565178"/>
              <a:ext cx="755630" cy="338554"/>
            </a:xfrm>
            <a:prstGeom prst="rect">
              <a:avLst/>
            </a:prstGeom>
            <a:noFill/>
          </p:spPr>
          <p:txBody>
            <a:bodyPr wrap="square" rtlCol="0">
              <a:spAutoFit/>
            </a:bodyPr>
            <a:lstStyle/>
            <a:p>
              <a:pPr algn="ctr"/>
              <a:r>
                <a:rPr lang="en-US" sz="800" dirty="0"/>
                <a:t>Discriminator </a:t>
              </a:r>
            </a:p>
            <a:p>
              <a:pPr algn="ctr"/>
              <a:r>
                <a:rPr lang="en-US" sz="800" dirty="0"/>
                <a:t>1</a:t>
              </a:r>
            </a:p>
          </p:txBody>
        </p:sp>
        <p:cxnSp>
          <p:nvCxnSpPr>
            <p:cNvPr id="137" name="Straight Connector 136"/>
            <p:cNvCxnSpPr>
              <a:cxnSpLocks/>
            </p:cNvCxnSpPr>
            <p:nvPr/>
          </p:nvCxnSpPr>
          <p:spPr>
            <a:xfrm>
              <a:off x="2999117" y="2624616"/>
              <a:ext cx="0" cy="2432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cxnSpLocks/>
            </p:cNvCxnSpPr>
            <p:nvPr/>
          </p:nvCxnSpPr>
          <p:spPr>
            <a:xfrm>
              <a:off x="2994357" y="2867853"/>
              <a:ext cx="2103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3135071" y="2779111"/>
              <a:ext cx="261831" cy="169277"/>
            </a:xfrm>
            <a:prstGeom prst="rect">
              <a:avLst/>
            </a:prstGeom>
            <a:noFill/>
          </p:spPr>
          <p:txBody>
            <a:bodyPr wrap="square" rtlCol="0">
              <a:spAutoFit/>
            </a:bodyPr>
            <a:lstStyle/>
            <a:p>
              <a:r>
                <a:rPr lang="en-US" sz="500" dirty="0"/>
                <a:t>S1</a:t>
              </a:r>
            </a:p>
          </p:txBody>
        </p:sp>
        <p:cxnSp>
          <p:nvCxnSpPr>
            <p:cNvPr id="159" name="Straight Connector 158"/>
            <p:cNvCxnSpPr/>
            <p:nvPr/>
          </p:nvCxnSpPr>
          <p:spPr>
            <a:xfrm>
              <a:off x="2654484" y="3072598"/>
              <a:ext cx="1196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0" name="Group 95"/>
            <p:cNvGrpSpPr>
              <a:grpSpLocks/>
            </p:cNvGrpSpPr>
            <p:nvPr/>
          </p:nvGrpSpPr>
          <p:grpSpPr bwMode="auto">
            <a:xfrm>
              <a:off x="2772132" y="2996398"/>
              <a:ext cx="234868" cy="152400"/>
              <a:chOff x="2971800" y="2438400"/>
              <a:chExt cx="1219200" cy="304800"/>
            </a:xfrm>
          </p:grpSpPr>
          <p:cxnSp>
            <p:nvCxnSpPr>
              <p:cNvPr id="161" name="Straight Connector 160"/>
              <p:cNvCxnSpPr>
                <a:cxnSpLocks/>
              </p:cNvCxnSpPr>
              <p:nvPr/>
            </p:nvCxnSpPr>
            <p:spPr>
              <a:xfrm>
                <a:off x="2971800" y="2590800"/>
                <a:ext cx="150911" cy="3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a:stCxn id="167" idx="2"/>
              </p:cNvCxnSpPr>
              <p:nvPr/>
            </p:nvCxnSpPr>
            <p:spPr>
              <a:xfrm>
                <a:off x="4040094" y="2590800"/>
                <a:ext cx="150906" cy="3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3" name="Group 55"/>
              <p:cNvGrpSpPr>
                <a:grpSpLocks/>
              </p:cNvGrpSpPr>
              <p:nvPr/>
            </p:nvGrpSpPr>
            <p:grpSpPr bwMode="auto">
              <a:xfrm>
                <a:off x="3124200" y="2438400"/>
                <a:ext cx="228600" cy="304800"/>
                <a:chOff x="2971800" y="533400"/>
                <a:chExt cx="228600" cy="304800"/>
              </a:xfrm>
            </p:grpSpPr>
            <p:sp>
              <p:nvSpPr>
                <p:cNvPr id="173" name="Arc 172"/>
                <p:cNvSpPr/>
                <p:nvPr/>
              </p:nvSpPr>
              <p:spPr>
                <a:xfrm>
                  <a:off x="297031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4" name="Arc 173"/>
                <p:cNvSpPr/>
                <p:nvPr/>
              </p:nvSpPr>
              <p:spPr>
                <a:xfrm flipH="1">
                  <a:off x="297031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64" name="Group 56"/>
              <p:cNvGrpSpPr>
                <a:grpSpLocks/>
              </p:cNvGrpSpPr>
              <p:nvPr/>
            </p:nvGrpSpPr>
            <p:grpSpPr bwMode="auto">
              <a:xfrm>
                <a:off x="3352800" y="2438400"/>
                <a:ext cx="228600" cy="304800"/>
                <a:chOff x="2971800" y="533400"/>
                <a:chExt cx="228600" cy="304800"/>
              </a:xfrm>
            </p:grpSpPr>
            <p:sp>
              <p:nvSpPr>
                <p:cNvPr id="171" name="Arc 170"/>
                <p:cNvSpPr/>
                <p:nvPr/>
              </p:nvSpPr>
              <p:spPr>
                <a:xfrm>
                  <a:off x="2972048" y="533400"/>
                  <a:ext cx="23430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2" name="Arc 171"/>
                <p:cNvSpPr/>
                <p:nvPr/>
              </p:nvSpPr>
              <p:spPr>
                <a:xfrm flipH="1">
                  <a:off x="2972048" y="533400"/>
                  <a:ext cx="23430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65" name="Group 59"/>
              <p:cNvGrpSpPr>
                <a:grpSpLocks/>
              </p:cNvGrpSpPr>
              <p:nvPr/>
            </p:nvGrpSpPr>
            <p:grpSpPr bwMode="auto">
              <a:xfrm>
                <a:off x="3581400" y="2438400"/>
                <a:ext cx="228600" cy="304800"/>
                <a:chOff x="2971800" y="533400"/>
                <a:chExt cx="228600" cy="304800"/>
              </a:xfrm>
            </p:grpSpPr>
            <p:sp>
              <p:nvSpPr>
                <p:cNvPr id="169" name="Arc 168"/>
                <p:cNvSpPr/>
                <p:nvPr/>
              </p:nvSpPr>
              <p:spPr>
                <a:xfrm>
                  <a:off x="2973786" y="533400"/>
                  <a:ext cx="226366"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0" name="Arc 169"/>
                <p:cNvSpPr/>
                <p:nvPr/>
              </p:nvSpPr>
              <p:spPr>
                <a:xfrm flipH="1">
                  <a:off x="2973786" y="533400"/>
                  <a:ext cx="226366"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66" name="Group 59"/>
              <p:cNvGrpSpPr>
                <a:grpSpLocks/>
              </p:cNvGrpSpPr>
              <p:nvPr/>
            </p:nvGrpSpPr>
            <p:grpSpPr bwMode="auto">
              <a:xfrm>
                <a:off x="3810000" y="2438400"/>
                <a:ext cx="228600" cy="304800"/>
                <a:chOff x="2971800" y="533400"/>
                <a:chExt cx="228600" cy="304800"/>
              </a:xfrm>
            </p:grpSpPr>
            <p:sp>
              <p:nvSpPr>
                <p:cNvPr id="167" name="Arc 166"/>
                <p:cNvSpPr/>
                <p:nvPr/>
              </p:nvSpPr>
              <p:spPr>
                <a:xfrm>
                  <a:off x="297155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8" name="Arc 167"/>
                <p:cNvSpPr/>
                <p:nvPr/>
              </p:nvSpPr>
              <p:spPr>
                <a:xfrm flipH="1">
                  <a:off x="297155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cxnSp>
          <p:nvCxnSpPr>
            <p:cNvPr id="175" name="Straight Connector 174"/>
            <p:cNvCxnSpPr>
              <a:cxnSpLocks/>
            </p:cNvCxnSpPr>
            <p:nvPr/>
          </p:nvCxnSpPr>
          <p:spPr>
            <a:xfrm flipV="1">
              <a:off x="3007000" y="2948388"/>
              <a:ext cx="0" cy="1242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cxnSpLocks/>
            </p:cNvCxnSpPr>
            <p:nvPr/>
          </p:nvCxnSpPr>
          <p:spPr>
            <a:xfrm flipH="1">
              <a:off x="3007001" y="2948388"/>
              <a:ext cx="2103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3139352" y="2863749"/>
              <a:ext cx="261831" cy="169277"/>
            </a:xfrm>
            <a:prstGeom prst="rect">
              <a:avLst/>
            </a:prstGeom>
            <a:noFill/>
          </p:spPr>
          <p:txBody>
            <a:bodyPr wrap="square" rtlCol="0">
              <a:spAutoFit/>
            </a:bodyPr>
            <a:lstStyle/>
            <a:p>
              <a:r>
                <a:rPr lang="en-US" sz="500" dirty="0"/>
                <a:t>S2</a:t>
              </a:r>
            </a:p>
          </p:txBody>
        </p:sp>
        <p:cxnSp>
          <p:nvCxnSpPr>
            <p:cNvPr id="182" name="Straight Connector 181"/>
            <p:cNvCxnSpPr>
              <a:cxnSpLocks/>
            </p:cNvCxnSpPr>
            <p:nvPr/>
          </p:nvCxnSpPr>
          <p:spPr>
            <a:xfrm>
              <a:off x="2659121" y="3506114"/>
              <a:ext cx="2404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3" name="Group 95"/>
            <p:cNvGrpSpPr>
              <a:grpSpLocks/>
            </p:cNvGrpSpPr>
            <p:nvPr/>
          </p:nvGrpSpPr>
          <p:grpSpPr bwMode="auto">
            <a:xfrm rot="16200000">
              <a:off x="2782156" y="3314241"/>
              <a:ext cx="234868" cy="152400"/>
              <a:chOff x="2971800" y="2438400"/>
              <a:chExt cx="1219200" cy="304800"/>
            </a:xfrm>
          </p:grpSpPr>
          <p:cxnSp>
            <p:nvCxnSpPr>
              <p:cNvPr id="184" name="Straight Connector 183"/>
              <p:cNvCxnSpPr>
                <a:cxnSpLocks/>
              </p:cNvCxnSpPr>
              <p:nvPr/>
            </p:nvCxnSpPr>
            <p:spPr>
              <a:xfrm>
                <a:off x="2971800" y="2590800"/>
                <a:ext cx="150911" cy="3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cxnSpLocks/>
                <a:stCxn id="190" idx="2"/>
              </p:cNvCxnSpPr>
              <p:nvPr/>
            </p:nvCxnSpPr>
            <p:spPr>
              <a:xfrm>
                <a:off x="4040094" y="2590800"/>
                <a:ext cx="150906" cy="3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6" name="Group 55"/>
              <p:cNvGrpSpPr>
                <a:grpSpLocks/>
              </p:cNvGrpSpPr>
              <p:nvPr/>
            </p:nvGrpSpPr>
            <p:grpSpPr bwMode="auto">
              <a:xfrm>
                <a:off x="3124200" y="2438400"/>
                <a:ext cx="228600" cy="304800"/>
                <a:chOff x="2971800" y="533400"/>
                <a:chExt cx="228600" cy="304800"/>
              </a:xfrm>
            </p:grpSpPr>
            <p:sp>
              <p:nvSpPr>
                <p:cNvPr id="196" name="Arc 195"/>
                <p:cNvSpPr/>
                <p:nvPr/>
              </p:nvSpPr>
              <p:spPr>
                <a:xfrm>
                  <a:off x="297031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7" name="Arc 196"/>
                <p:cNvSpPr/>
                <p:nvPr/>
              </p:nvSpPr>
              <p:spPr>
                <a:xfrm flipH="1">
                  <a:off x="297031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87" name="Group 56"/>
              <p:cNvGrpSpPr>
                <a:grpSpLocks/>
              </p:cNvGrpSpPr>
              <p:nvPr/>
            </p:nvGrpSpPr>
            <p:grpSpPr bwMode="auto">
              <a:xfrm>
                <a:off x="3352800" y="2438400"/>
                <a:ext cx="228600" cy="304800"/>
                <a:chOff x="2971800" y="533400"/>
                <a:chExt cx="228600" cy="304800"/>
              </a:xfrm>
            </p:grpSpPr>
            <p:sp>
              <p:nvSpPr>
                <p:cNvPr id="194" name="Arc 193"/>
                <p:cNvSpPr/>
                <p:nvPr/>
              </p:nvSpPr>
              <p:spPr>
                <a:xfrm>
                  <a:off x="2972048" y="533400"/>
                  <a:ext cx="23430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 name="Arc 194"/>
                <p:cNvSpPr/>
                <p:nvPr/>
              </p:nvSpPr>
              <p:spPr>
                <a:xfrm flipH="1">
                  <a:off x="2972048" y="533400"/>
                  <a:ext cx="23430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88" name="Group 59"/>
              <p:cNvGrpSpPr>
                <a:grpSpLocks/>
              </p:cNvGrpSpPr>
              <p:nvPr/>
            </p:nvGrpSpPr>
            <p:grpSpPr bwMode="auto">
              <a:xfrm>
                <a:off x="3581400" y="2438400"/>
                <a:ext cx="228600" cy="304800"/>
                <a:chOff x="2971800" y="533400"/>
                <a:chExt cx="228600" cy="304800"/>
              </a:xfrm>
            </p:grpSpPr>
            <p:sp>
              <p:nvSpPr>
                <p:cNvPr id="192" name="Arc 191"/>
                <p:cNvSpPr/>
                <p:nvPr/>
              </p:nvSpPr>
              <p:spPr>
                <a:xfrm>
                  <a:off x="2973786" y="533400"/>
                  <a:ext cx="226366"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3" name="Arc 192"/>
                <p:cNvSpPr/>
                <p:nvPr/>
              </p:nvSpPr>
              <p:spPr>
                <a:xfrm flipH="1">
                  <a:off x="2973786" y="533400"/>
                  <a:ext cx="226366"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89" name="Group 59"/>
              <p:cNvGrpSpPr>
                <a:grpSpLocks/>
              </p:cNvGrpSpPr>
              <p:nvPr/>
            </p:nvGrpSpPr>
            <p:grpSpPr bwMode="auto">
              <a:xfrm>
                <a:off x="3810000" y="2438400"/>
                <a:ext cx="228600" cy="304800"/>
                <a:chOff x="2971800" y="533400"/>
                <a:chExt cx="228600" cy="304800"/>
              </a:xfrm>
            </p:grpSpPr>
            <p:sp>
              <p:nvSpPr>
                <p:cNvPr id="190" name="Arc 189"/>
                <p:cNvSpPr/>
                <p:nvPr/>
              </p:nvSpPr>
              <p:spPr>
                <a:xfrm>
                  <a:off x="297155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1" name="Arc 190"/>
                <p:cNvSpPr/>
                <p:nvPr/>
              </p:nvSpPr>
              <p:spPr>
                <a:xfrm flipH="1">
                  <a:off x="297155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cxnSp>
          <p:nvCxnSpPr>
            <p:cNvPr id="200" name="Straight Connector 199"/>
            <p:cNvCxnSpPr>
              <a:cxnSpLocks/>
            </p:cNvCxnSpPr>
            <p:nvPr/>
          </p:nvCxnSpPr>
          <p:spPr>
            <a:xfrm flipV="1">
              <a:off x="2899589" y="3159788"/>
              <a:ext cx="0" cy="1132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cxnSpLocks/>
            </p:cNvCxnSpPr>
            <p:nvPr/>
          </p:nvCxnSpPr>
          <p:spPr>
            <a:xfrm>
              <a:off x="2899589" y="3159788"/>
              <a:ext cx="1999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cxnSpLocks/>
            </p:cNvCxnSpPr>
            <p:nvPr/>
          </p:nvCxnSpPr>
          <p:spPr>
            <a:xfrm flipV="1">
              <a:off x="3099513" y="3035578"/>
              <a:ext cx="0" cy="1242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cxnSpLocks/>
            </p:cNvCxnSpPr>
            <p:nvPr/>
          </p:nvCxnSpPr>
          <p:spPr>
            <a:xfrm flipH="1">
              <a:off x="3099513" y="3040408"/>
              <a:ext cx="109728"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3135107" y="2958150"/>
              <a:ext cx="395386" cy="169277"/>
            </a:xfrm>
            <a:prstGeom prst="rect">
              <a:avLst/>
            </a:prstGeom>
            <a:noFill/>
          </p:spPr>
          <p:txBody>
            <a:bodyPr wrap="square" rtlCol="0">
              <a:spAutoFit/>
            </a:bodyPr>
            <a:lstStyle/>
            <a:p>
              <a:r>
                <a:rPr lang="en-US" sz="500" dirty="0"/>
                <a:t>S3 Veto </a:t>
              </a:r>
            </a:p>
          </p:txBody>
        </p:sp>
        <p:grpSp>
          <p:nvGrpSpPr>
            <p:cNvPr id="333" name="Group 332"/>
            <p:cNvGrpSpPr/>
            <p:nvPr/>
          </p:nvGrpSpPr>
          <p:grpSpPr>
            <a:xfrm>
              <a:off x="3212231" y="2820359"/>
              <a:ext cx="625214" cy="273050"/>
              <a:chOff x="2508523" y="6588643"/>
              <a:chExt cx="625214" cy="273050"/>
            </a:xfrm>
          </p:grpSpPr>
          <p:sp>
            <p:nvSpPr>
              <p:cNvPr id="40" name="Flowchart: Delay 39"/>
              <p:cNvSpPr/>
              <p:nvPr/>
            </p:nvSpPr>
            <p:spPr>
              <a:xfrm>
                <a:off x="2508523" y="6588643"/>
                <a:ext cx="529930" cy="273050"/>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2709760" y="6605183"/>
                <a:ext cx="423977" cy="246221"/>
              </a:xfrm>
              <a:prstGeom prst="rect">
                <a:avLst/>
              </a:prstGeom>
              <a:noFill/>
            </p:spPr>
            <p:txBody>
              <a:bodyPr wrap="square" rtlCol="0">
                <a:spAutoFit/>
              </a:bodyPr>
              <a:lstStyle/>
              <a:p>
                <a:r>
                  <a:rPr lang="en-US" sz="500" dirty="0"/>
                  <a:t>AND Gate</a:t>
                </a:r>
              </a:p>
            </p:txBody>
          </p:sp>
        </p:grpSp>
        <p:cxnSp>
          <p:nvCxnSpPr>
            <p:cNvPr id="232" name="Straight Connector 231"/>
            <p:cNvCxnSpPr>
              <a:cxnSpLocks/>
            </p:cNvCxnSpPr>
            <p:nvPr/>
          </p:nvCxnSpPr>
          <p:spPr>
            <a:xfrm>
              <a:off x="2654484" y="2836899"/>
              <a:ext cx="34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1" name="Group 250"/>
            <p:cNvGrpSpPr/>
            <p:nvPr/>
          </p:nvGrpSpPr>
          <p:grpSpPr>
            <a:xfrm rot="5400000">
              <a:off x="2584719" y="3074653"/>
              <a:ext cx="254610" cy="45719"/>
              <a:chOff x="4000500" y="5800725"/>
              <a:chExt cx="254610" cy="75320"/>
            </a:xfrm>
          </p:grpSpPr>
          <p:cxnSp>
            <p:nvCxnSpPr>
              <p:cNvPr id="231" name="Straight Connector 230"/>
              <p:cNvCxnSpPr>
                <a:cxnSpLocks/>
              </p:cNvCxnSpPr>
              <p:nvPr/>
            </p:nvCxnSpPr>
            <p:spPr>
              <a:xfrm flipH="1">
                <a:off x="4000500" y="5876042"/>
                <a:ext cx="666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cxnSpLocks/>
              </p:cNvCxnSpPr>
              <p:nvPr/>
            </p:nvCxnSpPr>
            <p:spPr>
              <a:xfrm>
                <a:off x="4067176" y="5800725"/>
                <a:ext cx="0" cy="75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cxnSpLocks/>
              </p:cNvCxnSpPr>
              <p:nvPr/>
            </p:nvCxnSpPr>
            <p:spPr>
              <a:xfrm flipH="1">
                <a:off x="4067175" y="5800725"/>
                <a:ext cx="690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cxnSpLocks/>
              </p:cNvCxnSpPr>
              <p:nvPr/>
            </p:nvCxnSpPr>
            <p:spPr>
              <a:xfrm flipV="1">
                <a:off x="4136231" y="5800725"/>
                <a:ext cx="0" cy="75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cxnSpLocks/>
              </p:cNvCxnSpPr>
              <p:nvPr/>
            </p:nvCxnSpPr>
            <p:spPr>
              <a:xfrm rot="16200000" flipV="1">
                <a:off x="4195674" y="5816609"/>
                <a:ext cx="0" cy="1188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a:cxnSpLocks/>
            </p:cNvCxnSpPr>
            <p:nvPr/>
          </p:nvCxnSpPr>
          <p:spPr>
            <a:xfrm>
              <a:off x="2689164" y="2836896"/>
              <a:ext cx="0" cy="137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cxnSpLocks/>
            </p:cNvCxnSpPr>
            <p:nvPr/>
          </p:nvCxnSpPr>
          <p:spPr>
            <a:xfrm flipV="1">
              <a:off x="2654484" y="3726032"/>
              <a:ext cx="475294" cy="18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cxnSpLocks/>
              <a:endCxn id="215" idx="3"/>
            </p:cNvCxnSpPr>
            <p:nvPr/>
          </p:nvCxnSpPr>
          <p:spPr>
            <a:xfrm flipV="1">
              <a:off x="3742161" y="2960010"/>
              <a:ext cx="95284" cy="7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cxnSpLocks/>
            </p:cNvCxnSpPr>
            <p:nvPr/>
          </p:nvCxnSpPr>
          <p:spPr>
            <a:xfrm flipH="1" flipV="1">
              <a:off x="3833338" y="3300400"/>
              <a:ext cx="1" cy="1089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2" name="Group 261"/>
            <p:cNvGrpSpPr/>
            <p:nvPr/>
          </p:nvGrpSpPr>
          <p:grpSpPr>
            <a:xfrm>
              <a:off x="2688301" y="3178659"/>
              <a:ext cx="479212" cy="45719"/>
              <a:chOff x="3895296" y="5800725"/>
              <a:chExt cx="479212" cy="75318"/>
            </a:xfrm>
          </p:grpSpPr>
          <p:cxnSp>
            <p:nvCxnSpPr>
              <p:cNvPr id="263" name="Straight Connector 262"/>
              <p:cNvCxnSpPr>
                <a:cxnSpLocks/>
              </p:cNvCxnSpPr>
              <p:nvPr/>
            </p:nvCxnSpPr>
            <p:spPr>
              <a:xfrm flipH="1" flipV="1">
                <a:off x="3895296" y="5874572"/>
                <a:ext cx="173736" cy="14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p:cNvCxnSpPr>
              <p:nvPr/>
            </p:nvCxnSpPr>
            <p:spPr>
              <a:xfrm>
                <a:off x="4067176" y="5800725"/>
                <a:ext cx="0" cy="75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p:cNvCxnSpPr>
              <p:nvPr/>
            </p:nvCxnSpPr>
            <p:spPr>
              <a:xfrm flipH="1">
                <a:off x="4067175" y="5800725"/>
                <a:ext cx="690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cxnSpLocks/>
              </p:cNvCxnSpPr>
              <p:nvPr/>
            </p:nvCxnSpPr>
            <p:spPr>
              <a:xfrm flipV="1">
                <a:off x="4136231" y="5800725"/>
                <a:ext cx="0" cy="75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cxnSpLocks/>
              </p:cNvCxnSpPr>
              <p:nvPr/>
            </p:nvCxnSpPr>
            <p:spPr>
              <a:xfrm flipH="1">
                <a:off x="4136232" y="5874572"/>
                <a:ext cx="238276" cy="1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2658085" y="3241405"/>
              <a:ext cx="471693" cy="60170"/>
              <a:chOff x="3895296" y="5800725"/>
              <a:chExt cx="401913" cy="75318"/>
            </a:xfrm>
          </p:grpSpPr>
          <p:cxnSp>
            <p:nvCxnSpPr>
              <p:cNvPr id="286" name="Straight Connector 285"/>
              <p:cNvCxnSpPr>
                <a:cxnSpLocks/>
              </p:cNvCxnSpPr>
              <p:nvPr/>
            </p:nvCxnSpPr>
            <p:spPr>
              <a:xfrm flipH="1">
                <a:off x="3895296" y="5874572"/>
                <a:ext cx="1152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cxnSpLocks/>
              </p:cNvCxnSpPr>
              <p:nvPr/>
            </p:nvCxnSpPr>
            <p:spPr>
              <a:xfrm flipH="1">
                <a:off x="4008287" y="5803031"/>
                <a:ext cx="75117" cy="71888"/>
              </a:xfrm>
              <a:prstGeom prst="line">
                <a:avLst/>
              </a:prstGeom>
              <a:ln w="12700">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cxnSpLocks/>
              </p:cNvCxnSpPr>
              <p:nvPr/>
            </p:nvCxnSpPr>
            <p:spPr>
              <a:xfrm flipH="1">
                <a:off x="4074276" y="5800725"/>
                <a:ext cx="67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a:cxnSpLocks/>
              </p:cNvCxnSpPr>
              <p:nvPr/>
            </p:nvCxnSpPr>
            <p:spPr>
              <a:xfrm flipH="1" flipV="1">
                <a:off x="4142198" y="5800725"/>
                <a:ext cx="56932" cy="75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a:cxnSpLocks/>
              </p:cNvCxnSpPr>
              <p:nvPr/>
            </p:nvCxnSpPr>
            <p:spPr>
              <a:xfrm flipH="1">
                <a:off x="4191602" y="5874572"/>
                <a:ext cx="1056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5" name="Straight Connector 304"/>
            <p:cNvCxnSpPr>
              <a:cxnSpLocks/>
            </p:cNvCxnSpPr>
            <p:nvPr/>
          </p:nvCxnSpPr>
          <p:spPr>
            <a:xfrm flipV="1">
              <a:off x="3129777" y="3300402"/>
              <a:ext cx="2" cy="1089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a:cxnSpLocks/>
              <a:stCxn id="89" idx="1"/>
            </p:cNvCxnSpPr>
            <p:nvPr/>
          </p:nvCxnSpPr>
          <p:spPr>
            <a:xfrm flipH="1" flipV="1">
              <a:off x="3129777" y="3410626"/>
              <a:ext cx="143249" cy="11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a:cxnSpLocks/>
            </p:cNvCxnSpPr>
            <p:nvPr/>
          </p:nvCxnSpPr>
          <p:spPr>
            <a:xfrm flipV="1">
              <a:off x="3129778" y="3490775"/>
              <a:ext cx="0" cy="2357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cxnSpLocks/>
            </p:cNvCxnSpPr>
            <p:nvPr/>
          </p:nvCxnSpPr>
          <p:spPr>
            <a:xfrm flipH="1">
              <a:off x="3129777" y="3490775"/>
              <a:ext cx="1280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4" name="Group 333"/>
            <p:cNvGrpSpPr/>
            <p:nvPr/>
          </p:nvGrpSpPr>
          <p:grpSpPr>
            <a:xfrm>
              <a:off x="3168663" y="3222905"/>
              <a:ext cx="578258" cy="349319"/>
              <a:chOff x="2464955" y="6991189"/>
              <a:chExt cx="578258" cy="349319"/>
            </a:xfrm>
          </p:grpSpPr>
          <p:grpSp>
            <p:nvGrpSpPr>
              <p:cNvPr id="87" name="Group 86"/>
              <p:cNvGrpSpPr/>
              <p:nvPr/>
            </p:nvGrpSpPr>
            <p:grpSpPr>
              <a:xfrm>
                <a:off x="2513283" y="7043965"/>
                <a:ext cx="529930" cy="269890"/>
                <a:chOff x="3990333" y="3048834"/>
                <a:chExt cx="1016928" cy="723601"/>
              </a:xfrm>
            </p:grpSpPr>
            <p:sp>
              <p:nvSpPr>
                <p:cNvPr id="88"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8" name="TextBox 217"/>
              <p:cNvSpPr txBox="1"/>
              <p:nvPr/>
            </p:nvSpPr>
            <p:spPr>
              <a:xfrm>
                <a:off x="2709760" y="7054261"/>
                <a:ext cx="328693" cy="246221"/>
              </a:xfrm>
              <a:prstGeom prst="rect">
                <a:avLst/>
              </a:prstGeom>
              <a:noFill/>
            </p:spPr>
            <p:txBody>
              <a:bodyPr wrap="square" rtlCol="0">
                <a:spAutoFit/>
              </a:bodyPr>
              <a:lstStyle/>
              <a:p>
                <a:pPr algn="ctr"/>
                <a:r>
                  <a:rPr lang="en-US" sz="500" dirty="0"/>
                  <a:t>OR</a:t>
                </a:r>
              </a:p>
              <a:p>
                <a:pPr algn="ctr"/>
                <a:r>
                  <a:rPr lang="en-US" sz="500" dirty="0"/>
                  <a:t> Gate</a:t>
                </a:r>
              </a:p>
            </p:txBody>
          </p:sp>
          <p:cxnSp>
            <p:nvCxnSpPr>
              <p:cNvPr id="272" name="Straight Connector 271"/>
              <p:cNvCxnSpPr>
                <a:cxnSpLocks/>
              </p:cNvCxnSpPr>
              <p:nvPr/>
            </p:nvCxnSpPr>
            <p:spPr>
              <a:xfrm flipV="1">
                <a:off x="2464957" y="6991189"/>
                <a:ext cx="0" cy="1229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cxnSpLocks/>
              </p:cNvCxnSpPr>
              <p:nvPr/>
            </p:nvCxnSpPr>
            <p:spPr>
              <a:xfrm flipH="1">
                <a:off x="2464955" y="7114131"/>
                <a:ext cx="9144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TextBox 329"/>
              <p:cNvSpPr txBox="1"/>
              <p:nvPr/>
            </p:nvSpPr>
            <p:spPr>
              <a:xfrm>
                <a:off x="2484365" y="7023803"/>
                <a:ext cx="261831" cy="169277"/>
              </a:xfrm>
              <a:prstGeom prst="rect">
                <a:avLst/>
              </a:prstGeom>
              <a:noFill/>
            </p:spPr>
            <p:txBody>
              <a:bodyPr wrap="square" rtlCol="0">
                <a:spAutoFit/>
              </a:bodyPr>
              <a:lstStyle/>
              <a:p>
                <a:r>
                  <a:rPr lang="en-US" sz="500" dirty="0"/>
                  <a:t>S1</a:t>
                </a:r>
              </a:p>
            </p:txBody>
          </p:sp>
          <p:sp>
            <p:nvSpPr>
              <p:cNvPr id="331" name="TextBox 330"/>
              <p:cNvSpPr txBox="1"/>
              <p:nvPr/>
            </p:nvSpPr>
            <p:spPr>
              <a:xfrm>
                <a:off x="2495624" y="7094287"/>
                <a:ext cx="261831" cy="169277"/>
              </a:xfrm>
              <a:prstGeom prst="rect">
                <a:avLst/>
              </a:prstGeom>
              <a:noFill/>
            </p:spPr>
            <p:txBody>
              <a:bodyPr wrap="square" rtlCol="0">
                <a:spAutoFit/>
              </a:bodyPr>
              <a:lstStyle/>
              <a:p>
                <a:r>
                  <a:rPr lang="en-US" sz="500" dirty="0"/>
                  <a:t>S2</a:t>
                </a:r>
              </a:p>
            </p:txBody>
          </p:sp>
          <p:sp>
            <p:nvSpPr>
              <p:cNvPr id="332" name="TextBox 331"/>
              <p:cNvSpPr txBox="1"/>
              <p:nvPr/>
            </p:nvSpPr>
            <p:spPr>
              <a:xfrm>
                <a:off x="2481463" y="7171231"/>
                <a:ext cx="261831" cy="169277"/>
              </a:xfrm>
              <a:prstGeom prst="rect">
                <a:avLst/>
              </a:prstGeom>
              <a:noFill/>
            </p:spPr>
            <p:txBody>
              <a:bodyPr wrap="square" rtlCol="0">
                <a:spAutoFit/>
              </a:bodyPr>
              <a:lstStyle/>
              <a:p>
                <a:r>
                  <a:rPr lang="en-US" sz="500" dirty="0"/>
                  <a:t>S3</a:t>
                </a:r>
              </a:p>
            </p:txBody>
          </p:sp>
        </p:grpSp>
        <p:cxnSp>
          <p:nvCxnSpPr>
            <p:cNvPr id="336" name="Straight Connector 335"/>
            <p:cNvCxnSpPr>
              <a:cxnSpLocks/>
              <a:stCxn id="88" idx="2"/>
            </p:cNvCxnSpPr>
            <p:nvPr/>
          </p:nvCxnSpPr>
          <p:spPr>
            <a:xfrm>
              <a:off x="3746921" y="3409469"/>
              <a:ext cx="905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9" name="Group 95"/>
            <p:cNvGrpSpPr>
              <a:grpSpLocks/>
            </p:cNvGrpSpPr>
            <p:nvPr/>
          </p:nvGrpSpPr>
          <p:grpSpPr bwMode="auto">
            <a:xfrm rot="5400000">
              <a:off x="3758512" y="2953323"/>
              <a:ext cx="152830" cy="152400"/>
              <a:chOff x="2971800" y="2438400"/>
              <a:chExt cx="1219200" cy="304800"/>
            </a:xfrm>
          </p:grpSpPr>
          <p:cxnSp>
            <p:nvCxnSpPr>
              <p:cNvPr id="340" name="Straight Connector 339"/>
              <p:cNvCxnSpPr>
                <a:cxnSpLocks/>
              </p:cNvCxnSpPr>
              <p:nvPr/>
            </p:nvCxnSpPr>
            <p:spPr>
              <a:xfrm>
                <a:off x="2971800" y="2590800"/>
                <a:ext cx="150911" cy="3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a:cxnSpLocks/>
                <a:stCxn id="346" idx="2"/>
              </p:cNvCxnSpPr>
              <p:nvPr/>
            </p:nvCxnSpPr>
            <p:spPr>
              <a:xfrm>
                <a:off x="4040094" y="2590800"/>
                <a:ext cx="150906" cy="3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2" name="Group 55"/>
              <p:cNvGrpSpPr>
                <a:grpSpLocks/>
              </p:cNvGrpSpPr>
              <p:nvPr/>
            </p:nvGrpSpPr>
            <p:grpSpPr bwMode="auto">
              <a:xfrm>
                <a:off x="3124200" y="2438400"/>
                <a:ext cx="228600" cy="304800"/>
                <a:chOff x="2971800" y="533400"/>
                <a:chExt cx="228600" cy="304800"/>
              </a:xfrm>
            </p:grpSpPr>
            <p:sp>
              <p:nvSpPr>
                <p:cNvPr id="352" name="Arc 351"/>
                <p:cNvSpPr/>
                <p:nvPr/>
              </p:nvSpPr>
              <p:spPr>
                <a:xfrm>
                  <a:off x="297031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3" name="Arc 352"/>
                <p:cNvSpPr/>
                <p:nvPr/>
              </p:nvSpPr>
              <p:spPr>
                <a:xfrm flipH="1">
                  <a:off x="297031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343" name="Group 56"/>
              <p:cNvGrpSpPr>
                <a:grpSpLocks/>
              </p:cNvGrpSpPr>
              <p:nvPr/>
            </p:nvGrpSpPr>
            <p:grpSpPr bwMode="auto">
              <a:xfrm>
                <a:off x="3352800" y="2438400"/>
                <a:ext cx="228600" cy="304800"/>
                <a:chOff x="2971800" y="533400"/>
                <a:chExt cx="228600" cy="304800"/>
              </a:xfrm>
            </p:grpSpPr>
            <p:sp>
              <p:nvSpPr>
                <p:cNvPr id="350" name="Arc 349"/>
                <p:cNvSpPr/>
                <p:nvPr/>
              </p:nvSpPr>
              <p:spPr>
                <a:xfrm>
                  <a:off x="2972048" y="533400"/>
                  <a:ext cx="23430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1" name="Arc 350"/>
                <p:cNvSpPr/>
                <p:nvPr/>
              </p:nvSpPr>
              <p:spPr>
                <a:xfrm flipH="1">
                  <a:off x="2972048" y="533400"/>
                  <a:ext cx="23430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344" name="Group 59"/>
              <p:cNvGrpSpPr>
                <a:grpSpLocks/>
              </p:cNvGrpSpPr>
              <p:nvPr/>
            </p:nvGrpSpPr>
            <p:grpSpPr bwMode="auto">
              <a:xfrm>
                <a:off x="3581400" y="2438400"/>
                <a:ext cx="228600" cy="304800"/>
                <a:chOff x="2971800" y="533400"/>
                <a:chExt cx="228600" cy="304800"/>
              </a:xfrm>
            </p:grpSpPr>
            <p:sp>
              <p:nvSpPr>
                <p:cNvPr id="348" name="Arc 347"/>
                <p:cNvSpPr/>
                <p:nvPr/>
              </p:nvSpPr>
              <p:spPr>
                <a:xfrm>
                  <a:off x="2973786" y="533400"/>
                  <a:ext cx="226366"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49" name="Arc 348"/>
                <p:cNvSpPr/>
                <p:nvPr/>
              </p:nvSpPr>
              <p:spPr>
                <a:xfrm flipH="1">
                  <a:off x="2973786" y="533400"/>
                  <a:ext cx="226366"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345" name="Group 59"/>
              <p:cNvGrpSpPr>
                <a:grpSpLocks/>
              </p:cNvGrpSpPr>
              <p:nvPr/>
            </p:nvGrpSpPr>
            <p:grpSpPr bwMode="auto">
              <a:xfrm>
                <a:off x="3810000" y="2438400"/>
                <a:ext cx="228600" cy="304800"/>
                <a:chOff x="2971800" y="533400"/>
                <a:chExt cx="228600" cy="304800"/>
              </a:xfrm>
            </p:grpSpPr>
            <p:sp>
              <p:nvSpPr>
                <p:cNvPr id="346" name="Arc 345"/>
                <p:cNvSpPr/>
                <p:nvPr/>
              </p:nvSpPr>
              <p:spPr>
                <a:xfrm>
                  <a:off x="297155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47" name="Arc 346"/>
                <p:cNvSpPr/>
                <p:nvPr/>
              </p:nvSpPr>
              <p:spPr>
                <a:xfrm flipH="1">
                  <a:off x="2971552" y="533400"/>
                  <a:ext cx="230339" cy="304800"/>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sp>
          <p:nvSpPr>
            <p:cNvPr id="358" name="Rectangle 357"/>
            <p:cNvSpPr/>
            <p:nvPr/>
          </p:nvSpPr>
          <p:spPr>
            <a:xfrm>
              <a:off x="3740785" y="3106194"/>
              <a:ext cx="222251" cy="2069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2" name="Straight Arrow Connector 361"/>
            <p:cNvCxnSpPr>
              <a:cxnSpLocks/>
              <a:stCxn id="358" idx="3"/>
            </p:cNvCxnSpPr>
            <p:nvPr/>
          </p:nvCxnSpPr>
          <p:spPr>
            <a:xfrm>
              <a:off x="3963036" y="3209690"/>
              <a:ext cx="1396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6" name="TextBox 365"/>
            <p:cNvSpPr txBox="1"/>
            <p:nvPr/>
          </p:nvSpPr>
          <p:spPr>
            <a:xfrm>
              <a:off x="3681953" y="3061824"/>
              <a:ext cx="361950" cy="169277"/>
            </a:xfrm>
            <a:prstGeom prst="rect">
              <a:avLst/>
            </a:prstGeom>
            <a:noFill/>
          </p:spPr>
          <p:txBody>
            <a:bodyPr wrap="square" rtlCol="0">
              <a:spAutoFit/>
            </a:bodyPr>
            <a:lstStyle/>
            <a:p>
              <a:r>
                <a:rPr lang="en-US" sz="500" dirty="0"/>
                <a:t>START</a:t>
              </a:r>
            </a:p>
          </p:txBody>
        </p:sp>
        <p:sp>
          <p:nvSpPr>
            <p:cNvPr id="368" name="TextBox 367"/>
            <p:cNvSpPr txBox="1"/>
            <p:nvPr/>
          </p:nvSpPr>
          <p:spPr>
            <a:xfrm>
              <a:off x="4014724" y="3101967"/>
              <a:ext cx="369094" cy="215444"/>
            </a:xfrm>
            <a:prstGeom prst="rect">
              <a:avLst/>
            </a:prstGeom>
            <a:noFill/>
          </p:spPr>
          <p:txBody>
            <a:bodyPr wrap="square" rtlCol="0">
              <a:spAutoFit/>
            </a:bodyPr>
            <a:lstStyle/>
            <a:p>
              <a:r>
                <a:rPr lang="en-US" sz="800" dirty="0"/>
                <a:t>PHA</a:t>
              </a:r>
            </a:p>
          </p:txBody>
        </p:sp>
        <p:cxnSp>
          <p:nvCxnSpPr>
            <p:cNvPr id="371" name="Straight Arrow Connector 370"/>
            <p:cNvCxnSpPr>
              <a:cxnSpLocks/>
            </p:cNvCxnSpPr>
            <p:nvPr/>
          </p:nvCxnSpPr>
          <p:spPr>
            <a:xfrm>
              <a:off x="3802773" y="2746234"/>
              <a:ext cx="62920" cy="195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3" name="TextBox 372"/>
            <p:cNvSpPr txBox="1"/>
            <p:nvPr/>
          </p:nvSpPr>
          <p:spPr>
            <a:xfrm>
              <a:off x="3586698" y="2478354"/>
              <a:ext cx="432150" cy="338554"/>
            </a:xfrm>
            <a:prstGeom prst="rect">
              <a:avLst/>
            </a:prstGeom>
            <a:noFill/>
          </p:spPr>
          <p:txBody>
            <a:bodyPr wrap="square" rtlCol="0">
              <a:spAutoFit/>
            </a:bodyPr>
            <a:lstStyle/>
            <a:p>
              <a:pPr algn="ctr"/>
              <a:r>
                <a:rPr lang="en-US" sz="800" dirty="0"/>
                <a:t>Time </a:t>
              </a:r>
            </a:p>
            <a:p>
              <a:pPr algn="ctr"/>
              <a:r>
                <a:rPr lang="en-US" sz="800" dirty="0"/>
                <a:t>Delay</a:t>
              </a:r>
            </a:p>
          </p:txBody>
        </p:sp>
        <p:sp>
          <p:nvSpPr>
            <p:cNvPr id="376" name="TextBox 375"/>
            <p:cNvSpPr txBox="1"/>
            <p:nvPr/>
          </p:nvSpPr>
          <p:spPr>
            <a:xfrm>
              <a:off x="3690348" y="3192504"/>
              <a:ext cx="361950" cy="169277"/>
            </a:xfrm>
            <a:prstGeom prst="rect">
              <a:avLst/>
            </a:prstGeom>
            <a:noFill/>
          </p:spPr>
          <p:txBody>
            <a:bodyPr wrap="square" rtlCol="0">
              <a:spAutoFit/>
            </a:bodyPr>
            <a:lstStyle/>
            <a:p>
              <a:r>
                <a:rPr lang="en-US" sz="500" dirty="0"/>
                <a:t>STOP</a:t>
              </a:r>
            </a:p>
          </p:txBody>
        </p:sp>
        <mc:AlternateContent xmlns:mc="http://schemas.openxmlformats.org/markup-compatibility/2006">
          <mc:Choice xmlns:a14="http://schemas.microsoft.com/office/drawing/2010/main" Requires="a14">
            <p:sp>
              <p:nvSpPr>
                <p:cNvPr id="377" name="TextBox 376"/>
                <p:cNvSpPr txBox="1"/>
                <p:nvPr/>
              </p:nvSpPr>
              <p:spPr>
                <a:xfrm>
                  <a:off x="3672186" y="3125743"/>
                  <a:ext cx="361950" cy="1760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500" b="1" i="1" u="sng" smtClean="0">
                                <a:latin typeface="Cambria Math" panose="02040503050406030204" pitchFamily="18" charset="0"/>
                              </a:rPr>
                            </m:ctrlPr>
                          </m:accPr>
                          <m:e>
                            <m:r>
                              <a:rPr lang="en-US" sz="500" b="1" i="1" u="sng" smtClean="0">
                                <a:latin typeface="Cambria Math" panose="02040503050406030204" pitchFamily="18" charset="0"/>
                              </a:rPr>
                              <m:t>𝑻𝑨𝑪</m:t>
                            </m:r>
                          </m:e>
                        </m:acc>
                      </m:oMath>
                    </m:oMathPara>
                  </a14:m>
                  <a:endParaRPr lang="en-US" sz="500" b="1" u="sng" dirty="0"/>
                </a:p>
              </p:txBody>
            </p:sp>
          </mc:Choice>
          <mc:Fallback>
            <p:sp>
              <p:nvSpPr>
                <p:cNvPr id="377" name="TextBox 376"/>
                <p:cNvSpPr txBox="1">
                  <a:spLocks noRot="1" noChangeAspect="1" noMove="1" noResize="1" noEditPoints="1" noAdjustHandles="1" noChangeArrowheads="1" noChangeShapeType="1" noTextEdit="1"/>
                </p:cNvSpPr>
                <p:nvPr/>
              </p:nvSpPr>
              <p:spPr>
                <a:xfrm>
                  <a:off x="3672186" y="3125743"/>
                  <a:ext cx="361950" cy="176010"/>
                </a:xfrm>
                <a:prstGeom prst="rect">
                  <a:avLst/>
                </a:prstGeom>
                <a:blipFill>
                  <a:blip r:embed="rId16"/>
                  <a:stretch>
                    <a:fillRect/>
                  </a:stretch>
                </a:blipFill>
              </p:spPr>
              <p:txBody>
                <a:bodyPr/>
                <a:lstStyle/>
                <a:p>
                  <a:r>
                    <a:rPr lang="en-US">
                      <a:noFill/>
                    </a:rPr>
                    <a:t> </a:t>
                  </a:r>
                </a:p>
              </p:txBody>
            </p:sp>
          </mc:Fallback>
        </mc:AlternateContent>
        <p:cxnSp>
          <p:nvCxnSpPr>
            <p:cNvPr id="382" name="Straight Connector 381"/>
            <p:cNvCxnSpPr/>
            <p:nvPr/>
          </p:nvCxnSpPr>
          <p:spPr>
            <a:xfrm>
              <a:off x="1116458" y="3814409"/>
              <a:ext cx="3200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3" name="TextBox 382"/>
            <p:cNvSpPr txBox="1"/>
            <p:nvPr/>
          </p:nvSpPr>
          <p:spPr>
            <a:xfrm>
              <a:off x="1049498" y="3771205"/>
              <a:ext cx="3267360" cy="33855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Figure 3. Electronic logic and counting circuit used in the experiment. TAC is short for time-to-amplitude converter.</a:t>
              </a:r>
            </a:p>
          </p:txBody>
        </p:sp>
      </p:grpSp>
      <p:grpSp>
        <p:nvGrpSpPr>
          <p:cNvPr id="391" name="Group 390"/>
          <p:cNvGrpSpPr/>
          <p:nvPr/>
        </p:nvGrpSpPr>
        <p:grpSpPr>
          <a:xfrm>
            <a:off x="4361416" y="3174073"/>
            <a:ext cx="3046024" cy="3152187"/>
            <a:chOff x="4095078" y="4293489"/>
            <a:chExt cx="3046024" cy="3152187"/>
          </a:xfrm>
        </p:grpSpPr>
        <p:pic>
          <p:nvPicPr>
            <p:cNvPr id="386" name="Graphic 385"/>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095078" y="4293489"/>
              <a:ext cx="3046024" cy="2352906"/>
            </a:xfrm>
            <a:prstGeom prst="rect">
              <a:avLst/>
            </a:prstGeom>
          </p:spPr>
        </p:pic>
        <p:sp>
          <p:nvSpPr>
            <p:cNvPr id="387" name="Flowchart: Process 386"/>
            <p:cNvSpPr/>
            <p:nvPr/>
          </p:nvSpPr>
          <p:spPr>
            <a:xfrm>
              <a:off x="4235450" y="4422517"/>
              <a:ext cx="2667000" cy="2975233"/>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9" name="Straight Connector 388"/>
            <p:cNvCxnSpPr/>
            <p:nvPr/>
          </p:nvCxnSpPr>
          <p:spPr>
            <a:xfrm>
              <a:off x="4235450" y="6620931"/>
              <a:ext cx="2667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0" name="TextBox 389"/>
            <p:cNvSpPr txBox="1"/>
            <p:nvPr/>
          </p:nvSpPr>
          <p:spPr>
            <a:xfrm>
              <a:off x="4229421" y="6583902"/>
              <a:ext cx="2742879" cy="861774"/>
            </a:xfrm>
            <a:prstGeom prst="rect">
              <a:avLst/>
            </a:prstGeom>
            <a:noFill/>
          </p:spPr>
          <p:txBody>
            <a:bodyPr wrap="square" rtlCol="0">
              <a:spAutoFit/>
            </a:bodyPr>
            <a:lstStyle/>
            <a:p>
              <a:pPr algn="just"/>
              <a:r>
                <a:rPr lang="en-US" sz="1000" dirty="0">
                  <a:latin typeface="Times New Roman" panose="02020603050405020304" pitchFamily="18" charset="0"/>
                  <a:cs typeface="Times New Roman" panose="02020603050405020304" pitchFamily="18" charset="0"/>
                </a:rPr>
                <a:t>Figure 5. Determination of plateau voltage for the top-most PMT. A voltage of 1.251 kV was selected because it yielded the maximum number of counts and was almost immediately before the sharp increase.</a:t>
              </a:r>
            </a:p>
          </p:txBody>
        </p:sp>
      </p:grpSp>
      <p:grpSp>
        <p:nvGrpSpPr>
          <p:cNvPr id="400" name="Group 399"/>
          <p:cNvGrpSpPr/>
          <p:nvPr/>
        </p:nvGrpSpPr>
        <p:grpSpPr>
          <a:xfrm>
            <a:off x="3773785" y="6558763"/>
            <a:ext cx="3079950" cy="2650289"/>
            <a:chOff x="3783311" y="6558763"/>
            <a:chExt cx="3079950" cy="2650289"/>
          </a:xfrm>
        </p:grpSpPr>
        <p:sp>
          <p:nvSpPr>
            <p:cNvPr id="394" name="Rectangle 393"/>
            <p:cNvSpPr/>
            <p:nvPr/>
          </p:nvSpPr>
          <p:spPr>
            <a:xfrm>
              <a:off x="3829440" y="6558763"/>
              <a:ext cx="3033821" cy="26502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6" name="Straight Connector 395"/>
            <p:cNvCxnSpPr/>
            <p:nvPr/>
          </p:nvCxnSpPr>
          <p:spPr>
            <a:xfrm>
              <a:off x="3829440" y="8679431"/>
              <a:ext cx="30338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7" name="TextBox 396"/>
                <p:cNvSpPr txBox="1"/>
                <p:nvPr/>
              </p:nvSpPr>
              <p:spPr>
                <a:xfrm>
                  <a:off x="3783311" y="8655054"/>
                  <a:ext cx="3079950" cy="553998"/>
                </a:xfrm>
                <a:prstGeom prst="rect">
                  <a:avLst/>
                </a:prstGeom>
                <a:noFill/>
              </p:spPr>
              <p:txBody>
                <a:bodyPr wrap="square" rtlCol="0">
                  <a:spAutoFit/>
                </a:bodyPr>
                <a:lstStyle/>
                <a:p>
                  <a:pPr algn="just"/>
                  <a:r>
                    <a:rPr lang="en-US" sz="1000" dirty="0">
                      <a:latin typeface="Times New Roman" panose="02020603050405020304" pitchFamily="18" charset="0"/>
                      <a:cs typeface="Times New Roman" panose="02020603050405020304" pitchFamily="18" charset="0"/>
                    </a:rPr>
                    <a:t>Figure 6. Plot of delay calibration between the first and third discriminator. A value of 8 on the x-axis indicates that </a:t>
                  </a:r>
                  <a14:m>
                    <m:oMath xmlns:m="http://schemas.openxmlformats.org/officeDocument/2006/math">
                      <m:sSub>
                        <m:sSubPr>
                          <m:ctrlPr>
                            <a:rPr lang="en-US" sz="1000" b="0" i="1" smtClean="0">
                              <a:latin typeface="Cambria Math" panose="02040503050406030204" pitchFamily="18" charset="0"/>
                              <a:cs typeface="Times New Roman" panose="02020603050405020304" pitchFamily="18" charset="0"/>
                            </a:rPr>
                          </m:ctrlPr>
                        </m:sSubPr>
                        <m:e>
                          <m:r>
                            <a:rPr lang="en-US" sz="1000" b="0" i="1" smtClean="0">
                              <a:latin typeface="Cambria Math" panose="02040503050406030204" pitchFamily="18" charset="0"/>
                              <a:cs typeface="Times New Roman" panose="02020603050405020304" pitchFamily="18" charset="0"/>
                            </a:rPr>
                            <m:t>𝑆</m:t>
                          </m:r>
                        </m:e>
                        <m:sub>
                          <m:r>
                            <a:rPr lang="en-US" sz="1000" b="0" i="1" smtClean="0">
                              <a:latin typeface="Cambria Math" panose="02040503050406030204" pitchFamily="18" charset="0"/>
                              <a:cs typeface="Times New Roman" panose="02020603050405020304" pitchFamily="18" charset="0"/>
                            </a:rPr>
                            <m:t>3</m:t>
                          </m:r>
                        </m:sub>
                      </m:sSub>
                    </m:oMath>
                  </a14:m>
                  <a:r>
                    <a:rPr lang="en-US" sz="1000" dirty="0">
                      <a:latin typeface="Times New Roman" panose="02020603050405020304" pitchFamily="18" charset="0"/>
                      <a:cs typeface="Times New Roman" panose="02020603050405020304" pitchFamily="18" charset="0"/>
                    </a:rPr>
                    <a:t> takes 8 ns longer than </a:t>
                  </a:r>
                  <a14:m>
                    <m:oMath xmlns:m="http://schemas.openxmlformats.org/officeDocument/2006/math">
                      <m:sSub>
                        <m:sSubPr>
                          <m:ctrlPr>
                            <a:rPr lang="en-US" sz="1000" b="0" i="1" smtClean="0">
                              <a:latin typeface="Cambria Math" panose="02040503050406030204" pitchFamily="18" charset="0"/>
                              <a:cs typeface="Times New Roman" panose="02020603050405020304" pitchFamily="18" charset="0"/>
                            </a:rPr>
                          </m:ctrlPr>
                        </m:sSubPr>
                        <m:e>
                          <m:r>
                            <a:rPr lang="en-US" sz="1000" b="0" i="1" smtClean="0">
                              <a:latin typeface="Cambria Math" panose="02040503050406030204" pitchFamily="18" charset="0"/>
                              <a:cs typeface="Times New Roman" panose="02020603050405020304" pitchFamily="18" charset="0"/>
                            </a:rPr>
                            <m:t>𝑆</m:t>
                          </m:r>
                        </m:e>
                        <m:sub>
                          <m:r>
                            <a:rPr lang="en-US" sz="1000" b="0" i="1" smtClean="0">
                              <a:latin typeface="Cambria Math" panose="02040503050406030204" pitchFamily="18" charset="0"/>
                              <a:cs typeface="Times New Roman" panose="02020603050405020304" pitchFamily="18" charset="0"/>
                            </a:rPr>
                            <m:t>1</m:t>
                          </m:r>
                        </m:sub>
                      </m:sSub>
                    </m:oMath>
                  </a14:m>
                  <a:r>
                    <a:rPr lang="en-US" sz="1000" dirty="0">
                      <a:latin typeface="Times New Roman" panose="02020603050405020304" pitchFamily="18" charset="0"/>
                      <a:cs typeface="Times New Roman" panose="02020603050405020304" pitchFamily="18" charset="0"/>
                    </a:rPr>
                    <a:t> to reach the TAC.</a:t>
                  </a:r>
                </a:p>
              </p:txBody>
            </p:sp>
          </mc:Choice>
          <mc:Fallback>
            <p:sp>
              <p:nvSpPr>
                <p:cNvPr id="397" name="TextBox 396"/>
                <p:cNvSpPr txBox="1">
                  <a:spLocks noRot="1" noChangeAspect="1" noMove="1" noResize="1" noEditPoints="1" noAdjustHandles="1" noChangeArrowheads="1" noChangeShapeType="1" noTextEdit="1"/>
                </p:cNvSpPr>
                <p:nvPr/>
              </p:nvSpPr>
              <p:spPr>
                <a:xfrm>
                  <a:off x="3783311" y="8655054"/>
                  <a:ext cx="3079950" cy="553998"/>
                </a:xfrm>
                <a:prstGeom prst="rect">
                  <a:avLst/>
                </a:prstGeom>
                <a:blipFill>
                  <a:blip r:embed="rId19"/>
                  <a:stretch>
                    <a:fillRect b="-4396"/>
                  </a:stretch>
                </a:blipFill>
              </p:spPr>
              <p:txBody>
                <a:bodyPr/>
                <a:lstStyle/>
                <a:p>
                  <a:r>
                    <a:rPr lang="en-US">
                      <a:noFill/>
                    </a:rPr>
                    <a:t> </a:t>
                  </a:r>
                </a:p>
              </p:txBody>
            </p:sp>
          </mc:Fallback>
        </mc:AlternateContent>
        <p:pic>
          <p:nvPicPr>
            <p:cNvPr id="399" name="Graphic 398"/>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96838" y="6597057"/>
              <a:ext cx="2897999" cy="2052426"/>
            </a:xfrm>
            <a:prstGeom prst="rect">
              <a:avLst/>
            </a:prstGeom>
          </p:spPr>
        </p:pic>
      </p:grpSp>
    </p:spTree>
    <p:extLst>
      <p:ext uri="{BB962C8B-B14F-4D97-AF65-F5344CB8AC3E}">
        <p14:creationId xmlns:p14="http://schemas.microsoft.com/office/powerpoint/2010/main" val="14946933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429</TotalTime>
  <Words>282</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Gresl</dc:creator>
  <cp:lastModifiedBy>John Gresl</cp:lastModifiedBy>
  <cp:revision>19</cp:revision>
  <cp:lastPrinted>2017-05-07T06:29:19Z</cp:lastPrinted>
  <dcterms:created xsi:type="dcterms:W3CDTF">2017-04-17T20:17:50Z</dcterms:created>
  <dcterms:modified xsi:type="dcterms:W3CDTF">2017-05-07T11:14:45Z</dcterms:modified>
</cp:coreProperties>
</file>