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7772400" cy="10058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1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09" d="100"/>
          <a:sy n="109" d="100"/>
        </p:scale>
        <p:origin x="29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407FD817-3101-4B69-BF0A-64760891AC46}" type="datetimeFigureOut">
              <a:rPr lang="en-US" smtClean="0"/>
              <a:t>6/12/2017</a:t>
            </a:fld>
            <a:endParaRPr lang="en-US"/>
          </a:p>
        </p:txBody>
      </p:sp>
      <p:sp>
        <p:nvSpPr>
          <p:cNvPr id="4" name="Slide Image Placeholder 3"/>
          <p:cNvSpPr>
            <a:spLocks noGrp="1" noRot="1" noChangeAspect="1"/>
          </p:cNvSpPr>
          <p:nvPr>
            <p:ph type="sldImg" idx="2"/>
          </p:nvPr>
        </p:nvSpPr>
        <p:spPr>
          <a:xfrm>
            <a:off x="2327275" y="1173163"/>
            <a:ext cx="2447925"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A8CF444-434C-4C1C-83AB-C32ABC69B32F}" type="slidenum">
              <a:rPr lang="en-US" smtClean="0"/>
              <a:t>‹#›</a:t>
            </a:fld>
            <a:endParaRPr lang="en-US"/>
          </a:p>
        </p:txBody>
      </p:sp>
    </p:spTree>
    <p:extLst>
      <p:ext uri="{BB962C8B-B14F-4D97-AF65-F5344CB8AC3E}">
        <p14:creationId xmlns:p14="http://schemas.microsoft.com/office/powerpoint/2010/main" val="46443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267348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94648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373596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8FB18-5843-4784-990F-180C8D595F66}"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11332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D8FB18-5843-4784-990F-180C8D595F66}"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181302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8FB18-5843-4784-990F-180C8D595F66}"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58282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8FB18-5843-4784-990F-180C8D595F66}" type="datetimeFigureOut">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196017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8FB18-5843-4784-990F-180C8D595F66}" type="datetimeFigureOut">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218046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8FB18-5843-4784-990F-180C8D595F66}" type="datetimeFigureOut">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353005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23D8FB18-5843-4784-990F-180C8D595F66}"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304881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23D8FB18-5843-4784-990F-180C8D595F66}"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E153B-E7BD-45EB-86EA-6EDB801C8029}" type="slidenum">
              <a:rPr lang="en-US" smtClean="0"/>
              <a:t>‹#›</a:t>
            </a:fld>
            <a:endParaRPr lang="en-US"/>
          </a:p>
        </p:txBody>
      </p:sp>
    </p:spTree>
    <p:extLst>
      <p:ext uri="{BB962C8B-B14F-4D97-AF65-F5344CB8AC3E}">
        <p14:creationId xmlns:p14="http://schemas.microsoft.com/office/powerpoint/2010/main" val="423496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23D8FB18-5843-4784-990F-180C8D595F66}" type="datetimeFigureOut">
              <a:rPr lang="en-US" smtClean="0"/>
              <a:t>6/12/2017</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CC3E153B-E7BD-45EB-86EA-6EDB801C8029}" type="slidenum">
              <a:rPr lang="en-US" smtClean="0"/>
              <a:t>‹#›</a:t>
            </a:fld>
            <a:endParaRPr lang="en-US"/>
          </a:p>
        </p:txBody>
      </p:sp>
    </p:spTree>
    <p:extLst>
      <p:ext uri="{BB962C8B-B14F-4D97-AF65-F5344CB8AC3E}">
        <p14:creationId xmlns:p14="http://schemas.microsoft.com/office/powerpoint/2010/main" val="2969256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30296" y="136061"/>
            <a:ext cx="4169144" cy="3652086"/>
            <a:chOff x="130296" y="136061"/>
            <a:chExt cx="4169144" cy="3652086"/>
          </a:xfrm>
        </p:grpSpPr>
        <p:sp>
          <p:nvSpPr>
            <p:cNvPr id="6" name="Oval 5"/>
            <p:cNvSpPr/>
            <p:nvPr/>
          </p:nvSpPr>
          <p:spPr>
            <a:xfrm>
              <a:off x="3106615" y="1246370"/>
              <a:ext cx="463550" cy="107950"/>
            </a:xfrm>
            <a:prstGeom prst="ellipse">
              <a:avLst/>
            </a:prstGeom>
            <a:solidFill>
              <a:srgbClr val="F51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0296" y="3192636"/>
              <a:ext cx="1449706" cy="553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1786377" y="2136313"/>
              <a:ext cx="500061" cy="1609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1972114" y="526588"/>
              <a:ext cx="138113" cy="1609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110227" y="1226674"/>
              <a:ext cx="1528762" cy="147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73701" y="403716"/>
              <a:ext cx="136526" cy="127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p:nvSpPr>
          <p:spPr>
            <a:xfrm>
              <a:off x="2435664" y="1077449"/>
              <a:ext cx="174625" cy="419100"/>
            </a:xfrm>
            <a:prstGeom prst="arc">
              <a:avLst>
                <a:gd name="adj1" fmla="val 12882912"/>
                <a:gd name="adj2" fmla="val 7841755"/>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8" name="Arc 207"/>
            <p:cNvSpPr/>
            <p:nvPr/>
          </p:nvSpPr>
          <p:spPr>
            <a:xfrm>
              <a:off x="2742052" y="1077449"/>
              <a:ext cx="174625" cy="419100"/>
            </a:xfrm>
            <a:prstGeom prst="arc">
              <a:avLst>
                <a:gd name="adj1" fmla="val 12928735"/>
                <a:gd name="adj2" fmla="val 7841755"/>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9" name="Arc 208"/>
            <p:cNvSpPr/>
            <p:nvPr/>
          </p:nvSpPr>
          <p:spPr>
            <a:xfrm>
              <a:off x="3046851" y="1077449"/>
              <a:ext cx="174625" cy="419100"/>
            </a:xfrm>
            <a:prstGeom prst="arc">
              <a:avLst>
                <a:gd name="adj1" fmla="val 12882939"/>
                <a:gd name="adj2" fmla="val 7841755"/>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Arc 211"/>
            <p:cNvSpPr/>
            <p:nvPr/>
          </p:nvSpPr>
          <p:spPr>
            <a:xfrm>
              <a:off x="3351650" y="1077449"/>
              <a:ext cx="174625" cy="419100"/>
            </a:xfrm>
            <a:prstGeom prst="arc">
              <a:avLst>
                <a:gd name="adj1" fmla="val 13025849"/>
                <a:gd name="adj2" fmla="val 7841755"/>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7" name="Rectangle 216"/>
            <p:cNvSpPr/>
            <p:nvPr/>
          </p:nvSpPr>
          <p:spPr>
            <a:xfrm>
              <a:off x="2943664" y="898062"/>
              <a:ext cx="66675" cy="3286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p:nvSpPr>
          <p:spPr>
            <a:xfrm>
              <a:off x="2908738" y="771062"/>
              <a:ext cx="136526" cy="127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ock Arc 20"/>
            <p:cNvSpPr/>
            <p:nvPr/>
          </p:nvSpPr>
          <p:spPr>
            <a:xfrm>
              <a:off x="1260120" y="2597125"/>
              <a:ext cx="1052513" cy="1191022"/>
            </a:xfrm>
            <a:prstGeom prst="blockArc">
              <a:avLst>
                <a:gd name="adj1" fmla="val 10799360"/>
                <a:gd name="adj2" fmla="val 16183360"/>
                <a:gd name="adj3" fmla="val 122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Connector: Elbow 22"/>
            <p:cNvCxnSpPr>
              <a:cxnSpLocks/>
              <a:stCxn id="203" idx="3"/>
              <a:endCxn id="233" idx="0"/>
            </p:cNvCxnSpPr>
            <p:nvPr/>
          </p:nvCxnSpPr>
          <p:spPr>
            <a:xfrm flipH="1">
              <a:off x="2877783" y="1300493"/>
              <a:ext cx="761206" cy="673894"/>
            </a:xfrm>
            <a:prstGeom prst="bentConnector4">
              <a:avLst>
                <a:gd name="adj1" fmla="val -7007"/>
                <a:gd name="adj2" fmla="val 55477"/>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2602352" y="1974387"/>
              <a:ext cx="550862" cy="568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cxnSpLocks/>
              <a:stCxn id="233" idx="2"/>
              <a:endCxn id="234" idx="0"/>
            </p:cNvCxnSpPr>
            <p:nvPr/>
          </p:nvCxnSpPr>
          <p:spPr>
            <a:xfrm flipH="1">
              <a:off x="2874608" y="2542833"/>
              <a:ext cx="3175" cy="477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2397566" y="3020671"/>
              <a:ext cx="954084" cy="725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a:cxnSpLocks/>
            </p:cNvCxnSpPr>
            <p:nvPr/>
          </p:nvCxnSpPr>
          <p:spPr>
            <a:xfrm>
              <a:off x="3638989" y="1252871"/>
              <a:ext cx="20478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cxnSpLocks/>
              <a:endCxn id="80" idx="3"/>
            </p:cNvCxnSpPr>
            <p:nvPr/>
          </p:nvCxnSpPr>
          <p:spPr>
            <a:xfrm>
              <a:off x="3843775" y="1252871"/>
              <a:ext cx="0" cy="5833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3593744" y="2136313"/>
              <a:ext cx="500061" cy="1609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tial Circle 79"/>
            <p:cNvSpPr/>
            <p:nvPr/>
          </p:nvSpPr>
          <p:spPr>
            <a:xfrm>
              <a:off x="3593744" y="1836262"/>
              <a:ext cx="500062" cy="598487"/>
            </a:xfrm>
            <a:prstGeom prst="pie">
              <a:avLst>
                <a:gd name="adj1" fmla="val 10801477"/>
                <a:gd name="adj2" fmla="val 242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2" name="Straight Connector 81"/>
            <p:cNvCxnSpPr>
              <a:cxnSpLocks/>
              <a:stCxn id="80" idx="2"/>
              <a:endCxn id="80" idx="0"/>
            </p:cNvCxnSpPr>
            <p:nvPr/>
          </p:nvCxnSpPr>
          <p:spPr>
            <a:xfrm>
              <a:off x="3593744" y="2135506"/>
              <a:ext cx="50006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3257989" y="898062"/>
              <a:ext cx="66675" cy="3286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3223063" y="771062"/>
              <a:ext cx="136526" cy="127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603024" y="827014"/>
              <a:ext cx="696416"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Gas Inlet</a:t>
              </a:r>
            </a:p>
          </p:txBody>
        </p:sp>
        <p:cxnSp>
          <p:nvCxnSpPr>
            <p:cNvPr id="95" name="Straight Arrow Connector 94"/>
            <p:cNvCxnSpPr>
              <a:cxnSpLocks/>
            </p:cNvCxnSpPr>
            <p:nvPr/>
          </p:nvCxnSpPr>
          <p:spPr>
            <a:xfrm flipH="1">
              <a:off x="3843774" y="1054434"/>
              <a:ext cx="120652" cy="1976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395304" y="2596617"/>
              <a:ext cx="866775" cy="600164"/>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Argon</a:t>
              </a:r>
            </a:p>
            <a:p>
              <a:pPr algn="ctr"/>
              <a:r>
                <a:rPr lang="en-US" sz="1100" dirty="0">
                  <a:latin typeface="Times New Roman" panose="02020603050405020304" pitchFamily="18" charset="0"/>
                  <a:cs typeface="Times New Roman" panose="02020603050405020304" pitchFamily="18" charset="0"/>
                </a:rPr>
                <a:t>Gas</a:t>
              </a:r>
            </a:p>
            <a:p>
              <a:pPr algn="ctr"/>
              <a:r>
                <a:rPr lang="en-US" sz="1100" dirty="0">
                  <a:latin typeface="Times New Roman" panose="02020603050405020304" pitchFamily="18" charset="0"/>
                  <a:cs typeface="Times New Roman" panose="02020603050405020304" pitchFamily="18" charset="0"/>
                </a:rPr>
                <a:t>Supply</a:t>
              </a:r>
            </a:p>
          </p:txBody>
        </p:sp>
        <p:sp>
          <p:nvSpPr>
            <p:cNvPr id="271" name="TextBox 270"/>
            <p:cNvSpPr txBox="1"/>
            <p:nvPr/>
          </p:nvSpPr>
          <p:spPr>
            <a:xfrm>
              <a:off x="2475350" y="3259124"/>
              <a:ext cx="86677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RF Source</a:t>
              </a:r>
            </a:p>
          </p:txBody>
        </p:sp>
        <p:sp>
          <p:nvSpPr>
            <p:cNvPr id="273" name="TextBox 272"/>
            <p:cNvSpPr txBox="1"/>
            <p:nvPr/>
          </p:nvSpPr>
          <p:spPr>
            <a:xfrm>
              <a:off x="2441220" y="2043166"/>
              <a:ext cx="866775"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SWR </a:t>
              </a:r>
            </a:p>
            <a:p>
              <a:pPr algn="ctr"/>
              <a:r>
                <a:rPr lang="en-US" sz="1100" dirty="0">
                  <a:latin typeface="Times New Roman" panose="02020603050405020304" pitchFamily="18" charset="0"/>
                  <a:cs typeface="Times New Roman" panose="02020603050405020304" pitchFamily="18" charset="0"/>
                </a:rPr>
                <a:t>Meter</a:t>
              </a:r>
            </a:p>
          </p:txBody>
        </p:sp>
        <p:sp>
          <p:nvSpPr>
            <p:cNvPr id="274" name="TextBox 273"/>
            <p:cNvSpPr txBox="1"/>
            <p:nvPr/>
          </p:nvSpPr>
          <p:spPr>
            <a:xfrm>
              <a:off x="213168" y="3338531"/>
              <a:ext cx="1524791"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Mechanical Pump</a:t>
              </a:r>
            </a:p>
          </p:txBody>
        </p:sp>
        <p:sp>
          <p:nvSpPr>
            <p:cNvPr id="276" name="TextBox 275"/>
            <p:cNvSpPr txBox="1"/>
            <p:nvPr/>
          </p:nvSpPr>
          <p:spPr>
            <a:xfrm>
              <a:off x="1768918" y="2832270"/>
              <a:ext cx="515938"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Diff. </a:t>
              </a:r>
            </a:p>
            <a:p>
              <a:r>
                <a:rPr lang="en-US" sz="1100" dirty="0">
                  <a:latin typeface="Times New Roman" panose="02020603050405020304" pitchFamily="18" charset="0"/>
                  <a:cs typeface="Times New Roman" panose="02020603050405020304" pitchFamily="18" charset="0"/>
                </a:rPr>
                <a:t>Pump</a:t>
              </a:r>
            </a:p>
          </p:txBody>
        </p:sp>
        <p:sp>
          <p:nvSpPr>
            <p:cNvPr id="277" name="TextBox 276"/>
            <p:cNvSpPr txBox="1"/>
            <p:nvPr/>
          </p:nvSpPr>
          <p:spPr>
            <a:xfrm>
              <a:off x="2090574" y="486900"/>
              <a:ext cx="715570"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Magnetic </a:t>
              </a:r>
            </a:p>
            <a:p>
              <a:pPr algn="ctr"/>
              <a:r>
                <a:rPr lang="en-US" sz="1100" dirty="0">
                  <a:latin typeface="Times New Roman" panose="02020603050405020304" pitchFamily="18" charset="0"/>
                  <a:cs typeface="Times New Roman" panose="02020603050405020304" pitchFamily="18" charset="0"/>
                </a:rPr>
                <a:t>Coils</a:t>
              </a:r>
            </a:p>
          </p:txBody>
        </p:sp>
        <p:cxnSp>
          <p:nvCxnSpPr>
            <p:cNvPr id="279" name="Straight Arrow Connector 278"/>
            <p:cNvCxnSpPr>
              <a:cxnSpLocks/>
            </p:cNvCxnSpPr>
            <p:nvPr/>
          </p:nvCxnSpPr>
          <p:spPr>
            <a:xfrm>
              <a:off x="2431693" y="860237"/>
              <a:ext cx="43657" cy="1941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4" name="TextBox 283"/>
            <p:cNvSpPr txBox="1"/>
            <p:nvPr/>
          </p:nvSpPr>
          <p:spPr>
            <a:xfrm>
              <a:off x="2569013" y="136061"/>
              <a:ext cx="782637"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Langmuir Probe</a:t>
              </a:r>
            </a:p>
          </p:txBody>
        </p:sp>
        <p:cxnSp>
          <p:nvCxnSpPr>
            <p:cNvPr id="291" name="Straight Arrow Connector 290"/>
            <p:cNvCxnSpPr>
              <a:cxnSpLocks/>
            </p:cNvCxnSpPr>
            <p:nvPr/>
          </p:nvCxnSpPr>
          <p:spPr>
            <a:xfrm>
              <a:off x="2960332" y="524542"/>
              <a:ext cx="16669" cy="2041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2" name="TextBox 291"/>
            <p:cNvSpPr txBox="1"/>
            <p:nvPr/>
          </p:nvSpPr>
          <p:spPr>
            <a:xfrm>
              <a:off x="3419117" y="271456"/>
              <a:ext cx="782637"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Pressure</a:t>
              </a:r>
            </a:p>
            <a:p>
              <a:pPr algn="ctr"/>
              <a:r>
                <a:rPr lang="en-US" sz="1100" dirty="0">
                  <a:latin typeface="Times New Roman" panose="02020603050405020304" pitchFamily="18" charset="0"/>
                  <a:cs typeface="Times New Roman" panose="02020603050405020304" pitchFamily="18" charset="0"/>
                </a:rPr>
                <a:t>Gauge</a:t>
              </a:r>
            </a:p>
          </p:txBody>
        </p:sp>
        <p:cxnSp>
          <p:nvCxnSpPr>
            <p:cNvPr id="293" name="Straight Arrow Connector 292"/>
            <p:cNvCxnSpPr>
              <a:cxnSpLocks/>
            </p:cNvCxnSpPr>
            <p:nvPr/>
          </p:nvCxnSpPr>
          <p:spPr>
            <a:xfrm flipH="1">
              <a:off x="3395305" y="524542"/>
              <a:ext cx="198439" cy="2536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268642" y="702343"/>
              <a:ext cx="715570"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Ion Gauge</a:t>
              </a:r>
            </a:p>
          </p:txBody>
        </p:sp>
        <p:cxnSp>
          <p:nvCxnSpPr>
            <p:cNvPr id="295" name="Straight Arrow Connector 294"/>
            <p:cNvCxnSpPr>
              <a:cxnSpLocks/>
            </p:cNvCxnSpPr>
            <p:nvPr/>
          </p:nvCxnSpPr>
          <p:spPr>
            <a:xfrm flipV="1">
              <a:off x="1733546" y="514337"/>
              <a:ext cx="196500" cy="2567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a:off x="2112607" y="1231436"/>
              <a:ext cx="0" cy="13811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54922" y="1648802"/>
              <a:ext cx="590226"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Plasma</a:t>
              </a:r>
            </a:p>
          </p:txBody>
        </p:sp>
        <p:cxnSp>
          <p:nvCxnSpPr>
            <p:cNvPr id="48" name="Straight Arrow Connector 47"/>
            <p:cNvCxnSpPr>
              <a:cxnSpLocks/>
              <a:endCxn id="6" idx="3"/>
            </p:cNvCxnSpPr>
            <p:nvPr/>
          </p:nvCxnSpPr>
          <p:spPr>
            <a:xfrm flipV="1">
              <a:off x="2689896" y="1338511"/>
              <a:ext cx="484604" cy="3880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67697" y="1456715"/>
              <a:ext cx="749300"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Antenna</a:t>
              </a:r>
            </a:p>
          </p:txBody>
        </p:sp>
        <p:sp>
          <p:nvSpPr>
            <p:cNvPr id="12" name="Oval 11"/>
            <p:cNvSpPr/>
            <p:nvPr/>
          </p:nvSpPr>
          <p:spPr>
            <a:xfrm>
              <a:off x="3582071" y="1283202"/>
              <a:ext cx="50800" cy="45719"/>
            </a:xfrm>
            <a:prstGeom prst="ellipse">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cxnSpLocks/>
            </p:cNvCxnSpPr>
            <p:nvPr/>
          </p:nvCxnSpPr>
          <p:spPr>
            <a:xfrm flipV="1">
              <a:off x="3473328" y="1340827"/>
              <a:ext cx="128587" cy="2238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a:off x="2974618" y="829008"/>
              <a:ext cx="0" cy="4711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953421" y="1264152"/>
              <a:ext cx="5080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4260949" y="117232"/>
            <a:ext cx="3003549" cy="3881511"/>
            <a:chOff x="4334706" y="967155"/>
            <a:chExt cx="3003549" cy="3881511"/>
          </a:xfrm>
        </p:grpSpPr>
        <p:grpSp>
          <p:nvGrpSpPr>
            <p:cNvPr id="27" name="Group 26"/>
            <p:cNvGrpSpPr/>
            <p:nvPr/>
          </p:nvGrpSpPr>
          <p:grpSpPr>
            <a:xfrm>
              <a:off x="4334706" y="967155"/>
              <a:ext cx="3003549" cy="3881511"/>
              <a:chOff x="4408366" y="2224455"/>
              <a:chExt cx="3003549" cy="3881511"/>
            </a:xfrm>
          </p:grpSpPr>
          <p:sp>
            <p:nvSpPr>
              <p:cNvPr id="2" name="Rectangle 1"/>
              <p:cNvSpPr/>
              <p:nvPr/>
            </p:nvSpPr>
            <p:spPr>
              <a:xfrm>
                <a:off x="4422531" y="2224455"/>
                <a:ext cx="2989384" cy="3852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cxnSpLocks/>
              </p:cNvCxnSpPr>
              <p:nvPr/>
            </p:nvCxnSpPr>
            <p:spPr>
              <a:xfrm>
                <a:off x="4422531" y="4809392"/>
                <a:ext cx="29893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408366" y="4782527"/>
                <a:ext cx="3003549" cy="1323439"/>
              </a:xfrm>
              <a:prstGeom prst="rect">
                <a:avLst/>
              </a:prstGeom>
              <a:noFill/>
            </p:spPr>
            <p:txBody>
              <a:bodyPr wrap="square" rtlCol="0">
                <a:spAutoFit/>
              </a:bodyPr>
              <a:lstStyle/>
              <a:p>
                <a:pPr algn="just"/>
                <a:r>
                  <a:rPr lang="en-US" sz="1000" dirty="0"/>
                  <a:t>Figure 1. Cartoon schematic of the device and apparatus. “Diff. Pump” refers to the diffusion pump which allows us to pump down to a much lower vacuum than we would be able to with only a mechanical pump. “SWR Meter” refers to the standing wave ratio meter which measures the forward and reflected power from the RF source to determine how much power is being transmitted by the antenna. </a:t>
                </a:r>
              </a:p>
            </p:txBody>
          </p:sp>
        </p:grpSp>
        <p:pic>
          <p:nvPicPr>
            <p:cNvPr id="30" name="Picture 29"/>
            <p:cNvPicPr>
              <a:picLocks noChangeAspect="1"/>
            </p:cNvPicPr>
            <p:nvPr/>
          </p:nvPicPr>
          <p:blipFill>
            <a:blip r:embed="rId2"/>
            <a:stretch>
              <a:fillRect/>
            </a:stretch>
          </p:blipFill>
          <p:spPr>
            <a:xfrm>
              <a:off x="4438650" y="968323"/>
              <a:ext cx="2895600" cy="2510929"/>
            </a:xfrm>
            <a:prstGeom prst="rect">
              <a:avLst/>
            </a:prstGeom>
          </p:spPr>
        </p:pic>
      </p:grpSp>
      <p:grpSp>
        <p:nvGrpSpPr>
          <p:cNvPr id="229" name="Group 228"/>
          <p:cNvGrpSpPr/>
          <p:nvPr/>
        </p:nvGrpSpPr>
        <p:grpSpPr>
          <a:xfrm>
            <a:off x="304800" y="4013200"/>
            <a:ext cx="1530350" cy="1793736"/>
            <a:chOff x="1225550" y="4508500"/>
            <a:chExt cx="1530350" cy="1793736"/>
          </a:xfrm>
        </p:grpSpPr>
        <p:pic>
          <p:nvPicPr>
            <p:cNvPr id="224" name="Picture 223"/>
            <p:cNvPicPr>
              <a:picLocks noChangeAspect="1"/>
            </p:cNvPicPr>
            <p:nvPr/>
          </p:nvPicPr>
          <p:blipFill rotWithShape="1">
            <a:blip r:embed="rId3"/>
            <a:srcRect l="2682" t="15001" r="5892" b="11363"/>
            <a:stretch/>
          </p:blipFill>
          <p:spPr>
            <a:xfrm>
              <a:off x="1301750" y="4565650"/>
              <a:ext cx="1447800" cy="1028700"/>
            </a:xfrm>
            <a:prstGeom prst="rect">
              <a:avLst/>
            </a:prstGeom>
          </p:spPr>
        </p:pic>
        <p:sp>
          <p:nvSpPr>
            <p:cNvPr id="225" name="Rectangle 224"/>
            <p:cNvSpPr/>
            <p:nvPr/>
          </p:nvSpPr>
          <p:spPr>
            <a:xfrm>
              <a:off x="1282700" y="4508500"/>
              <a:ext cx="1473200" cy="178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p:cNvCxnSpPr/>
            <p:nvPr/>
          </p:nvCxnSpPr>
          <p:spPr>
            <a:xfrm>
              <a:off x="1282700" y="5613400"/>
              <a:ext cx="1473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1225550" y="5594350"/>
              <a:ext cx="1524000" cy="707886"/>
            </a:xfrm>
            <a:prstGeom prst="rect">
              <a:avLst/>
            </a:prstGeom>
            <a:noFill/>
          </p:spPr>
          <p:txBody>
            <a:bodyPr wrap="square" rtlCol="0">
              <a:spAutoFit/>
            </a:bodyPr>
            <a:lstStyle/>
            <a:p>
              <a:pPr algn="just"/>
              <a:r>
                <a:rPr lang="en-US" sz="1000" dirty="0">
                  <a:latin typeface="Times New Roman" panose="02020603050405020304" pitchFamily="18" charset="0"/>
                  <a:cs typeface="Times New Roman" panose="02020603050405020304" pitchFamily="18" charset="0"/>
                </a:rPr>
                <a:t>Figure X. Circuit diagram of our voltage sweeping circuit. R is the resistance of the mixer.</a:t>
              </a:r>
            </a:p>
          </p:txBody>
        </p:sp>
      </p:grpSp>
      <p:grpSp>
        <p:nvGrpSpPr>
          <p:cNvPr id="249" name="Group 248"/>
          <p:cNvGrpSpPr/>
          <p:nvPr/>
        </p:nvGrpSpPr>
        <p:grpSpPr>
          <a:xfrm>
            <a:off x="1874593" y="4035669"/>
            <a:ext cx="3014663" cy="3258021"/>
            <a:chOff x="1874593" y="4035669"/>
            <a:chExt cx="3014663" cy="3258021"/>
          </a:xfrm>
        </p:grpSpPr>
        <p:grpSp>
          <p:nvGrpSpPr>
            <p:cNvPr id="242" name="Group 241"/>
            <p:cNvGrpSpPr/>
            <p:nvPr/>
          </p:nvGrpSpPr>
          <p:grpSpPr>
            <a:xfrm>
              <a:off x="1874593" y="4035669"/>
              <a:ext cx="3014663" cy="3258021"/>
              <a:chOff x="3395662" y="6198577"/>
              <a:chExt cx="3014663" cy="3258021"/>
            </a:xfrm>
          </p:grpSpPr>
          <p:sp>
            <p:nvSpPr>
              <p:cNvPr id="232" name="Rectangle 231"/>
              <p:cNvSpPr/>
              <p:nvPr/>
            </p:nvSpPr>
            <p:spPr>
              <a:xfrm>
                <a:off x="3437792" y="6198577"/>
                <a:ext cx="2954216" cy="32502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8" name="Straight Connector 237"/>
              <p:cNvCxnSpPr/>
              <p:nvPr/>
            </p:nvCxnSpPr>
            <p:spPr>
              <a:xfrm>
                <a:off x="3433763" y="8772522"/>
                <a:ext cx="29622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3395662" y="8748712"/>
                <a:ext cx="3014663" cy="707886"/>
              </a:xfrm>
              <a:prstGeom prst="rect">
                <a:avLst/>
              </a:prstGeom>
              <a:noFill/>
            </p:spPr>
            <p:txBody>
              <a:bodyPr wrap="square" rtlCol="0">
                <a:spAutoFit/>
              </a:bodyPr>
              <a:lstStyle/>
              <a:p>
                <a:pPr algn="just"/>
                <a:r>
                  <a:rPr lang="en-US" sz="1000" dirty="0">
                    <a:latin typeface="Times New Roman" panose="02020603050405020304" pitchFamily="18" charset="0"/>
                    <a:cs typeface="Times New Roman" panose="02020603050405020304" pitchFamily="18" charset="0"/>
                  </a:rPr>
                  <a:t>Figure X. Larger plot: negative probe current vs. probe voltage. Smaller plot: Log of the negative probe current vs. probe voltage. The orange line represents the best fit using a linear least squares regression. </a:t>
                </a:r>
              </a:p>
            </p:txBody>
          </p:sp>
        </p:grpSp>
        <p:pic>
          <p:nvPicPr>
            <p:cNvPr id="248" name="Graphic 247"/>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270"/>
            <a:stretch/>
          </p:blipFill>
          <p:spPr>
            <a:xfrm>
              <a:off x="1934308" y="4088423"/>
              <a:ext cx="2910254" cy="2497014"/>
            </a:xfrm>
            <a:prstGeom prst="rect">
              <a:avLst/>
            </a:prstGeom>
          </p:spPr>
        </p:pic>
      </p:grpSp>
    </p:spTree>
    <p:extLst>
      <p:ext uri="{BB962C8B-B14F-4D97-AF65-F5344CB8AC3E}">
        <p14:creationId xmlns:p14="http://schemas.microsoft.com/office/powerpoint/2010/main" val="1494693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1059</TotalTime>
  <Words>163</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Gresl</dc:creator>
  <cp:lastModifiedBy>John Gresl</cp:lastModifiedBy>
  <cp:revision>30</cp:revision>
  <cp:lastPrinted>2017-05-07T06:29:19Z</cp:lastPrinted>
  <dcterms:created xsi:type="dcterms:W3CDTF">2017-04-17T20:17:50Z</dcterms:created>
  <dcterms:modified xsi:type="dcterms:W3CDTF">2017-06-13T08:33:31Z</dcterms:modified>
</cp:coreProperties>
</file>