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B5"/>
    <a:srgbClr val="82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50" d="100"/>
          <a:sy n="150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6C50-0FB6-4D02-BEC8-AE142D0D210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04280" y="77527"/>
            <a:ext cx="3283276" cy="2685744"/>
            <a:chOff x="4258805" y="606916"/>
            <a:chExt cx="3283276" cy="2685744"/>
          </a:xfrm>
        </p:grpSpPr>
        <p:pic>
          <p:nvPicPr>
            <p:cNvPr id="3" name="Picture 2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62" b="11505"/>
            <a:stretch/>
          </p:blipFill>
          <p:spPr>
            <a:xfrm>
              <a:off x="4258805" y="606916"/>
              <a:ext cx="3207650" cy="210878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516999" y="716828"/>
              <a:ext cx="3025082" cy="2575832"/>
              <a:chOff x="4516999" y="716828"/>
              <a:chExt cx="3025082" cy="25758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16999" y="716828"/>
                <a:ext cx="3025082" cy="2575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V="1">
                <a:off x="4518467" y="2756109"/>
                <a:ext cx="3023614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Figure 2. Geometry of an Alfvén wave. The was </a:t>
                    </a:r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along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perpendicular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perpendicular to both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223975" y="194255"/>
            <a:ext cx="2886075" cy="2122804"/>
            <a:chOff x="0" y="0"/>
            <a:chExt cx="2886439" cy="2167214"/>
          </a:xfrm>
        </p:grpSpPr>
        <p:grpSp>
          <p:nvGrpSpPr>
            <p:cNvPr id="23" name="Group 22"/>
            <p:cNvGrpSpPr/>
            <p:nvPr/>
          </p:nvGrpSpPr>
          <p:grpSpPr>
            <a:xfrm>
              <a:off x="1" y="1"/>
              <a:ext cx="2886438" cy="1638820"/>
              <a:chOff x="1" y="1"/>
              <a:chExt cx="2886438" cy="16388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2886438" cy="163882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5"/>
                  <p:cNvSpPr txBox="1"/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74970" y="892867"/>
                <a:ext cx="123825" cy="124031"/>
              </a:xfrm>
              <a:prstGeom prst="ellipse">
                <a:avLst/>
              </a:prstGeom>
              <a:solidFill>
                <a:srgbClr val="5E81B5"/>
              </a:solidFill>
              <a:ln>
                <a:solidFill>
                  <a:srgbClr val="5E81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TextBox 1"/>
            <p:cNvSpPr txBox="1"/>
            <p:nvPr/>
          </p:nvSpPr>
          <p:spPr>
            <a:xfrm>
              <a:off x="2" y="1637694"/>
              <a:ext cx="2885440" cy="52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1. Graphical representation of the path of a charged particle (blue) travelling along a magnetic field line (yellow).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2886439" cy="2167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0" y="1638821"/>
              <a:ext cx="28864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593465" y="336677"/>
            <a:ext cx="3078503" cy="3780086"/>
            <a:chOff x="618767" y="3224783"/>
            <a:chExt cx="3078503" cy="3780086"/>
          </a:xfrm>
        </p:grpSpPr>
        <p:pic>
          <p:nvPicPr>
            <p:cNvPr id="5" name="Picture 4" descr="A picture containing outdoor object&#10;&#10;Description generated with very high confidenc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49" y="3285843"/>
              <a:ext cx="2884595" cy="252860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0939" y="3224783"/>
              <a:ext cx="3016331" cy="373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680644" y="5871412"/>
              <a:ext cx="30166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8767" y="5835318"/>
              <a:ext cx="30785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Used. Cartoon of a tokamak device with plasma shown in purple. The blue toroidal field coils produce a strong magnetic field in the toroidal direction. Similarly, the green and grey poloidal field coils create a magnetic field in the poloidal field. The toroidal and poloidal fields combine to form a closed helical magnetic field  in the toroidal direction.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71437" y="185738"/>
            <a:ext cx="4708884" cy="5177802"/>
            <a:chOff x="3100387" y="471488"/>
            <a:chExt cx="4708884" cy="517780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2715" y="755672"/>
              <a:ext cx="4636556" cy="4240103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172715" y="471488"/>
              <a:ext cx="4478816" cy="5177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3172715" y="5110752"/>
              <a:ext cx="44788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00387" y="5095292"/>
              <a:ext cx="46203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3. Cartoon of top down view of DIII-D. The 4-pairs of neutral beam injectors are shown in purple and the various toroidal magnetic Mirnov probes are shown in green with their angular position indicated.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72028" y="185738"/>
            <a:ext cx="5273271" cy="4900803"/>
            <a:chOff x="5672028" y="185738"/>
            <a:chExt cx="5273271" cy="4900803"/>
          </a:xfrm>
        </p:grpSpPr>
        <p:pic>
          <p:nvPicPr>
            <p:cNvPr id="10" name="Picture 9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2" r="8968"/>
            <a:stretch/>
          </p:blipFill>
          <p:spPr>
            <a:xfrm>
              <a:off x="5672028" y="185738"/>
              <a:ext cx="5110293" cy="456669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672030" y="382209"/>
              <a:ext cx="5273269" cy="4704332"/>
              <a:chOff x="4963886" y="343760"/>
              <a:chExt cx="5273269" cy="4704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63887" y="343760"/>
                <a:ext cx="5273268" cy="4704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4963886" y="4655025"/>
                <a:ext cx="52732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4963886" y="4647981"/>
                <a:ext cx="5273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5. Sample output from ClusteringExample.py using 1000 random data points and a k-means algorithm with 7 total clusters.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45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6383" y="107162"/>
            <a:ext cx="4441001" cy="3745303"/>
            <a:chOff x="2606721" y="1145849"/>
            <a:chExt cx="4441001" cy="3745303"/>
          </a:xfrm>
        </p:grpSpPr>
        <p:pic>
          <p:nvPicPr>
            <p:cNvPr id="5" name="Graphic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514" b="4394"/>
            <a:stretch/>
          </p:blipFill>
          <p:spPr>
            <a:xfrm>
              <a:off x="2606721" y="1145849"/>
              <a:ext cx="4305613" cy="3221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06721" y="1349828"/>
              <a:ext cx="4434782" cy="3541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2606721" y="4337154"/>
              <a:ext cx="44410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647665" y="4337154"/>
                  <a:ext cx="4393837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Figure 4. Example of a von-mises distribution function with the mean,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centered at 0 with several different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values.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set equal to 0 represents a uniform distribution function.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665" y="4337154"/>
                  <a:ext cx="4393837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5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4928293" y="1681090"/>
            <a:ext cx="342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Typical plasma parameters at DIII-D.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074023"/>
                  </p:ext>
                </p:extLst>
              </p:nvPr>
            </p:nvGraphicFramePr>
            <p:xfrm>
              <a:off x="4928293" y="311141"/>
              <a:ext cx="3425825" cy="136994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1563805706"/>
                        </a:ext>
                      </a:extLst>
                    </a:gridCol>
                    <a:gridCol w="2117725">
                      <a:extLst>
                        <a:ext uri="{9D8B030D-6E8A-4147-A177-3AD203B41FA5}">
                          <a16:colId xmlns:a16="http://schemas.microsoft.com/office/drawing/2014/main" val="2086739117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3335236292"/>
                        </a:ext>
                      </a:extLst>
                    </a:gridCol>
                    <a:gridCol w="225425">
                      <a:extLst>
                        <a:ext uri="{9D8B030D-6E8A-4147-A177-3AD203B41FA5}">
                          <a16:colId xmlns:a16="http://schemas.microsoft.com/office/drawing/2014/main" val="2282595738"/>
                        </a:ext>
                      </a:extLst>
                    </a:gridCol>
                  </a:tblGrid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Major Radius,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199799"/>
                      </a:ext>
                    </a:extLst>
                  </a:tr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Minor Radius,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8871906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Magnetic Field Strength,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 T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3633609"/>
                      </a:ext>
                    </a:extLst>
                  </a:tr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Plasma Current,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 MA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6626741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Electron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sz="1200" baseline="30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2153696"/>
                      </a:ext>
                    </a:extLst>
                  </a:tr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Core Electron Temperature,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keV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9869280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Electron Debye Length,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512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074023"/>
                  </p:ext>
                </p:extLst>
              </p:nvPr>
            </p:nvGraphicFramePr>
            <p:xfrm>
              <a:off x="4928293" y="311141"/>
              <a:ext cx="3425825" cy="136994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1563805706"/>
                        </a:ext>
                      </a:extLst>
                    </a:gridCol>
                    <a:gridCol w="2117725">
                      <a:extLst>
                        <a:ext uri="{9D8B030D-6E8A-4147-A177-3AD203B41FA5}">
                          <a16:colId xmlns:a16="http://schemas.microsoft.com/office/drawing/2014/main" val="2086739117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3335236292"/>
                        </a:ext>
                      </a:extLst>
                    </a:gridCol>
                    <a:gridCol w="225425">
                      <a:extLst>
                        <a:ext uri="{9D8B030D-6E8A-4147-A177-3AD203B41FA5}">
                          <a16:colId xmlns:a16="http://schemas.microsoft.com/office/drawing/2014/main" val="2282595738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25000" r="-51149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19979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125000" r="-5114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8871906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225000" r="-51149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 T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36336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315152" r="-51149" b="-3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 MA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6626741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428125" r="-51149" b="-2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2153696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528125" r="-51149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keV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986928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628125" r="-51149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5129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Group 26"/>
          <p:cNvGrpSpPr/>
          <p:nvPr/>
        </p:nvGrpSpPr>
        <p:grpSpPr>
          <a:xfrm>
            <a:off x="4928292" y="1883940"/>
            <a:ext cx="3152332" cy="2684331"/>
            <a:chOff x="5657713" y="2731284"/>
            <a:chExt cx="3152332" cy="2684331"/>
          </a:xfrm>
        </p:grpSpPr>
        <p:grpSp>
          <p:nvGrpSpPr>
            <p:cNvPr id="19" name="Group 18"/>
            <p:cNvGrpSpPr/>
            <p:nvPr/>
          </p:nvGrpSpPr>
          <p:grpSpPr>
            <a:xfrm>
              <a:off x="5657713" y="2731284"/>
              <a:ext cx="3114457" cy="2684331"/>
              <a:chOff x="5616255" y="2020084"/>
              <a:chExt cx="3114457" cy="268433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6256" y="2020084"/>
                <a:ext cx="3114456" cy="2130334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616255" y="4150417"/>
                <a:ext cx="311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5. Frequency vs. Time spectrogram for shot 142111 with different Alfvén eigenmodes identified. Figure taken from.</a:t>
                </a:r>
                <a:endParaRPr 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5657714" y="2794883"/>
              <a:ext cx="3152331" cy="262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5657714" y="4839987"/>
              <a:ext cx="31523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35304"/>
              </p:ext>
            </p:extLst>
          </p:nvPr>
        </p:nvGraphicFramePr>
        <p:xfrm>
          <a:off x="1288161" y="4233228"/>
          <a:ext cx="2800350" cy="1675071"/>
        </p:xfrm>
        <a:graphic>
          <a:graphicData uri="http://schemas.openxmlformats.org/drawingml/2006/table">
            <a:tbl>
              <a:tblPr firstRow="1" firstCol="1" bandRow="1"/>
              <a:tblGrid>
                <a:gridCol w="228600">
                  <a:extLst>
                    <a:ext uri="{9D8B030D-6E8A-4147-A177-3AD203B41FA5}">
                      <a16:colId xmlns:a16="http://schemas.microsoft.com/office/drawing/2014/main" val="45981943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47507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9119066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99382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Window (ms)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01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153071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2800 – 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97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153072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2800 – 3000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6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152932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 – 2700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50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152938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 – 3200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5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157399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2300 – 2500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38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157400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2300 – 2500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157401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2300 – 2500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03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157402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2300 – 2500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2214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88161" y="5951162"/>
            <a:ext cx="2800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Shot list and time windows used for the verification process. Each shot has a 200 ms time window which we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36719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4168" y="75627"/>
            <a:ext cx="4564774" cy="5365238"/>
            <a:chOff x="304800" y="185630"/>
            <a:chExt cx="4564774" cy="5365238"/>
          </a:xfrm>
        </p:grpSpPr>
        <p:grpSp>
          <p:nvGrpSpPr>
            <p:cNvPr id="8" name="Group 7"/>
            <p:cNvGrpSpPr/>
            <p:nvPr/>
          </p:nvGrpSpPr>
          <p:grpSpPr>
            <a:xfrm>
              <a:off x="420778" y="250556"/>
              <a:ext cx="4448796" cy="4791558"/>
              <a:chOff x="943292" y="999951"/>
              <a:chExt cx="4448796" cy="4791558"/>
            </a:xfrm>
          </p:grpSpPr>
          <p:pic>
            <p:nvPicPr>
              <p:cNvPr id="5" name="Picture 4" descr="A picture containing screenshot&#10;&#10;Description generated with very high confidenc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292" y="3476797"/>
                <a:ext cx="4448796" cy="2314712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screenshot&#10;&#10;Description generated with high confidence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292" y="999951"/>
                <a:ext cx="4448796" cy="2476846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64384" y="185630"/>
              <a:ext cx="4505189" cy="5322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7510" y="5042114"/>
              <a:ext cx="4512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4800" y="4996870"/>
              <a:ext cx="45647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X. Comparison with our clustering algorithm (top) with a different mode identifying algorithm (bottom). Top: Different clusters plotted in different colors. Bottom: Different toroidal mode numbers plotted in different colors.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42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415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16</cp:revision>
  <dcterms:created xsi:type="dcterms:W3CDTF">2017-04-20T08:18:24Z</dcterms:created>
  <dcterms:modified xsi:type="dcterms:W3CDTF">2017-05-29T09:08:31Z</dcterms:modified>
</cp:coreProperties>
</file>