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9"/>
  </p:sldMasterIdLst>
  <p:notesMasterIdLst>
    <p:notesMasterId r:id="rId25"/>
  </p:notesMasterIdLst>
  <p:handoutMasterIdLst>
    <p:handoutMasterId r:id="rId26"/>
  </p:handoutMasterIdLst>
  <p:sldIdLst>
    <p:sldId id="256" r:id="rId10"/>
    <p:sldId id="260" r:id="rId11"/>
    <p:sldId id="354" r:id="rId12"/>
    <p:sldId id="493" r:id="rId13"/>
    <p:sldId id="6078" r:id="rId14"/>
    <p:sldId id="6129" r:id="rId15"/>
    <p:sldId id="6132" r:id="rId16"/>
    <p:sldId id="6125" r:id="rId17"/>
    <p:sldId id="6130" r:id="rId18"/>
    <p:sldId id="6128" r:id="rId19"/>
    <p:sldId id="6137" r:id="rId20"/>
    <p:sldId id="6133" r:id="rId21"/>
    <p:sldId id="6134" r:id="rId22"/>
    <p:sldId id="6136" r:id="rId23"/>
    <p:sldId id="6135" r:id="rId24"/>
  </p:sldIdLst>
  <p:sldSz cx="12190413" cy="6858000"/>
  <p:notesSz cx="6858000" cy="9144000"/>
  <p:custDataLst>
    <p:tags r:id="rId2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71748"/>
    <a:srgbClr val="9AEBFF"/>
    <a:srgbClr val="FF4444"/>
    <a:srgbClr val="FF4F4F"/>
    <a:srgbClr val="FF4C4C"/>
    <a:srgbClr val="FFADAD"/>
    <a:srgbClr val="1FD082"/>
    <a:srgbClr val="2F3EEA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7" autoAdjust="0"/>
    <p:restoredTop sz="94633" autoAdjust="0"/>
  </p:normalViewPr>
  <p:slideViewPr>
    <p:cSldViewPr showGuides="1">
      <p:cViewPr varScale="1">
        <p:scale>
          <a:sx n="116" d="100"/>
          <a:sy n="116" d="100"/>
        </p:scale>
        <p:origin x="312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862CEA62-B96E-984E-8D7E-74B726F29003}" type="datetime1">
              <a:rPr lang="da-DK" smtClean="0">
                <a:latin typeface="Arial" panose="020B0604020202020204" pitchFamily="34" charset="0"/>
              </a:rPr>
              <a:t>22.05.2024</a:t>
            </a:fld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FF799562-B886-C14A-932D-F7EDCDD3CE30}" type="datetime1">
              <a:rPr lang="da-DK" smtClean="0"/>
              <a:t>22.05.2024</a:t>
            </a:fld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3C646-60E1-9DAB-7584-A268B05D855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77DB6B-86C6-0247-97B7-13D576E2711A}" type="datetime1">
              <a:rPr lang="da-DK" smtClean="0"/>
              <a:t>22.05.2024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156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8E162-22F6-9962-9637-3E3BBD8A179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E22294E-EC1A-534D-87E8-16104E14288A}" type="datetime1">
              <a:rPr lang="da-DK" smtClean="0"/>
              <a:t>22.05.2024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8967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09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8E162-22F6-9962-9637-3E3BBD8A179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E22294E-EC1A-534D-87E8-16104E14288A}" type="datetime1">
              <a:rPr lang="da-DK" smtClean="0"/>
              <a:t>22.05.2024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887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d7b72da-d5be-4ff2-9f86-61cdd14c0bbb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Biosustain</a:t>
            </a:r>
          </a:p>
        </p:txBody>
      </p:sp>
      <p:sp>
        <p:nvSpPr>
          <p:cNvPr id="5" name="date" descr="{&quot;templafy&quot;:{&quot;id&quot;:&quot;1764defa-d3f3-45e8-8dce-e412ab02eb0a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 February 2023</a:t>
            </a:r>
          </a:p>
        </p:txBody>
      </p:sp>
      <p:sp>
        <p:nvSpPr>
          <p:cNvPr id="7" name="text" descr="{&quot;templafy&quot;:{&quot;id&quot;:&quot;e2bc636f-be58-43b1-ac91-ee8786fbd0ca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5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6.xml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mcbioinformatics.biomedcentral.com/articles/10.1186/s12859-020-03852-4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DB833-8609-817D-BDC7-09227875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6"/>
    </mc:Choice>
    <mc:Fallback xmlns="">
      <p:transition spd="slow" advTm="15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60759-6C98-A221-F6B6-8801C92D8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D280A-0994-BAC3-0C06-296DF75660D5}"/>
              </a:ext>
            </a:extLst>
          </p:cNvPr>
          <p:cNvSpPr txBox="1"/>
          <p:nvPr/>
        </p:nvSpPr>
        <p:spPr>
          <a:xfrm>
            <a:off x="3155992" y="546196"/>
            <a:ext cx="8880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dirty="0">
                <a:latin typeface="+mn-lt"/>
              </a:rPr>
              <a:t>Fg GPCR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67534-C344-E56C-6C2C-8B37DEA32718}"/>
              </a:ext>
            </a:extLst>
          </p:cNvPr>
          <p:cNvSpPr txBox="1"/>
          <p:nvPr/>
        </p:nvSpPr>
        <p:spPr>
          <a:xfrm>
            <a:off x="8232435" y="570969"/>
            <a:ext cx="8992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dirty="0">
                <a:latin typeface="+mn-lt"/>
              </a:rPr>
              <a:t>Bb GPCR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D2B58-9168-3676-97C9-F4AD909BF73D}"/>
              </a:ext>
            </a:extLst>
          </p:cNvPr>
          <p:cNvSpPr txBox="1"/>
          <p:nvPr/>
        </p:nvSpPr>
        <p:spPr>
          <a:xfrm>
            <a:off x="8232435" y="3501008"/>
            <a:ext cx="8880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dirty="0">
                <a:latin typeface="+mn-lt"/>
              </a:rPr>
              <a:t>Fo GPCR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D95F1-C92F-848A-4166-2849895E2669}"/>
              </a:ext>
            </a:extLst>
          </p:cNvPr>
          <p:cNvSpPr txBox="1"/>
          <p:nvPr/>
        </p:nvSpPr>
        <p:spPr>
          <a:xfrm>
            <a:off x="3155992" y="3501008"/>
            <a:ext cx="8880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dirty="0">
                <a:latin typeface="+mn-lt"/>
              </a:rPr>
              <a:t>Bc GPCR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6B66E-398D-F8DD-FAA4-1BF5809C8234}"/>
              </a:ext>
            </a:extLst>
          </p:cNvPr>
          <p:cNvSpPr txBox="1"/>
          <p:nvPr/>
        </p:nvSpPr>
        <p:spPr>
          <a:xfrm>
            <a:off x="164018" y="3377896"/>
            <a:ext cx="133700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R</a:t>
            </a:r>
            <a:r>
              <a:rPr lang="en-DK" dirty="0">
                <a:latin typeface="+mn-lt"/>
              </a:rPr>
              <a:t>esults after normalization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590746-ADF0-C18E-6C57-52AD773FA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34" y="967327"/>
            <a:ext cx="3600400" cy="224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8B796E-741B-231D-1886-34E9011C8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26" y="1011501"/>
            <a:ext cx="3600400" cy="224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EB5F704-11E0-06AE-CCF2-BF21C5CF1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24" y="3882372"/>
            <a:ext cx="3600400" cy="224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1010349-16CF-5DE0-577E-45854CBB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24" y="3870339"/>
            <a:ext cx="3600402" cy="224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B75FDC-1602-5DEA-A535-BC3419B36D6E}"/>
              </a:ext>
            </a:extLst>
          </p:cNvPr>
          <p:cNvSpPr txBox="1"/>
          <p:nvPr/>
        </p:nvSpPr>
        <p:spPr>
          <a:xfrm>
            <a:off x="5268056" y="6254885"/>
            <a:ext cx="16542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W</a:t>
            </a:r>
            <a:r>
              <a:rPr lang="en-DK" dirty="0">
                <a:latin typeface="+mn-lt"/>
              </a:rPr>
              <a:t>ith the 2 bioreps</a:t>
            </a:r>
          </a:p>
        </p:txBody>
      </p:sp>
    </p:spTree>
    <p:extLst>
      <p:ext uri="{BB962C8B-B14F-4D97-AF65-F5344CB8AC3E}">
        <p14:creationId xmlns:p14="http://schemas.microsoft.com/office/powerpoint/2010/main" val="109611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84A8EB-648C-74F8-1C1F-723274F17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9" y="2132856"/>
            <a:ext cx="11822011" cy="2706458"/>
          </a:xfrm>
        </p:spPr>
        <p:txBody>
          <a:bodyPr/>
          <a:lstStyle/>
          <a:p>
            <a:br>
              <a:rPr lang="en-GB" sz="4000" dirty="0"/>
            </a:br>
            <a:r>
              <a:rPr lang="en-GB" sz="4000" dirty="0"/>
              <a:t>Pheromone Illumina library</a:t>
            </a:r>
            <a:br>
              <a:rPr lang="en-GB" sz="4000" dirty="0"/>
            </a:br>
            <a:r>
              <a:rPr lang="en-GB" sz="2400" dirty="0"/>
              <a:t>Data processing update</a:t>
            </a:r>
            <a:br>
              <a:rPr lang="en-GB" sz="2400" dirty="0"/>
            </a:br>
            <a:br>
              <a:rPr lang="en-GB" sz="2400" dirty="0"/>
            </a:br>
            <a:r>
              <a:rPr lang="en-GB" sz="1800" dirty="0"/>
              <a:t>Mathias</a:t>
            </a:r>
            <a:endParaRPr lang="en-DK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8D502-C23D-50DC-E678-1B5DA58D52E2}"/>
              </a:ext>
            </a:extLst>
          </p:cNvPr>
          <p:cNvSpPr txBox="1"/>
          <p:nvPr/>
        </p:nvSpPr>
        <p:spPr>
          <a:xfrm>
            <a:off x="929898" y="6803756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endParaRPr lang="en-DK" dirty="0" err="1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B2CEBE-0DC8-0213-3017-E044807D6ABD}"/>
              </a:ext>
            </a:extLst>
          </p:cNvPr>
          <p:cNvSpPr/>
          <p:nvPr/>
        </p:nvSpPr>
        <p:spPr bwMode="auto">
          <a:xfrm>
            <a:off x="406574" y="6588730"/>
            <a:ext cx="2951938" cy="215026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3548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67FA-F591-4968-A612-0F06A232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Amplicon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A952-F9F3-58F3-E706-F21CD0351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</a:t>
            </a:r>
            <a:r>
              <a:rPr lang="en-US" dirty="0">
                <a:hlinkClick r:id="rId2"/>
              </a:rPr>
              <a:t>Natrix</a:t>
            </a:r>
            <a:r>
              <a:rPr lang="en-US" dirty="0"/>
              <a:t> workflow:</a:t>
            </a:r>
          </a:p>
          <a:p>
            <a:r>
              <a:rPr lang="en-US" dirty="0"/>
              <a:t>Quality Control (QC) - </a:t>
            </a:r>
            <a:r>
              <a:rPr lang="en-US" dirty="0" err="1"/>
              <a:t>FastQC</a:t>
            </a:r>
            <a:r>
              <a:rPr lang="en-US" dirty="0"/>
              <a:t> is used for initial quality check</a:t>
            </a:r>
          </a:p>
          <a:p>
            <a:r>
              <a:rPr lang="en-US" dirty="0"/>
              <a:t>Filtering – </a:t>
            </a:r>
            <a:r>
              <a:rPr lang="en-US" dirty="0" err="1"/>
              <a:t>prinseq</a:t>
            </a:r>
            <a:r>
              <a:rPr lang="en-US" dirty="0"/>
              <a:t> filters out low quality reads</a:t>
            </a:r>
          </a:p>
          <a:p>
            <a:r>
              <a:rPr lang="en-US" dirty="0"/>
              <a:t>Dereplication &amp; Clustering – DADA2 is used to cluster reads into Amplicon Sequence Variants (ASVs).</a:t>
            </a:r>
          </a:p>
          <a:p>
            <a:r>
              <a:rPr lang="en-US" dirty="0"/>
              <a:t>Chimera Removal - VSEARCH is used for chimera detection and removal. </a:t>
            </a:r>
          </a:p>
          <a:p>
            <a:r>
              <a:rPr lang="en-US" dirty="0"/>
              <a:t>Final Data - The count table is saved in CSV format. (I had to modify the code slightly here because of the high number of counts). </a:t>
            </a:r>
          </a:p>
          <a:p>
            <a:endParaRPr lang="en-US" dirty="0"/>
          </a:p>
          <a:p>
            <a:r>
              <a:rPr lang="en-US" dirty="0"/>
              <a:t>Normalization – the count table is normalized to Reads per Million (RPM) to allow for cross sample comparisons.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67389-A198-DF5E-0854-D1AB09D761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06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DC1D-93F2-3E21-DBD3-5C8B21D0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181D-EA8B-88FF-D551-DD62E671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923" y="1484784"/>
            <a:ext cx="4479941" cy="4545578"/>
          </a:xfrm>
        </p:spPr>
        <p:txBody>
          <a:bodyPr/>
          <a:lstStyle/>
          <a:p>
            <a:r>
              <a:rPr lang="en-US" dirty="0"/>
              <a:t>QC looks good – we lose around 0.3 – 0.5% of the reads.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FD7A0-B825-66DD-19FC-FDF36C378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24672-B378-922E-D477-0EA68F051300}"/>
              </a:ext>
            </a:extLst>
          </p:cNvPr>
          <p:cNvSpPr txBox="1"/>
          <p:nvPr/>
        </p:nvSpPr>
        <p:spPr>
          <a:xfrm>
            <a:off x="6815286" y="1831523"/>
            <a:ext cx="38884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Total number of reads after QC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C80E9-8EF2-52E6-CAF7-B616EF39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864" y="2063073"/>
            <a:ext cx="72517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FCD5-5C9F-8FE1-F29B-795AEB0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3272-64F7-AD1F-F376-B4BC6E65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74" y="1714286"/>
            <a:ext cx="5976664" cy="4545578"/>
          </a:xfrm>
        </p:spPr>
        <p:txBody>
          <a:bodyPr/>
          <a:lstStyle/>
          <a:p>
            <a:r>
              <a:rPr lang="en-US" dirty="0"/>
              <a:t>Thinking of using correlation between biological replicates to determine a threshold (noise is less likely to be correlated between replicates, so removing the noise should increase the correlation).</a:t>
            </a:r>
          </a:p>
          <a:p>
            <a:endParaRPr lang="en-US" dirty="0"/>
          </a:p>
          <a:p>
            <a:r>
              <a:rPr lang="en-US" dirty="0"/>
              <a:t>Need help defining the replication.</a:t>
            </a:r>
          </a:p>
          <a:p>
            <a:endParaRPr lang="en-US" dirty="0"/>
          </a:p>
          <a:p>
            <a:r>
              <a:rPr lang="en-US" dirty="0"/>
              <a:t>How were the samples sequenced (number of lanes?)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32BDC-A273-1937-2AAD-946F69179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62CCE-9F81-72AA-066B-1801C868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238" y="1254221"/>
            <a:ext cx="5702300" cy="5283200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C145A819-90ED-B25C-CD71-1A7B33188E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64"/>
          <a:stretch/>
        </p:blipFill>
        <p:spPr>
          <a:xfrm>
            <a:off x="0" y="4509121"/>
            <a:ext cx="6284840" cy="19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5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AA10-A6B9-19BF-DD01-03D7517C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B16B-1C1F-9AFA-759A-3EC28499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17" y="1628800"/>
            <a:ext cx="9312374" cy="4545578"/>
          </a:xfrm>
        </p:spPr>
        <p:txBody>
          <a:bodyPr/>
          <a:lstStyle/>
          <a:p>
            <a:r>
              <a:rPr lang="en-US" dirty="0"/>
              <a:t>There is one sequence that is dominating all samples:</a:t>
            </a:r>
          </a:p>
          <a:p>
            <a:pPr marL="0" indent="0">
              <a:buNone/>
            </a:pPr>
            <a:r>
              <a:rPr lang="en-US" sz="1400" dirty="0"/>
              <a:t>ACTACTATTGCCAGCATTGCTGCTAAAGAAGAAGGGGTATCTCTCGATAAAAGAGAGGCTGAAGCTTGGTGCACTTGGAGGGGACAACCTTGTTGGTAATAGAGGACAGATGTAGATACGTTGTTGACACTTCTAAATAAGCGAATTTCTT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A50FD-E133-FEEF-C3D4-B00EEA9AE8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F2755-1A4C-660D-D86A-2E0A28911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174" y="2794700"/>
            <a:ext cx="62738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3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84A8EB-648C-74F8-1C1F-723274F17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9" y="2132856"/>
            <a:ext cx="11822011" cy="2706458"/>
          </a:xfrm>
        </p:spPr>
        <p:txBody>
          <a:bodyPr/>
          <a:lstStyle/>
          <a:p>
            <a:br>
              <a:rPr lang="en-GB" sz="4000" dirty="0"/>
            </a:br>
            <a:r>
              <a:rPr lang="en-GB" sz="4000" dirty="0"/>
              <a:t>Pheromone Illumina library</a:t>
            </a:r>
            <a:br>
              <a:rPr lang="en-GB" sz="2400" dirty="0"/>
            </a:br>
            <a:br>
              <a:rPr lang="en-GB" sz="2400" dirty="0"/>
            </a:br>
            <a:br>
              <a:rPr lang="en-GB" sz="2400" dirty="0"/>
            </a:br>
            <a:r>
              <a:rPr lang="en-GB" sz="1800" dirty="0"/>
              <a:t>Giovanni </a:t>
            </a:r>
            <a:r>
              <a:rPr lang="en-GB" sz="1800" dirty="0" err="1"/>
              <a:t>Schiesaro</a:t>
            </a:r>
            <a:endParaRPr lang="en-DK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8D502-C23D-50DC-E678-1B5DA58D52E2}"/>
              </a:ext>
            </a:extLst>
          </p:cNvPr>
          <p:cNvSpPr txBox="1"/>
          <p:nvPr/>
        </p:nvSpPr>
        <p:spPr>
          <a:xfrm>
            <a:off x="929898" y="6803756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endParaRPr lang="en-DK" dirty="0" err="1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B2CEBE-0DC8-0213-3017-E044807D6ABD}"/>
              </a:ext>
            </a:extLst>
          </p:cNvPr>
          <p:cNvSpPr/>
          <p:nvPr/>
        </p:nvSpPr>
        <p:spPr bwMode="auto">
          <a:xfrm>
            <a:off x="406574" y="6588730"/>
            <a:ext cx="2951938" cy="215026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30D00-5157-3F54-6B4A-FE01F4E865C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D9A2B-806A-373E-EF75-C3E9889A0B7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A6D3E6-5E54-7057-9087-A4EA6105DA2A}"/>
              </a:ext>
            </a:extLst>
          </p:cNvPr>
          <p:cNvSpPr txBox="1"/>
          <p:nvPr/>
        </p:nvSpPr>
        <p:spPr>
          <a:xfrm>
            <a:off x="683962" y="360230"/>
            <a:ext cx="108123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2800" b="1" dirty="0"/>
              <a:t>Can we exploit yeast mating for investigating receptor-ligand interaction? </a:t>
            </a:r>
            <a:endParaRPr lang="en-GB" sz="2800" b="1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B6F8AA-2D28-8E3D-D085-28BCAFC1A579}"/>
              </a:ext>
            </a:extLst>
          </p:cNvPr>
          <p:cNvSpPr/>
          <p:nvPr/>
        </p:nvSpPr>
        <p:spPr bwMode="auto">
          <a:xfrm>
            <a:off x="6815286" y="5085184"/>
            <a:ext cx="360040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D911B1-38D8-AFE7-C0E8-55807C9F0402}"/>
              </a:ext>
            </a:extLst>
          </p:cNvPr>
          <p:cNvSpPr/>
          <p:nvPr/>
        </p:nvSpPr>
        <p:spPr bwMode="auto">
          <a:xfrm>
            <a:off x="8399462" y="5097964"/>
            <a:ext cx="360040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95D30D-D2A4-71C9-C72C-2E5265EE9A4D}"/>
              </a:ext>
            </a:extLst>
          </p:cNvPr>
          <p:cNvSpPr/>
          <p:nvPr/>
        </p:nvSpPr>
        <p:spPr bwMode="auto">
          <a:xfrm>
            <a:off x="8299892" y="4544264"/>
            <a:ext cx="459609" cy="2528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CB8BC-F718-83BF-DEBC-B60B182D434E}"/>
              </a:ext>
            </a:extLst>
          </p:cNvPr>
          <p:cNvSpPr txBox="1"/>
          <p:nvPr/>
        </p:nvSpPr>
        <p:spPr>
          <a:xfrm>
            <a:off x="9705809" y="2244003"/>
            <a:ext cx="15284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dirty="0"/>
              <a:t>Receiver strain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B9AE29-E37D-47EF-5BA4-F5DA15711395}"/>
              </a:ext>
            </a:extLst>
          </p:cNvPr>
          <p:cNvCxnSpPr/>
          <p:nvPr/>
        </p:nvCxnSpPr>
        <p:spPr bwMode="auto">
          <a:xfrm>
            <a:off x="6158179" y="3791935"/>
            <a:ext cx="0" cy="1306029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  <a:alpha val="50094"/>
                  </a:schemeClr>
                </a:gs>
                <a:gs pos="83000">
                  <a:schemeClr val="accent1">
                    <a:lumMod val="45000"/>
                    <a:lumOff val="55000"/>
                    <a:alpha val="50000"/>
                  </a:schemeClr>
                </a:gs>
                <a:gs pos="99000">
                  <a:schemeClr val="accent1">
                    <a:lumMod val="30000"/>
                    <a:lumOff val="70000"/>
                    <a:alpha val="50000"/>
                  </a:schemeClr>
                </a:gs>
              </a:gsLst>
              <a:lin ang="5400000" scaled="1"/>
            </a:gradFill>
            <a:prstDash val="solid"/>
            <a:miter lim="800000"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B2D244-A7F3-18D0-F263-0A1674E43618}"/>
              </a:ext>
            </a:extLst>
          </p:cNvPr>
          <p:cNvSpPr txBox="1"/>
          <p:nvPr/>
        </p:nvSpPr>
        <p:spPr>
          <a:xfrm>
            <a:off x="683962" y="2274781"/>
            <a:ext cx="18107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dirty="0"/>
              <a:t>messenger strain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1823B-96E2-EC73-8170-FE318AA7B71B}"/>
              </a:ext>
            </a:extLst>
          </p:cNvPr>
          <p:cNvSpPr txBox="1"/>
          <p:nvPr/>
        </p:nvSpPr>
        <p:spPr>
          <a:xfrm>
            <a:off x="6841512" y="5424912"/>
            <a:ext cx="487031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dirty="0"/>
              <a:t>Selection of diploids that contains the association receptor-ligand in double selection media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7C4D00-44FA-230E-6133-8C3C4CD970D8}"/>
              </a:ext>
            </a:extLst>
          </p:cNvPr>
          <p:cNvSpPr txBox="1"/>
          <p:nvPr/>
        </p:nvSpPr>
        <p:spPr>
          <a:xfrm>
            <a:off x="5794642" y="3213556"/>
            <a:ext cx="6011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l-GR" sz="1400" dirty="0">
                <a:solidFill>
                  <a:srgbClr val="202124"/>
                </a:solidFill>
                <a:latin typeface="arial" panose="020B0604020202020204" pitchFamily="34" charset="0"/>
              </a:rPr>
              <a:t>α</a:t>
            </a:r>
            <a:r>
              <a:rPr lang="da-DK" sz="1400" dirty="0">
                <a:solidFill>
                  <a:srgbClr val="202124"/>
                </a:solidFill>
                <a:latin typeface="arial" panose="020B0604020202020204" pitchFamily="34" charset="0"/>
              </a:rPr>
              <a:t> factor</a:t>
            </a:r>
            <a:endParaRPr lang="en-GB" sz="14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06688E-7535-E3A3-FF35-22BA804675D3}"/>
              </a:ext>
            </a:extLst>
          </p:cNvPr>
          <p:cNvSpPr txBox="1"/>
          <p:nvPr/>
        </p:nvSpPr>
        <p:spPr>
          <a:xfrm>
            <a:off x="5432876" y="1563178"/>
            <a:ext cx="16078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400" dirty="0"/>
              <a:t>candidate peptide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A3FDD3-A345-645A-C81B-ED28B73DF829}"/>
              </a:ext>
            </a:extLst>
          </p:cNvPr>
          <p:cNvSpPr txBox="1"/>
          <p:nvPr/>
        </p:nvSpPr>
        <p:spPr>
          <a:xfrm>
            <a:off x="7373158" y="1865120"/>
            <a:ext cx="6123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400" dirty="0" err="1"/>
              <a:t>hGPCR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DD872-0B69-2ED5-6753-0D70626122A6}"/>
              </a:ext>
            </a:extLst>
          </p:cNvPr>
          <p:cNvSpPr txBox="1"/>
          <p:nvPr/>
        </p:nvSpPr>
        <p:spPr>
          <a:xfrm>
            <a:off x="4308258" y="1919669"/>
            <a:ext cx="3218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400" dirty="0"/>
              <a:t>Ste2</a:t>
            </a:r>
          </a:p>
        </p:txBody>
      </p:sp>
      <p:pic>
        <p:nvPicPr>
          <p:cNvPr id="12" name="Picture 11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3185AFD5-63D5-F135-5E62-EF34B2224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006" y="1417320"/>
            <a:ext cx="777240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E69B637-28AB-1F0B-7FE9-AFB4566EA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4" t="53330" r="20791" b="3438"/>
          <a:stretch/>
        </p:blipFill>
        <p:spPr>
          <a:xfrm>
            <a:off x="1825642" y="1323677"/>
            <a:ext cx="8539121" cy="416089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39962C-2E70-2E72-B8DB-C1C2643F08F6}"/>
              </a:ext>
            </a:extLst>
          </p:cNvPr>
          <p:cNvSpPr txBox="1"/>
          <p:nvPr/>
        </p:nvSpPr>
        <p:spPr>
          <a:xfrm>
            <a:off x="959013" y="5346900"/>
            <a:ext cx="379591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WC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XXX</a:t>
            </a: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PGQPCW</a:t>
            </a:r>
            <a:endParaRPr lang="en-DK" sz="3600" dirty="0" err="1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53802-D2BB-DC74-F1D3-E61B5559DC02}"/>
              </a:ext>
            </a:extLst>
          </p:cNvPr>
          <p:cNvSpPr txBox="1"/>
          <p:nvPr/>
        </p:nvSpPr>
        <p:spPr>
          <a:xfrm>
            <a:off x="2139793" y="544954"/>
            <a:ext cx="7821052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DK" sz="2500" b="1" dirty="0">
                <a:latin typeface="+mn-lt"/>
              </a:rPr>
              <a:t>Many pheromones strains against one GPCR strain</a:t>
            </a:r>
            <a:br>
              <a:rPr lang="en-DK" sz="2500" b="1" dirty="0">
                <a:latin typeface="+mn-lt"/>
              </a:rPr>
            </a:br>
            <a:r>
              <a:rPr lang="en-DK" sz="2500" b="1" u="sng" dirty="0">
                <a:latin typeface="+mn-lt"/>
              </a:rPr>
              <a:t>Pheromone Agonist library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DAFD7D-27B0-0BB3-6C29-60AE7693C71B}"/>
              </a:ext>
            </a:extLst>
          </p:cNvPr>
          <p:cNvSpPr/>
          <p:nvPr/>
        </p:nvSpPr>
        <p:spPr bwMode="auto">
          <a:xfrm>
            <a:off x="406574" y="6588730"/>
            <a:ext cx="2951938" cy="215026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7F638-125B-2BA0-FC7D-02ADE1B64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746758-66AE-5D95-9E5C-0DD088D0BA22}"/>
              </a:ext>
            </a:extLst>
          </p:cNvPr>
          <p:cNvSpPr/>
          <p:nvPr/>
        </p:nvSpPr>
        <p:spPr bwMode="auto">
          <a:xfrm>
            <a:off x="2361566" y="4401108"/>
            <a:ext cx="1003085" cy="45719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0033D-ABA9-B824-ED6F-CBC07C06A833}"/>
              </a:ext>
            </a:extLst>
          </p:cNvPr>
          <p:cNvSpPr/>
          <p:nvPr/>
        </p:nvSpPr>
        <p:spPr bwMode="auto">
          <a:xfrm>
            <a:off x="2355427" y="3826169"/>
            <a:ext cx="1003085" cy="4571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FA191-D51F-5A22-A8E0-9AFF9C10227E}"/>
              </a:ext>
            </a:extLst>
          </p:cNvPr>
          <p:cNvSpPr/>
          <p:nvPr/>
        </p:nvSpPr>
        <p:spPr bwMode="auto">
          <a:xfrm>
            <a:off x="2355427" y="2767776"/>
            <a:ext cx="1003085" cy="45719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3F460A-6892-AA24-AF83-CD7E8B707643}"/>
              </a:ext>
            </a:extLst>
          </p:cNvPr>
          <p:cNvSpPr/>
          <p:nvPr/>
        </p:nvSpPr>
        <p:spPr bwMode="auto">
          <a:xfrm>
            <a:off x="2355427" y="4293096"/>
            <a:ext cx="288032" cy="2160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147F93-8B2E-F256-35B6-B228BDC30EA2}"/>
              </a:ext>
            </a:extLst>
          </p:cNvPr>
          <p:cNvSpPr/>
          <p:nvPr/>
        </p:nvSpPr>
        <p:spPr bwMode="auto">
          <a:xfrm>
            <a:off x="2355427" y="3718157"/>
            <a:ext cx="288032" cy="2160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DC114-51E9-E86B-4AAB-60E6AD966D64}"/>
              </a:ext>
            </a:extLst>
          </p:cNvPr>
          <p:cNvSpPr/>
          <p:nvPr/>
        </p:nvSpPr>
        <p:spPr bwMode="auto">
          <a:xfrm>
            <a:off x="2348283" y="2659764"/>
            <a:ext cx="288032" cy="2160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D60309FA-2B6B-8FAC-6EBC-08D1C0ECA593}"/>
              </a:ext>
            </a:extLst>
          </p:cNvPr>
          <p:cNvSpPr/>
          <p:nvPr/>
        </p:nvSpPr>
        <p:spPr bwMode="auto">
          <a:xfrm>
            <a:off x="2492299" y="4062599"/>
            <a:ext cx="504056" cy="210092"/>
          </a:xfrm>
          <a:prstGeom prst="bentArrow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CEA747BE-9454-165A-3529-756401E46503}"/>
              </a:ext>
            </a:extLst>
          </p:cNvPr>
          <p:cNvSpPr/>
          <p:nvPr/>
        </p:nvSpPr>
        <p:spPr bwMode="auto">
          <a:xfrm>
            <a:off x="2492299" y="3508591"/>
            <a:ext cx="504056" cy="210092"/>
          </a:xfrm>
          <a:prstGeom prst="bentArrow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898162F3-A1C1-C019-47CE-2F68C6D79142}"/>
              </a:ext>
            </a:extLst>
          </p:cNvPr>
          <p:cNvSpPr/>
          <p:nvPr/>
        </p:nvSpPr>
        <p:spPr bwMode="auto">
          <a:xfrm>
            <a:off x="2492299" y="2426300"/>
            <a:ext cx="504056" cy="210092"/>
          </a:xfrm>
          <a:prstGeom prst="bentArrow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F9CBF2-BC2E-FEE6-AE4E-E392B589AEDD}"/>
              </a:ext>
            </a:extLst>
          </p:cNvPr>
          <p:cNvCxnSpPr/>
          <p:nvPr/>
        </p:nvCxnSpPr>
        <p:spPr bwMode="auto">
          <a:xfrm flipH="1">
            <a:off x="1054646" y="4509120"/>
            <a:ext cx="1689681" cy="8377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879EEA-8162-472D-3872-62CC7CC24041}"/>
              </a:ext>
            </a:extLst>
          </p:cNvPr>
          <p:cNvCxnSpPr/>
          <p:nvPr/>
        </p:nvCxnSpPr>
        <p:spPr bwMode="auto">
          <a:xfrm>
            <a:off x="2996355" y="4509120"/>
            <a:ext cx="1514675" cy="828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8AD36C-75AF-6BB3-9DD5-EE9F9C7D018B}"/>
              </a:ext>
            </a:extLst>
          </p:cNvPr>
          <p:cNvSpPr txBox="1"/>
          <p:nvPr/>
        </p:nvSpPr>
        <p:spPr>
          <a:xfrm>
            <a:off x="238717" y="3213082"/>
            <a:ext cx="16318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L</a:t>
            </a:r>
            <a:r>
              <a:rPr lang="en-DK" dirty="0">
                <a:latin typeface="+mn-lt"/>
              </a:rPr>
              <a:t>ibrary of variants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2FBF2-01EE-0F95-8455-EC67D837DCE9}"/>
              </a:ext>
            </a:extLst>
          </p:cNvPr>
          <p:cNvSpPr txBox="1"/>
          <p:nvPr/>
        </p:nvSpPr>
        <p:spPr>
          <a:xfrm>
            <a:off x="10759383" y="3182779"/>
            <a:ext cx="75341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dirty="0">
                <a:latin typeface="+mn-lt"/>
              </a:rPr>
              <a:t>receptor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5D5DCA-438B-3D5A-F8AD-FC4DBFB906F6}"/>
              </a:ext>
            </a:extLst>
          </p:cNvPr>
          <p:cNvSpPr txBox="1"/>
          <p:nvPr/>
        </p:nvSpPr>
        <p:spPr>
          <a:xfrm>
            <a:off x="8369007" y="5534323"/>
            <a:ext cx="3213893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dirty="0">
                <a:latin typeface="+mn-lt"/>
              </a:rPr>
              <a:t>8.000 variants at the AA level</a:t>
            </a:r>
          </a:p>
          <a:p>
            <a:pPr algn="l">
              <a:spcBef>
                <a:spcPts val="432"/>
              </a:spcBef>
            </a:pPr>
            <a:r>
              <a:rPr lang="en-DK" dirty="0">
                <a:latin typeface="+mn-lt"/>
              </a:rPr>
              <a:t>≈ 262.000 variants at the DNA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62C9ED-13AD-EBF4-7DDA-A433A9750068}"/>
              </a:ext>
            </a:extLst>
          </p:cNvPr>
          <p:cNvSpPr txBox="1"/>
          <p:nvPr/>
        </p:nvSpPr>
        <p:spPr>
          <a:xfrm>
            <a:off x="1187518" y="6034440"/>
            <a:ext cx="26095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S</a:t>
            </a:r>
            <a:r>
              <a:rPr lang="en-DK" dirty="0">
                <a:latin typeface="+mn-lt"/>
              </a:rPr>
              <a:t>olution space in these 3 AA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5007E-BE5F-4D0A-3629-BDE33FC15958}"/>
              </a:ext>
            </a:extLst>
          </p:cNvPr>
          <p:cNvCxnSpPr/>
          <p:nvPr/>
        </p:nvCxnSpPr>
        <p:spPr bwMode="auto">
          <a:xfrm>
            <a:off x="5519142" y="5895660"/>
            <a:ext cx="2040701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375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5211-9BD7-C66A-578C-2B071D9B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065" y="259739"/>
            <a:ext cx="10009112" cy="648982"/>
          </a:xfrm>
        </p:spPr>
        <p:txBody>
          <a:bodyPr/>
          <a:lstStyle/>
          <a:p>
            <a:pPr algn="ctr"/>
            <a:r>
              <a:rPr lang="da-DK" sz="3200" dirty="0"/>
              <a:t>Workflow</a:t>
            </a:r>
            <a:endParaRPr lang="en-DK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62111-792C-5899-F23A-BC27CFACA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C3322CF9-E8FE-45D2-0797-49FD5DAC4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64"/>
          <a:stretch/>
        </p:blipFill>
        <p:spPr>
          <a:xfrm>
            <a:off x="803734" y="836712"/>
            <a:ext cx="10582944" cy="33658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E93AB-3177-70B2-418F-8D71353E705C}"/>
              </a:ext>
            </a:extLst>
          </p:cNvPr>
          <p:cNvSpPr txBox="1"/>
          <p:nvPr/>
        </p:nvSpPr>
        <p:spPr>
          <a:xfrm>
            <a:off x="1361065" y="4437112"/>
            <a:ext cx="8119210" cy="789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DK" dirty="0">
                <a:latin typeface="+mn-lt"/>
              </a:rPr>
              <a:t> 4 GPCRs </a:t>
            </a:r>
            <a:br>
              <a:rPr lang="en-DK" dirty="0">
                <a:latin typeface="+mn-lt"/>
              </a:rPr>
            </a:br>
            <a:endParaRPr lang="en-DK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DK" dirty="0">
                <a:latin typeface="+mn-lt"/>
              </a:rPr>
              <a:t>Each GPCR has been co-incubated with the pheromone library (2 biological replicate)</a:t>
            </a:r>
          </a:p>
        </p:txBody>
      </p:sp>
    </p:spTree>
    <p:extLst>
      <p:ext uri="{BB962C8B-B14F-4D97-AF65-F5344CB8AC3E}">
        <p14:creationId xmlns:p14="http://schemas.microsoft.com/office/powerpoint/2010/main" val="379851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F5CF-4B5B-B201-2450-649F3397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What I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A2D8-2B3A-9AC2-7672-184914067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57" y="1706328"/>
            <a:ext cx="11665299" cy="4545578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GB" dirty="0"/>
              <a:t>A</a:t>
            </a:r>
            <a:r>
              <a:rPr lang="en-DK" dirty="0"/>
              <a:t>lligned every read with a reference sequence: “</a:t>
            </a:r>
            <a:r>
              <a:rPr lang="en-GB" dirty="0"/>
              <a:t>AGCTTCAGCCTCTCTTTTATCGAGAGATACC”</a:t>
            </a:r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r>
              <a:rPr lang="en-GB" dirty="0"/>
              <a:t>After the alignment, return the DNA pheromone </a:t>
            </a:r>
            <a:r>
              <a:rPr lang="en-GB" dirty="0" err="1"/>
              <a:t>seq</a:t>
            </a:r>
            <a:r>
              <a:rPr lang="en-GB" dirty="0"/>
              <a:t> on the right. 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Merge the two datasets on the DNA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seq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, and calculate the average frequency of any DNA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seq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For every value add the translation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WC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XXX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PGQPCW** (where * is a stop codon)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Merge the dataset with the starting library 9L1 at the DNA level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sum sequences that have the same translation 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Normalize each translation with the formula: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	(Average 2 bio rep frequency – initial frequency)/initial frequency </a:t>
            </a:r>
          </a:p>
          <a:p>
            <a:pPr marL="342900" indent="-342900">
              <a:buAutoNum type="arabicParenR"/>
            </a:pP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0C9AD-AF1A-7BDC-3C5C-5AC575736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 descr="A white background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FB698792-FDCD-8FAC-CA28-81739D9E9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7" y="2060848"/>
            <a:ext cx="11189571" cy="179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1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2B80-D2B1-2DEB-F9DD-320C906B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488022"/>
          </a:xfrm>
        </p:spPr>
        <p:txBody>
          <a:bodyPr/>
          <a:lstStyle/>
          <a:p>
            <a:r>
              <a:rPr lang="en-DK" dirty="0"/>
              <a:t>ID and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433ACA-1233-C423-38EE-EEA52F0D7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024591"/>
              </p:ext>
            </p:extLst>
          </p:nvPr>
        </p:nvGraphicFramePr>
        <p:xfrm>
          <a:off x="550590" y="1340768"/>
          <a:ext cx="6991288" cy="45450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3911">
                  <a:extLst>
                    <a:ext uri="{9D8B030D-6E8A-4147-A177-3AD203B41FA5}">
                      <a16:colId xmlns:a16="http://schemas.microsoft.com/office/drawing/2014/main" val="3279378341"/>
                    </a:ext>
                  </a:extLst>
                </a:gridCol>
                <a:gridCol w="873911">
                  <a:extLst>
                    <a:ext uri="{9D8B030D-6E8A-4147-A177-3AD203B41FA5}">
                      <a16:colId xmlns:a16="http://schemas.microsoft.com/office/drawing/2014/main" val="3768276170"/>
                    </a:ext>
                  </a:extLst>
                </a:gridCol>
                <a:gridCol w="873911">
                  <a:extLst>
                    <a:ext uri="{9D8B030D-6E8A-4147-A177-3AD203B41FA5}">
                      <a16:colId xmlns:a16="http://schemas.microsoft.com/office/drawing/2014/main" val="2992520174"/>
                    </a:ext>
                  </a:extLst>
                </a:gridCol>
                <a:gridCol w="873911">
                  <a:extLst>
                    <a:ext uri="{9D8B030D-6E8A-4147-A177-3AD203B41FA5}">
                      <a16:colId xmlns:a16="http://schemas.microsoft.com/office/drawing/2014/main" val="3811969129"/>
                    </a:ext>
                  </a:extLst>
                </a:gridCol>
                <a:gridCol w="873911">
                  <a:extLst>
                    <a:ext uri="{9D8B030D-6E8A-4147-A177-3AD203B41FA5}">
                      <a16:colId xmlns:a16="http://schemas.microsoft.com/office/drawing/2014/main" val="884681965"/>
                    </a:ext>
                  </a:extLst>
                </a:gridCol>
                <a:gridCol w="873911">
                  <a:extLst>
                    <a:ext uri="{9D8B030D-6E8A-4147-A177-3AD203B41FA5}">
                      <a16:colId xmlns:a16="http://schemas.microsoft.com/office/drawing/2014/main" val="3643707960"/>
                    </a:ext>
                  </a:extLst>
                </a:gridCol>
                <a:gridCol w="873911">
                  <a:extLst>
                    <a:ext uri="{9D8B030D-6E8A-4147-A177-3AD203B41FA5}">
                      <a16:colId xmlns:a16="http://schemas.microsoft.com/office/drawing/2014/main" val="1071406925"/>
                    </a:ext>
                  </a:extLst>
                </a:gridCol>
                <a:gridCol w="873911">
                  <a:extLst>
                    <a:ext uri="{9D8B030D-6E8A-4147-A177-3AD203B41FA5}">
                      <a16:colId xmlns:a16="http://schemas.microsoft.com/office/drawing/2014/main" val="981475613"/>
                    </a:ext>
                  </a:extLst>
                </a:gridCol>
              </a:tblGrid>
              <a:tr h="327842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Sample_ID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Sample_Name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I7_Index_ID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index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I5_Index_ID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index2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Sample_Project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6045724"/>
                  </a:ext>
                </a:extLst>
              </a:tr>
              <a:tr h="46857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1FgAgo1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1FgAgo1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S501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GCGATCTA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N701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TAAGGCGA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PheromoneAgonistLibrary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88290"/>
                  </a:ext>
                </a:extLst>
              </a:tr>
              <a:tr h="46857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2FgAgo2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2FgAgo2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S501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GCGATCTA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N702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CGTACTAG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PheromoneAgonistLibrary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6096439"/>
                  </a:ext>
                </a:extLst>
              </a:tr>
              <a:tr h="46857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3BbAgo1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3BbAgo1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S501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GCGATCTA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N703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AGGCAGAA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PheromoneAgonistLibrary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776635"/>
                  </a:ext>
                </a:extLst>
              </a:tr>
              <a:tr h="46857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4BbAgo2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4BbAgo2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S501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GCGATCTA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N704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TCCTGAGC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PheromoneAgonistLibrary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813614"/>
                  </a:ext>
                </a:extLst>
              </a:tr>
              <a:tr h="46857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5BcAgo1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5BcAgo1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S501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GCGATCTA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N705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GGACTCCT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PheromoneAgonistLibrary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5212721"/>
                  </a:ext>
                </a:extLst>
              </a:tr>
              <a:tr h="46857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6BcAgo2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6BcAgo2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S501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GCGATCTA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N706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TAGGCATG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PheromoneAgonistLibrary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2166377"/>
                  </a:ext>
                </a:extLst>
              </a:tr>
              <a:tr h="46857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7FoAgo1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7FoAgo1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S501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GCGATCTA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N707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CTCTCTAC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PheromoneAgonistLibrary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720633"/>
                  </a:ext>
                </a:extLst>
              </a:tr>
              <a:tr h="46857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8FoAgo2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8FoAgo2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S501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GCGATCTA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N708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CAGAGAGG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PheromoneAgonistLibrary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199556"/>
                  </a:ext>
                </a:extLst>
              </a:tr>
              <a:tr h="46857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9L1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9L1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DK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tarting library</a:t>
                      </a: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S501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GCGATCTA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N709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GCTACGCT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PheromoneAgonistLibrary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6" marR="7996" marT="7996" marB="3838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97787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EC70D-4445-B47C-64DD-5D837CA73F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ED034B-A30E-0BCB-7488-A90EFA76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30" y="4284353"/>
            <a:ext cx="3665569" cy="166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51A15-7420-06A7-919E-A2A3BFD25C1D}"/>
              </a:ext>
            </a:extLst>
          </p:cNvPr>
          <p:cNvSpPr txBox="1"/>
          <p:nvPr/>
        </p:nvSpPr>
        <p:spPr>
          <a:xfrm>
            <a:off x="8703733" y="1811867"/>
            <a:ext cx="2273058" cy="841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dirty="0">
                <a:latin typeface="+mn-lt"/>
              </a:rPr>
              <a:t>All library pooled togher </a:t>
            </a:r>
          </a:p>
          <a:p>
            <a:pPr marL="285750" indent="-285750" algn="l">
              <a:spcBef>
                <a:spcPts val="432"/>
              </a:spcBef>
              <a:buFontTx/>
              <a:buChar char="-"/>
            </a:pPr>
            <a:r>
              <a:rPr lang="en-DK" dirty="0">
                <a:latin typeface="+mn-lt"/>
              </a:rPr>
              <a:t>≈ 55% starting library </a:t>
            </a:r>
          </a:p>
          <a:p>
            <a:pPr marL="285750" indent="-285750" algn="l">
              <a:spcBef>
                <a:spcPts val="432"/>
              </a:spcBef>
              <a:buFontTx/>
              <a:buChar char="-"/>
            </a:pPr>
            <a:r>
              <a:rPr lang="en-DK" dirty="0">
                <a:latin typeface="+mn-lt"/>
              </a:rPr>
              <a:t>≈45 % rest</a:t>
            </a:r>
          </a:p>
        </p:txBody>
      </p:sp>
    </p:spTree>
    <p:extLst>
      <p:ext uri="{BB962C8B-B14F-4D97-AF65-F5344CB8AC3E}">
        <p14:creationId xmlns:p14="http://schemas.microsoft.com/office/powerpoint/2010/main" val="89416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FC4C-E331-3E3D-6733-4668C946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547010"/>
          </a:xfrm>
        </p:spPr>
        <p:txBody>
          <a:bodyPr/>
          <a:lstStyle/>
          <a:p>
            <a:pPr algn="ctr"/>
            <a:r>
              <a:rPr lang="en-DK" dirty="0"/>
              <a:t>Top 20 counts in the libraries (1 bio rep)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5972-95D6-B054-AD7F-5759F4AAA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A248A78-20D7-982D-8B3E-C5AFBF7F1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8" y="1504349"/>
            <a:ext cx="3833783" cy="182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89EC6C9-7D3B-CF66-9085-2AC5459A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022" y="1504349"/>
            <a:ext cx="3939421" cy="182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815E279-3E1A-D926-50D7-3DBCA3B3F0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8" y="4308896"/>
            <a:ext cx="3837695" cy="182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298EA30-FB9C-C5ED-49B7-1EF2AC34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38" y="4308895"/>
            <a:ext cx="3833783" cy="182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33500-7F31-F209-C7EE-DBE6550786A4}"/>
              </a:ext>
            </a:extLst>
          </p:cNvPr>
          <p:cNvSpPr txBox="1"/>
          <p:nvPr/>
        </p:nvSpPr>
        <p:spPr>
          <a:xfrm>
            <a:off x="2003865" y="1138060"/>
            <a:ext cx="10137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dirty="0">
                <a:latin typeface="+mn-lt"/>
              </a:rPr>
              <a:t>Fg GPCR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39952-0DE8-2481-7739-F61B9AAE96AF}"/>
              </a:ext>
            </a:extLst>
          </p:cNvPr>
          <p:cNvSpPr txBox="1"/>
          <p:nvPr/>
        </p:nvSpPr>
        <p:spPr>
          <a:xfrm>
            <a:off x="6252337" y="1162834"/>
            <a:ext cx="102657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dirty="0">
                <a:latin typeface="+mn-lt"/>
              </a:rPr>
              <a:t>Bb GPCR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59E03-CEB5-A892-0FF7-CD5CEF50DDAC}"/>
              </a:ext>
            </a:extLst>
          </p:cNvPr>
          <p:cNvSpPr txBox="1"/>
          <p:nvPr/>
        </p:nvSpPr>
        <p:spPr>
          <a:xfrm>
            <a:off x="6252337" y="3897754"/>
            <a:ext cx="10137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dirty="0">
                <a:latin typeface="+mn-lt"/>
              </a:rPr>
              <a:t>Fo GPCR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FEFF8-11B7-5A94-A4E1-424DD4C7FBD3}"/>
              </a:ext>
            </a:extLst>
          </p:cNvPr>
          <p:cNvSpPr txBox="1"/>
          <p:nvPr/>
        </p:nvSpPr>
        <p:spPr>
          <a:xfrm>
            <a:off x="2003865" y="3897753"/>
            <a:ext cx="10137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dirty="0">
                <a:latin typeface="+mn-lt"/>
              </a:rPr>
              <a:t>Bc GPCR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CED31-48E1-BE8D-04E0-9FEA6CD0C89D}"/>
              </a:ext>
            </a:extLst>
          </p:cNvPr>
          <p:cNvSpPr txBox="1"/>
          <p:nvPr/>
        </p:nvSpPr>
        <p:spPr>
          <a:xfrm>
            <a:off x="8721124" y="1504349"/>
            <a:ext cx="3062714" cy="1682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dirty="0">
                <a:latin typeface="+mn-lt"/>
              </a:rPr>
              <a:t>By looking at the total counts</a:t>
            </a:r>
          </a:p>
          <a:p>
            <a:pPr algn="l">
              <a:spcBef>
                <a:spcPts val="432"/>
              </a:spcBef>
            </a:pPr>
            <a:r>
              <a:rPr lang="en-DK" dirty="0">
                <a:latin typeface="+mn-lt"/>
              </a:rPr>
              <a:t>1 seq is way more present </a:t>
            </a:r>
          </a:p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t</a:t>
            </a:r>
            <a:r>
              <a:rPr lang="en-DK" dirty="0">
                <a:latin typeface="+mn-lt"/>
              </a:rPr>
              <a:t>han the rest </a:t>
            </a:r>
          </a:p>
          <a:p>
            <a:pPr algn="l">
              <a:spcBef>
                <a:spcPts val="432"/>
              </a:spcBef>
            </a:pPr>
            <a:endParaRPr lang="en-DK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en-DK" dirty="0">
                <a:latin typeface="+mn-lt"/>
              </a:rPr>
              <a:t>This seq is coding for a know pheromone.</a:t>
            </a:r>
          </a:p>
        </p:txBody>
      </p:sp>
    </p:spTree>
    <p:extLst>
      <p:ext uri="{BB962C8B-B14F-4D97-AF65-F5344CB8AC3E}">
        <p14:creationId xmlns:p14="http://schemas.microsoft.com/office/powerpoint/2010/main" val="1261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4DFB-6C57-9F5D-4A02-00E121CB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Issues I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060C-621F-CB38-E65E-6D7CA2BC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quality control on the sequences. I’ve aligned everything with my reference sequence.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</a:t>
            </a:r>
            <a:r>
              <a:rPr lang="en-DK" dirty="0"/>
              <a:t>rbitrary </a:t>
            </a:r>
            <a:r>
              <a:rPr lang="en-GB" dirty="0"/>
              <a:t>thresholds</a:t>
            </a:r>
          </a:p>
          <a:p>
            <a:pPr marL="216000" lvl="1" indent="0">
              <a:buNone/>
            </a:pPr>
            <a:r>
              <a:rPr lang="en-GB" dirty="0"/>
              <a:t>(10 reads for every mini library and 50 for the starting library)</a:t>
            </a:r>
            <a:br>
              <a:rPr lang="en-GB" dirty="0"/>
            </a:br>
            <a:endParaRPr lang="en-GB" dirty="0"/>
          </a:p>
          <a:p>
            <a:pPr lvl="1">
              <a:buFont typeface="Wingdings" pitchFamily="2" charset="2"/>
              <a:buChar char="è"/>
            </a:pPr>
            <a:r>
              <a:rPr lang="en-GB" dirty="0"/>
              <a:t> Different thresholds give different results</a:t>
            </a:r>
          </a:p>
          <a:p>
            <a:pPr marL="216000" lvl="1" indent="0">
              <a:buNone/>
            </a:pPr>
            <a:endParaRPr lang="en-GB" dirty="0"/>
          </a:p>
          <a:p>
            <a:r>
              <a:rPr lang="en-GB" dirty="0"/>
              <a:t>There is a clear result: In each library the pheromone </a:t>
            </a:r>
            <a:r>
              <a:rPr lang="en-GB" dirty="0" err="1"/>
              <a:t>seq</a:t>
            </a:r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WC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TWR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PGQPCW has been highly enriched. I’m not sure about the rest. </a:t>
            </a:r>
            <a:b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NB: at the DNA level this sequence was the most present in the starting library (9L1) without any enrichment (physiological role?)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53A66-AEDA-F0A4-3B1A-C5E0268EA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9379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1584817741","enableDocumentContentUpdater":true,"version":"1.2"}]]></TemplafySlideTemplateConfiguration>
</file>

<file path=customXml/item3.xml><?xml version="1.0" encoding="utf-8"?>
<TemplafyTemplateConfiguration><![CDATA[{"elementsMetadata":[{"type":"shape","id":"2d7b72da-d5be-4ff2-9f86-61cdd14c0bbb","elementConfiguration":{"binding":"UserProfile.Offices.Workarea_{{DocumentLanguage}}","disableUpdates":false,"type":"text"}},{"type":"shape","id":"1764defa-d3f3-45e8-8dce-e412ab02eb0a","elementConfiguration":{"format":"{{DateFormats.GeneralDate}}","binding":"Form.Date","disableUpdates":false,"type":"date"}},{"type":"shape","id":"e2bc636f-be58-43b1-ac91-ee8786fbd0ca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4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shQXfRxdYBHJM8uZkaHnHw=="}]}]]></Templafy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4D5E1A10-B5E6-482A-9521-846112537EBC}">
  <ds:schemaRefs/>
</ds:datastoreItem>
</file>

<file path=customXml/itemProps2.xml><?xml version="1.0" encoding="utf-8"?>
<ds:datastoreItem xmlns:ds="http://schemas.openxmlformats.org/officeDocument/2006/customXml" ds:itemID="{A21E89D4-F487-4C26-905C-EE6B6998C9D1}">
  <ds:schemaRefs/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4.xml><?xml version="1.0" encoding="utf-8"?>
<ds:datastoreItem xmlns:ds="http://schemas.openxmlformats.org/officeDocument/2006/customXml" ds:itemID="{5B29B696-7354-412C-9B8E-ED20D22F6B23}">
  <ds:schemaRefs/>
</ds:datastoreItem>
</file>

<file path=customXml/itemProps5.xml><?xml version="1.0" encoding="utf-8"?>
<ds:datastoreItem xmlns:ds="http://schemas.openxmlformats.org/officeDocument/2006/customXml" ds:itemID="{A5211637-BEE7-4AAE-A4E7-A8EE3F203F81}">
  <ds:schemaRefs/>
</ds:datastoreItem>
</file>

<file path=customXml/itemProps6.xml><?xml version="1.0" encoding="utf-8"?>
<ds:datastoreItem xmlns:ds="http://schemas.openxmlformats.org/officeDocument/2006/customXml" ds:itemID="{8257D705-0056-8745-A714-2B6D70502397}">
  <ds:schemaRefs/>
</ds:datastoreItem>
</file>

<file path=customXml/itemProps7.xml><?xml version="1.0" encoding="utf-8"?>
<ds:datastoreItem xmlns:ds="http://schemas.openxmlformats.org/officeDocument/2006/customXml" ds:itemID="{7FEA1E6D-AEEC-41D9-9E9A-45BA2EAE1656}">
  <ds:schemaRefs/>
</ds:datastoreItem>
</file>

<file path=customXml/itemProps8.xml><?xml version="1.0" encoding="utf-8"?>
<ds:datastoreItem xmlns:ds="http://schemas.openxmlformats.org/officeDocument/2006/customXml" ds:itemID="{379DCBC1-CD45-DE45-A712-5EE22D55B79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18053</TotalTime>
  <Words>680</Words>
  <Application>Microsoft Macintosh PowerPoint</Application>
  <PresentationFormat>Custom</PresentationFormat>
  <Paragraphs>176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Verdana</vt:lpstr>
      <vt:lpstr>Wingdings</vt:lpstr>
      <vt:lpstr>Blank</vt:lpstr>
      <vt:lpstr>PowerPoint Presentation</vt:lpstr>
      <vt:lpstr> Pheromone Illumina library   Giovanni Schiesaro</vt:lpstr>
      <vt:lpstr>PowerPoint Presentation</vt:lpstr>
      <vt:lpstr>PowerPoint Presentation</vt:lpstr>
      <vt:lpstr>Workflow</vt:lpstr>
      <vt:lpstr>What I did</vt:lpstr>
      <vt:lpstr>ID and results</vt:lpstr>
      <vt:lpstr>Top 20 counts in the libraries (1 bio rep)</vt:lpstr>
      <vt:lpstr>Issues I faced </vt:lpstr>
      <vt:lpstr>PowerPoint Presentation</vt:lpstr>
      <vt:lpstr> Pheromone Illumina library Data processing update  Mathias</vt:lpstr>
      <vt:lpstr>Processing Amplicon reads</vt:lpstr>
      <vt:lpstr>QC</vt:lpstr>
      <vt:lpstr>Thresholding</vt:lpstr>
      <vt:lpstr>Prelim results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Mathias Jönsson</cp:lastModifiedBy>
  <cp:revision>265</cp:revision>
  <dcterms:created xsi:type="dcterms:W3CDTF">2017-07-31T08:31:56Z</dcterms:created>
  <dcterms:modified xsi:type="dcterms:W3CDTF">2024-05-22T11:57:12Z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637508809454305865</vt:lpwstr>
  </property>
  <property fmtid="{D5CDD505-2E9C-101B-9397-08002B2CF9AE}" pid="6" name="TemplafyLanguageCode">
    <vt:lpwstr>en-GB</vt:lpwstr>
  </property>
</Properties>
</file>