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61" r:id="rId2"/>
    <p:sldId id="264" r:id="rId3"/>
    <p:sldId id="262" r:id="rId4"/>
    <p:sldId id="265" r:id="rId5"/>
    <p:sldId id="270" r:id="rId6"/>
    <p:sldId id="268" r:id="rId7"/>
    <p:sldId id="271" r:id="rId8"/>
    <p:sldId id="272" r:id="rId9"/>
    <p:sldId id="273" r:id="rId10"/>
    <p:sldId id="269" r:id="rId11"/>
    <p:sldId id="274" r:id="rId12"/>
    <p:sldId id="275" r:id="rId13"/>
    <p:sldId id="266" r:id="rId14"/>
    <p:sldId id="279" r:id="rId15"/>
    <p:sldId id="280" r:id="rId16"/>
    <p:sldId id="281" r:id="rId17"/>
    <p:sldId id="276" r:id="rId18"/>
    <p:sldId id="282" r:id="rId19"/>
    <p:sldId id="27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8" r:id="rId28"/>
    <p:sldId id="291" r:id="rId29"/>
    <p:sldId id="290" r:id="rId30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ko-KR" smtClean="0"/>
              <a:pPr/>
              <a:t>5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10/30/2014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/>
          <a:lstStyle/>
          <a:p>
            <a:pPr fontAlgn="base"/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의 기본개요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291830"/>
            <a:ext cx="8388424" cy="10081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이장에서는 웹 프로그래밍의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프로그래밍의 처리 방식 및 구현 방식 그리고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서블릿에 대해 개괄적으로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어플리케이션의 구조 및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smtClean="0"/>
              <a:t>웹을 </a:t>
            </a:r>
            <a:r>
              <a:rPr lang="ko-KR" altLang="en-US" dirty="0" smtClean="0"/>
              <a:t>기반으로 실행되는 프로그램을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프로그래밍을 통해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1219200"/>
          </a:xfrm>
        </p:spPr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어플리케이션의 구조 및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어플리케이션의 </a:t>
            </a:r>
            <a:r>
              <a:rPr lang="ko-KR" altLang="en-US" dirty="0" smtClean="0"/>
              <a:t>구조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407196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브라우저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(Web Browser)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9992" y="2407196"/>
            <a:ext cx="1512168" cy="1440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서버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(Web Server)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631332"/>
            <a:ext cx="168754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38473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9193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83768" y="283924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11760" y="3199284"/>
            <a:ext cx="2096616" cy="83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319928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응답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4792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226318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http://www.samyangm.com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6876256" y="2407196"/>
            <a:ext cx="1512168" cy="1440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어플리케이션 서버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(Web Application Server : WAS)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7308304" y="4351412"/>
            <a:ext cx="1368152" cy="79208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</a:t>
            </a:r>
            <a:r>
              <a:rPr lang="ko-KR" altLang="en-US" sz="1400" dirty="0">
                <a:solidFill>
                  <a:schemeClr val="tx1"/>
                </a:solidFill>
              </a:rPr>
              <a:t>스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012160" y="283924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940152" y="319928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812360" y="3847356"/>
            <a:ext cx="28803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524328" y="3847356"/>
            <a:ext cx="28803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9912" y="25512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28184" y="24792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96336" y="39193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③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28184" y="32712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319928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⑤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어플리케이션의 구조 및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웹 어플리케이션의 구성요소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 </a:t>
            </a:r>
            <a:r>
              <a:rPr lang="ko-KR" altLang="en-US" dirty="0" smtClean="0"/>
              <a:t>브라우저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</a:t>
            </a:r>
            <a:r>
              <a:rPr lang="ko-KR" altLang="en-US" dirty="0" smtClean="0"/>
              <a:t>작업 창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웹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브라우저의 요청을 받아들이는 </a:t>
            </a:r>
            <a:r>
              <a:rPr lang="ko-KR" altLang="en-US" dirty="0" smtClean="0"/>
              <a:t>곳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웹 어플리케이션 서버</a:t>
            </a:r>
            <a:r>
              <a:rPr lang="en-US" altLang="ko-KR" dirty="0" smtClean="0"/>
              <a:t>(WAS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요청된 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데이터베이스와의 연동을 처리하는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데이터의 </a:t>
            </a:r>
            <a:r>
              <a:rPr lang="ko-KR" altLang="en-US" dirty="0" smtClean="0"/>
              <a:t>저장소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처리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r>
              <a:rPr lang="en-US" altLang="ko-KR" dirty="0" smtClean="0"/>
              <a:t>CGI(Common Gateway Interface)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smtClean="0"/>
              <a:t>하나의 요청에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프로세스가 생성이 되어서 그 요청을 처리한 뒤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smtClean="0"/>
              <a:t>시스템에 많은 부하를 가져오기 때문에 일부의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플랫폼을 제외하고는 </a:t>
            </a:r>
            <a:r>
              <a:rPr lang="en-US" altLang="ko-KR" dirty="0" smtClean="0"/>
              <a:t>CGI</a:t>
            </a:r>
            <a:r>
              <a:rPr lang="ko-KR" altLang="en-US" dirty="0" smtClean="0"/>
              <a:t>방식을 사용하지 </a:t>
            </a:r>
            <a:r>
              <a:rPr lang="ko-KR" altLang="en-US" dirty="0" smtClean="0"/>
              <a:t>않음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처리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r>
              <a:rPr lang="en-US" altLang="ko-KR" dirty="0" smtClean="0"/>
              <a:t>CGI(Common Gateway Interface)</a:t>
            </a:r>
            <a:r>
              <a:rPr lang="ko-KR" altLang="en-US" dirty="0" smtClean="0"/>
              <a:t>방식</a:t>
            </a:r>
            <a:endParaRPr lang="en-US" altLang="ko-KR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9967528" descr="EMB000008381ba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27734"/>
            <a:ext cx="3513138" cy="162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처리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서버</a:t>
            </a:r>
            <a:r>
              <a:rPr lang="en-US" altLang="ko-KR" dirty="0" smtClean="0"/>
              <a:t>(Web Application Server)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smtClean="0"/>
              <a:t>여러 명의 사용자가 동일한 페이지를 요청하여 같은 어플리케이션 프로그램을 처리할 때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개의 프로세스만을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요청을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(Thread) </a:t>
            </a:r>
            <a:r>
              <a:rPr lang="ko-KR" altLang="en-US" dirty="0" smtClean="0"/>
              <a:t>방식으로 처리</a:t>
            </a:r>
          </a:p>
          <a:p>
            <a:pPr marL="834390" lvl="1" indent="-514350"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처리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서버</a:t>
            </a:r>
            <a:r>
              <a:rPr lang="en-US" altLang="ko-KR" dirty="0" smtClean="0"/>
              <a:t>(Web Application Server)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endParaRPr lang="en-US" altLang="ko-KR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359967128" descr="EMB000008381b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59782"/>
            <a:ext cx="5059363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구현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실행 코드 방식</a:t>
            </a:r>
          </a:p>
          <a:p>
            <a:pPr lvl="2" fontAlgn="base"/>
            <a:r>
              <a:rPr lang="ko-KR" altLang="en-US" dirty="0" smtClean="0"/>
              <a:t>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실행프로그램을 사용자가 </a:t>
            </a:r>
            <a:r>
              <a:rPr lang="ko-KR" altLang="en-US" dirty="0" smtClean="0"/>
              <a:t>요청하면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CGI</a:t>
            </a:r>
            <a:r>
              <a:rPr lang="ko-KR" altLang="en-US" dirty="0" smtClean="0"/>
              <a:t>방식에서 사용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구현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스크립트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smtClean="0"/>
              <a:t>사용자의 요청이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코드를 번역해서 번역된 코드를 실행</a:t>
            </a:r>
          </a:p>
          <a:p>
            <a:pPr marL="1108710" lvl="2" indent="-514350" fontAlgn="base"/>
            <a:r>
              <a:rPr lang="en-US" altLang="ko-KR" dirty="0" smtClean="0"/>
              <a:t>ASP,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등의 웹 어플리케이션 서버방식에서 사용</a:t>
            </a:r>
            <a:endParaRPr lang="ko-KR" altLang="en-US" dirty="0" smtClean="0"/>
          </a:p>
          <a:p>
            <a:pPr marL="834390" lvl="1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객체 지향적</a:t>
            </a:r>
          </a:p>
          <a:p>
            <a:pPr lvl="2" fontAlgn="base"/>
            <a:r>
              <a:rPr lang="ko-KR" altLang="en-US" dirty="0" smtClean="0"/>
              <a:t>플랫폼 </a:t>
            </a:r>
            <a:r>
              <a:rPr lang="ko-KR" altLang="en-US" dirty="0" smtClean="0"/>
              <a:t>독립적</a:t>
            </a:r>
          </a:p>
          <a:p>
            <a:pPr lvl="2" fontAlgn="base"/>
            <a:r>
              <a:rPr lang="ko-KR" altLang="en-US" dirty="0" smtClean="0"/>
              <a:t>네트워크 </a:t>
            </a:r>
            <a:r>
              <a:rPr lang="ko-KR" altLang="en-US" dirty="0" smtClean="0"/>
              <a:t>지향적</a:t>
            </a:r>
          </a:p>
          <a:p>
            <a:pPr lvl="2" fontAlgn="base"/>
            <a:r>
              <a:rPr lang="ko-KR" altLang="en-US" dirty="0" smtClean="0"/>
              <a:t>뛰어난 </a:t>
            </a:r>
            <a:r>
              <a:rPr lang="ko-KR" altLang="en-US" dirty="0" err="1" smtClean="0"/>
              <a:t>보안성</a:t>
            </a:r>
            <a:endParaRPr lang="ko-KR" altLang="en-US" dirty="0" smtClean="0"/>
          </a:p>
          <a:p>
            <a:pPr lvl="2" fontAlgn="base"/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</a:t>
            </a:r>
          </a:p>
          <a:p>
            <a:pPr lvl="2" fontAlgn="base"/>
            <a:r>
              <a:rPr lang="ko-KR" altLang="en-US" dirty="0" smtClean="0"/>
              <a:t>친근한 코드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  <a:p>
            <a:pPr marL="514350" indent="-514350" fontAlgn="base"/>
            <a:r>
              <a:rPr lang="en-US" altLang="ko-KR" dirty="0" smtClean="0"/>
              <a:t>(1) </a:t>
            </a:r>
            <a:r>
              <a:rPr lang="ko-KR" altLang="en-US" dirty="0" smtClean="0"/>
              <a:t>웹 프로그래밍의 개요</a:t>
            </a:r>
          </a:p>
          <a:p>
            <a:pPr marL="514350" indent="-514350" fontAlgn="base"/>
            <a:r>
              <a:rPr lang="en-US" altLang="ko-KR" dirty="0" smtClean="0"/>
              <a:t>(2) </a:t>
            </a:r>
            <a:r>
              <a:rPr lang="ko-KR" altLang="en-US" dirty="0" smtClean="0"/>
              <a:t>웹 프로그래밍 언어의 종류</a:t>
            </a:r>
          </a:p>
          <a:p>
            <a:pPr marL="514350" indent="-514350" fontAlgn="base"/>
            <a:r>
              <a:rPr lang="en-US" altLang="ko-KR" dirty="0" smtClean="0"/>
              <a:t>(3) </a:t>
            </a:r>
            <a:r>
              <a:rPr lang="ko-KR" altLang="en-US" dirty="0" smtClean="0"/>
              <a:t>웹 어플리케이션의 구조 및 구성요소 </a:t>
            </a:r>
          </a:p>
          <a:p>
            <a:pPr marL="514350" indent="-514350" fontAlgn="base"/>
            <a:r>
              <a:rPr lang="en-US" altLang="ko-KR" dirty="0" smtClean="0"/>
              <a:t>2. </a:t>
            </a:r>
            <a:r>
              <a:rPr lang="ko-KR" altLang="en-US" dirty="0" smtClean="0"/>
              <a:t>웹 어플리케이션 처리 방식 및 구현방식</a:t>
            </a:r>
          </a:p>
          <a:p>
            <a:pPr marL="514350" indent="-514350" fontAlgn="base"/>
            <a:r>
              <a:rPr lang="en-US" altLang="ko-KR" dirty="0" smtClean="0"/>
              <a:t>(1) </a:t>
            </a:r>
            <a:r>
              <a:rPr lang="ko-KR" altLang="en-US" dirty="0" smtClean="0"/>
              <a:t>웹 어플리케이션 처리 방식</a:t>
            </a:r>
          </a:p>
          <a:p>
            <a:pPr marL="514350" indent="-514350" fontAlgn="base"/>
            <a:r>
              <a:rPr lang="en-US" altLang="ko-KR" dirty="0" smtClean="0"/>
              <a:t>(2) </a:t>
            </a:r>
            <a:r>
              <a:rPr lang="ko-KR" altLang="en-US" dirty="0" smtClean="0"/>
              <a:t>웹 어플리케이션 구현 </a:t>
            </a:r>
            <a:r>
              <a:rPr lang="ko-KR" altLang="en-US" dirty="0" smtClean="0"/>
              <a:t>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J2EE</a:t>
            </a:r>
            <a:r>
              <a:rPr lang="ko-KR" altLang="en-US" dirty="0" smtClean="0"/>
              <a:t>을 구성하는 기술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자바는 </a:t>
            </a:r>
            <a:r>
              <a:rPr lang="en-US" altLang="ko-KR" dirty="0" smtClean="0"/>
              <a:t>J2SE(Standard Edition), J2EE(Enterprise Edition), J2ME(Micro Edition)</a:t>
            </a:r>
            <a:r>
              <a:rPr lang="ko-KR" altLang="en-US" dirty="0" smtClean="0"/>
              <a:t>으로 나누어져 </a:t>
            </a:r>
            <a:r>
              <a:rPr lang="ko-KR" altLang="en-US" dirty="0" smtClean="0"/>
              <a:t>개발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en-US" altLang="ko-KR" dirty="0" smtClean="0"/>
              <a:t>J2EE</a:t>
            </a:r>
            <a:r>
              <a:rPr lang="ko-KR" altLang="en-US" dirty="0" smtClean="0"/>
              <a:t>를 구성하는 기술의 개요</a:t>
            </a:r>
          </a:p>
          <a:p>
            <a:pPr marL="1108710" lvl="2" indent="-514350" fontAlgn="base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  <a:r>
              <a:rPr lang="ko-KR" altLang="en-US" dirty="0" smtClean="0"/>
              <a:t>가 관리하는 컴포넌트</a:t>
            </a:r>
            <a:r>
              <a:rPr lang="en-US" altLang="ko-KR" dirty="0" smtClean="0"/>
              <a:t>(container-managed component)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API(Service API) </a:t>
            </a:r>
            <a:r>
              <a:rPr lang="ko-KR" altLang="en-US" dirty="0" smtClean="0"/>
              <a:t>그룹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나누어 짐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컨테이너</a:t>
            </a:r>
            <a:r>
              <a:rPr lang="en-US" altLang="ko-KR" dirty="0" smtClean="0"/>
              <a:t>(Container</a:t>
            </a:r>
            <a:r>
              <a:rPr lang="en-US" altLang="ko-KR" dirty="0" smtClean="0"/>
              <a:t>)</a:t>
            </a:r>
          </a:p>
          <a:p>
            <a:pPr marL="1108710" lvl="2" indent="-514350" fontAlgn="base"/>
            <a:r>
              <a:rPr lang="ko-KR" altLang="en-US" dirty="0" smtClean="0"/>
              <a:t>컴포넌트들이 제공하는 각종서비스를 관리하는 런타임</a:t>
            </a:r>
            <a:r>
              <a:rPr lang="en-US" altLang="ko-KR" dirty="0" smtClean="0"/>
              <a:t>(runtime)</a:t>
            </a:r>
            <a:r>
              <a:rPr lang="ko-KR" altLang="en-US" dirty="0" smtClean="0"/>
              <a:t>환경을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smtClean="0"/>
              <a:t>웹 컨테이너</a:t>
            </a:r>
            <a:r>
              <a:rPr lang="en-US" altLang="ko-KR" dirty="0" smtClean="0"/>
              <a:t>(Web Container)</a:t>
            </a:r>
            <a:r>
              <a:rPr lang="ko-KR" altLang="en-US" dirty="0" smtClean="0"/>
              <a:t>는 서블릿과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 대한 실행환경을 제공하고</a:t>
            </a:r>
            <a:r>
              <a:rPr lang="en-US" altLang="ko-KR" dirty="0" smtClean="0"/>
              <a:t>, EJB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(EJB Container)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Enterprise </a:t>
            </a:r>
            <a:r>
              <a:rPr lang="en-US" altLang="ko-KR" dirty="0" err="1" smtClean="0"/>
              <a:t>JavaBean</a:t>
            </a:r>
            <a:r>
              <a:rPr lang="ko-KR" altLang="en-US" dirty="0" smtClean="0"/>
              <a:t>에 대한 실행환경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서비스</a:t>
            </a:r>
            <a:r>
              <a:rPr lang="en-US" altLang="ko-KR" dirty="0" smtClean="0"/>
              <a:t>API</a:t>
            </a:r>
          </a:p>
          <a:p>
            <a:pPr marL="1108710" lvl="2" indent="-514350" fontAlgn="base"/>
            <a:r>
              <a:rPr lang="ko-KR" altLang="en-US" dirty="0" smtClean="0"/>
              <a:t>실제로 사용하는 각종서비스 환경을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JDBC :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나 분산 트랜잭션 지원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XML(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</a:t>
            </a:r>
            <a:r>
              <a:rPr lang="en-US" altLang="ko-KR" dirty="0" smtClean="0"/>
              <a:t>) : J2EE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디플로이먼트 </a:t>
            </a:r>
            <a:r>
              <a:rPr lang="ko-KR" altLang="en-US" dirty="0" err="1" smtClean="0"/>
              <a:t>디스크립터</a:t>
            </a:r>
            <a:r>
              <a:rPr lang="en-US" altLang="ko-KR" dirty="0" smtClean="0"/>
              <a:t>(deployment descriptors)</a:t>
            </a:r>
            <a:r>
              <a:rPr lang="ko-KR" altLang="en-US" dirty="0" smtClean="0"/>
              <a:t>를 작성하는 포맷</a:t>
            </a:r>
          </a:p>
          <a:p>
            <a:pPr lvl="2" fontAlgn="base"/>
            <a:endParaRPr lang="ko-KR" altLang="en-US" dirty="0" smtClean="0"/>
          </a:p>
          <a:p>
            <a:pPr marL="834390" lvl="1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서비스</a:t>
            </a:r>
            <a:r>
              <a:rPr lang="en-US" altLang="ko-KR" dirty="0" smtClean="0"/>
              <a:t>API</a:t>
            </a:r>
          </a:p>
          <a:p>
            <a:pPr lvl="2" fontAlgn="base"/>
            <a:r>
              <a:rPr lang="en-US" altLang="ko-KR" dirty="0" err="1" smtClean="0"/>
              <a:t>JavaMail</a:t>
            </a:r>
            <a:r>
              <a:rPr lang="en-US" altLang="ko-KR" dirty="0" smtClean="0"/>
              <a:t>  - J2EE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JavaMail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JTA(Java Transaction API</a:t>
            </a:r>
            <a:r>
              <a:rPr lang="en-US" altLang="ko-KR" dirty="0" smtClean="0"/>
              <a:t>) - EJB</a:t>
            </a:r>
            <a:r>
              <a:rPr lang="ko-KR" altLang="en-US" dirty="0" smtClean="0"/>
              <a:t>등과 같은 컴포넌트들에 대한 트랜잭션관리를 자동화 해줄 수 있는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JMS(Java Massaging System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발생한 </a:t>
            </a:r>
            <a:r>
              <a:rPr lang="ko-KR" altLang="en-US" dirty="0" smtClean="0"/>
              <a:t>에러에 쓰러지지 않고 잘 견뎌낼 수 </a:t>
            </a:r>
            <a:r>
              <a:rPr lang="ko-KR" altLang="en-US" dirty="0" smtClean="0"/>
              <a:t>있는 </a:t>
            </a:r>
            <a:r>
              <a:rPr lang="ko-KR" altLang="en-US" dirty="0" smtClean="0"/>
              <a:t>애플리케이션 메시지를 주고받을 수 있도록 해주는 표준적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제공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marL="1108710" lvl="2" indent="-514350" fontAlgn="base"/>
            <a:endParaRPr lang="en-US" altLang="ko-KR" dirty="0" smtClean="0"/>
          </a:p>
          <a:p>
            <a:pPr marL="1108710" lvl="2" indent="-514350" fontAlgn="base">
              <a:buNone/>
            </a:pPr>
            <a:endParaRPr lang="en-US" altLang="ko-KR" dirty="0" smtClean="0"/>
          </a:p>
          <a:p>
            <a:pPr lvl="2" fontAlgn="base"/>
            <a:endParaRPr lang="ko-KR" altLang="en-US" dirty="0" smtClean="0"/>
          </a:p>
          <a:p>
            <a:pPr marL="834390" lvl="1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smtClean="0"/>
              <a:t>서비스</a:t>
            </a:r>
            <a:r>
              <a:rPr lang="en-US" altLang="ko-KR" dirty="0" smtClean="0"/>
              <a:t>API</a:t>
            </a:r>
          </a:p>
          <a:p>
            <a:pPr lvl="2" fontAlgn="base"/>
            <a:r>
              <a:rPr lang="en-US" altLang="ko-KR" dirty="0" smtClean="0"/>
              <a:t>JNDI(Java </a:t>
            </a:r>
            <a:r>
              <a:rPr lang="en-US" altLang="ko-KR" dirty="0" smtClean="0"/>
              <a:t>Naming and Directory Interface): </a:t>
            </a:r>
            <a:r>
              <a:rPr lang="ko-KR" altLang="en-US" dirty="0" smtClean="0"/>
              <a:t>기업형의 </a:t>
            </a:r>
            <a:r>
              <a:rPr lang="ko-KR" altLang="en-US" dirty="0" err="1" smtClean="0"/>
              <a:t>네이밍과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(naming and directory service) </a:t>
            </a:r>
            <a:r>
              <a:rPr lang="ko-KR" altLang="en-US" dirty="0" smtClean="0"/>
              <a:t>에 대해 접근할 수 있도록 해주는 </a:t>
            </a:r>
            <a:r>
              <a:rPr lang="en-US" altLang="ko-KR" dirty="0" smtClean="0"/>
              <a:t>API </a:t>
            </a:r>
            <a:endParaRPr lang="ko-KR" altLang="en-US" dirty="0" smtClean="0"/>
          </a:p>
          <a:p>
            <a:pPr marL="1108710" lvl="2" indent="-514350" fontAlgn="base"/>
            <a:endParaRPr lang="en-US" altLang="ko-KR" dirty="0" smtClean="0"/>
          </a:p>
          <a:p>
            <a:pPr marL="1108710" lvl="2" indent="-514350" fontAlgn="base">
              <a:buNone/>
            </a:pPr>
            <a:endParaRPr lang="en-US" altLang="ko-KR" dirty="0" smtClean="0"/>
          </a:p>
          <a:p>
            <a:pPr lvl="2" fontAlgn="base"/>
            <a:endParaRPr lang="ko-KR" altLang="en-US" dirty="0" smtClean="0"/>
          </a:p>
          <a:p>
            <a:pPr marL="834390" lvl="1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구조</a:t>
            </a:r>
          </a:p>
          <a:p>
            <a:pPr marL="1108710" lvl="2" indent="-514350" fontAlgn="base"/>
            <a:r>
              <a:rPr lang="ko-KR" altLang="en-US" dirty="0" err="1" smtClean="0"/>
              <a:t>정적페이지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동적페이지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= JSP</a:t>
            </a:r>
          </a:p>
          <a:p>
            <a:pPr marL="1108710" lvl="2" indent="-514350" fontAlgn="base"/>
            <a:r>
              <a:rPr lang="ko-KR" altLang="en-US" dirty="0" err="1" smtClean="0"/>
              <a:t>정적페이지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: HTML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1108710" lvl="2" indent="-514350" fontAlgn="base"/>
            <a:r>
              <a:rPr lang="ko-KR" altLang="en-US" dirty="0" err="1" smtClean="0"/>
              <a:t>동적페이지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: &lt;%@ %&gt;, &lt;% </a:t>
            </a:r>
            <a:r>
              <a:rPr lang="en-US" altLang="ko-KR" dirty="0" smtClean="0"/>
              <a:t>%&gt;, &lt;%= </a:t>
            </a:r>
            <a:r>
              <a:rPr lang="en-US" altLang="ko-KR" dirty="0" smtClean="0"/>
              <a:t>%&gt;</a:t>
            </a:r>
            <a:r>
              <a:rPr lang="ko-KR" altLang="en-US" dirty="0" smtClean="0"/>
              <a:t>등의 스크립트 사용</a:t>
            </a:r>
            <a:endParaRPr lang="ko-KR" altLang="en-US" dirty="0" smtClean="0"/>
          </a:p>
          <a:p>
            <a:pPr marL="1108710" lvl="2" indent="-514350" fontAlgn="base">
              <a:buNone/>
            </a:pPr>
            <a:endParaRPr lang="en-US" altLang="ko-KR" dirty="0" smtClean="0"/>
          </a:p>
          <a:p>
            <a:pPr marL="1108710" lvl="2" indent="-514350" fontAlgn="base">
              <a:buNone/>
            </a:pPr>
            <a:endParaRPr lang="en-US" altLang="ko-KR" dirty="0" smtClean="0"/>
          </a:p>
          <a:p>
            <a:pPr lvl="2" fontAlgn="base"/>
            <a:endParaRPr lang="ko-KR" altLang="en-US" dirty="0" smtClean="0"/>
          </a:p>
          <a:p>
            <a:pPr marL="834390" lvl="1" indent="-514350"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4844900" y="1352549"/>
            <a:ext cx="4119587" cy="32686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1400" dirty="0" smtClean="0"/>
              <a:t>&lt;html&gt;</a:t>
            </a:r>
          </a:p>
          <a:p>
            <a:pPr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 smtClean="0"/>
              <a:t>head&gt;</a:t>
            </a:r>
          </a:p>
          <a:p>
            <a:pPr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 smtClean="0"/>
              <a:t>meta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="UTF-8"&gt;</a:t>
            </a:r>
          </a:p>
          <a:p>
            <a:pPr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 smtClean="0"/>
              <a:t>title&gt;JSP</a:t>
            </a:r>
            <a:r>
              <a:rPr lang="ko-KR" altLang="en-US" sz="1400" dirty="0" smtClean="0"/>
              <a:t>예제</a:t>
            </a:r>
            <a:r>
              <a:rPr lang="en-US" altLang="ko-KR" sz="1400" dirty="0" smtClean="0"/>
              <a:t>&lt;/title&gt;</a:t>
            </a:r>
          </a:p>
          <a:p>
            <a:pPr>
              <a:buNone/>
            </a:pPr>
            <a:r>
              <a:rPr lang="en-US" altLang="ko-KR" sz="1400" dirty="0" smtClean="0"/>
              <a:t>&lt;/</a:t>
            </a:r>
            <a:r>
              <a:rPr lang="en-US" altLang="ko-KR" sz="1400" dirty="0" smtClean="0"/>
              <a:t>head&gt;</a:t>
            </a:r>
          </a:p>
          <a:p>
            <a:pPr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 smtClean="0"/>
              <a:t>body</a:t>
            </a:r>
            <a:r>
              <a:rPr lang="en-US" altLang="ko-KR" sz="1400" dirty="0" smtClean="0"/>
              <a:t>&gt;</a:t>
            </a:r>
          </a:p>
          <a:p>
            <a:pPr>
              <a:buNone/>
            </a:pPr>
            <a:r>
              <a:rPr lang="en-US" altLang="ko-KR" sz="1400" dirty="0" smtClean="0"/>
              <a:t>&lt;% </a:t>
            </a:r>
            <a:r>
              <a:rPr lang="en-US" altLang="ko-KR" sz="1400" dirty="0" smtClean="0"/>
              <a:t>Date </a:t>
            </a:r>
            <a:r>
              <a:rPr lang="en-US" altLang="ko-KR" sz="1400" dirty="0" err="1" smtClean="0"/>
              <a:t>nowDate</a:t>
            </a:r>
            <a:r>
              <a:rPr lang="en-US" altLang="ko-KR" sz="1400" dirty="0" smtClean="0"/>
              <a:t> = new Date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dateFormat</a:t>
            </a:r>
            <a:r>
              <a:rPr lang="en-US" altLang="ko-KR" sz="1400" dirty="0" smtClean="0"/>
              <a:t> = new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yyyy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MM</a:t>
            </a:r>
            <a:r>
              <a:rPr lang="ko-KR" altLang="en-US" sz="1400" dirty="0" smtClean="0"/>
              <a:t>월</a:t>
            </a:r>
            <a:r>
              <a:rPr lang="en-US" altLang="ko-KR" sz="1400" dirty="0" err="1" smtClean="0"/>
              <a:t>dd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");</a:t>
            </a:r>
          </a:p>
          <a:p>
            <a:pPr>
              <a:buNone/>
            </a:pPr>
            <a:r>
              <a:rPr lang="en-US" altLang="ko-KR" sz="1400" dirty="0" smtClean="0"/>
              <a:t>     String </a:t>
            </a:r>
            <a:r>
              <a:rPr lang="en-US" altLang="ko-KR" sz="1400" dirty="0" err="1" smtClean="0"/>
              <a:t>formatDate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dateFormat.format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nowDate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%&gt;</a:t>
            </a:r>
          </a:p>
          <a:p>
            <a:pPr>
              <a:buNone/>
            </a:pPr>
            <a:r>
              <a:rPr lang="ko-KR" altLang="en-US" sz="1400" dirty="0" smtClean="0"/>
              <a:t>현재 날짜는 </a:t>
            </a:r>
            <a:r>
              <a:rPr lang="en-US" altLang="ko-KR" sz="1400" dirty="0" smtClean="0"/>
              <a:t>&lt;%= </a:t>
            </a:r>
            <a:r>
              <a:rPr lang="en-US" altLang="ko-KR" sz="1400" dirty="0" err="1" smtClean="0"/>
              <a:t>formatDate</a:t>
            </a:r>
            <a:r>
              <a:rPr lang="en-US" altLang="ko-KR" sz="1400" dirty="0" smtClean="0"/>
              <a:t>%&gt;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.&lt;/p&gt;</a:t>
            </a:r>
          </a:p>
          <a:p>
            <a:pPr>
              <a:buNone/>
            </a:pPr>
            <a:r>
              <a:rPr lang="en-US" altLang="ko-KR" sz="1400" dirty="0" smtClean="0"/>
              <a:t>&lt;/</a:t>
            </a:r>
            <a:r>
              <a:rPr lang="en-US" altLang="ko-KR" sz="1400" dirty="0" smtClean="0"/>
              <a:t>body&gt;</a:t>
            </a:r>
          </a:p>
          <a:p>
            <a:pPr>
              <a:buNone/>
            </a:pPr>
            <a:r>
              <a:rPr lang="en-US" altLang="ko-KR" sz="1400" dirty="0" smtClean="0"/>
              <a:t>/</a:t>
            </a:r>
            <a:r>
              <a:rPr lang="en-US" altLang="ko-KR" sz="1400" dirty="0" smtClean="0"/>
              <a:t>html&gt;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marL="834390" lvl="1" indent="-514350" fontAlgn="base"/>
            <a:r>
              <a:rPr lang="ko-KR" altLang="en-US" dirty="0" err="1" smtClean="0"/>
              <a:t>멀티쓰레딩으로</a:t>
            </a:r>
            <a:r>
              <a:rPr lang="ko-KR" altLang="en-US" dirty="0" smtClean="0"/>
              <a:t> 사용자 요구를 처리하고 가공해서 이에 대한 결과를 내보내는 구조</a:t>
            </a:r>
          </a:p>
          <a:p>
            <a:pPr marL="834390" lvl="1" indent="-514350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페이지는 화면에 결과를 표시하는 정적인 부분을 </a:t>
            </a:r>
            <a:r>
              <a:rPr lang="ko-KR" altLang="en-US" dirty="0" smtClean="0"/>
              <a:t>담당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웹 어플리케이션의 흐름을 제어해서 효율적인 웹 사이트를 </a:t>
            </a:r>
            <a:r>
              <a:rPr lang="ko-KR" altLang="en-US" dirty="0" smtClean="0"/>
              <a:t>구성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제너릭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javax.servlet.GenericServlet</a:t>
            </a:r>
            <a:r>
              <a:rPr lang="ko-KR" altLang="en-US" dirty="0" smtClean="0"/>
              <a:t>클래스를 상속받고</a:t>
            </a:r>
            <a:r>
              <a:rPr lang="en-US" altLang="ko-KR" dirty="0" smtClean="0"/>
              <a:t>, HTTP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javax.servlet.http.HttpServlet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클래스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상속</a:t>
            </a:r>
            <a:r>
              <a:rPr lang="ko-KR" altLang="en-US" dirty="0" smtClean="0"/>
              <a:t>받아 생성</a:t>
            </a: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3.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  <a:p>
            <a:pPr lvl="1" fontAlgn="base"/>
            <a:r>
              <a:rPr lang="en-US" altLang="ko-KR" dirty="0" smtClean="0"/>
              <a:t>HTTP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요청과 응답 과정</a:t>
            </a:r>
            <a:endParaRPr lang="ko-KR" alt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359969528" descr="EMB000008381bf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11412"/>
            <a:ext cx="5400675" cy="273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en-US" altLang="ko-KR" dirty="0" smtClean="0"/>
              <a:t>3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</a:p>
          <a:p>
            <a:pPr marL="514350" indent="-514350" fontAlgn="base"/>
            <a:r>
              <a:rPr lang="en-US" altLang="ko-KR" dirty="0" smtClean="0"/>
              <a:t>(1) JSP</a:t>
            </a:r>
            <a:r>
              <a:rPr lang="ko-KR" altLang="en-US" dirty="0" smtClean="0"/>
              <a:t>의 개요</a:t>
            </a:r>
          </a:p>
          <a:p>
            <a:pPr marL="514350" indent="-514350"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프로그래밍의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34390" lvl="1" indent="-514350" fontAlgn="base"/>
            <a:r>
              <a:rPr lang="en-US" altLang="ko-KR" dirty="0" smtClean="0"/>
              <a:t>HTML</a:t>
            </a:r>
            <a:r>
              <a:rPr lang="ko-KR" altLang="en-US" dirty="0" smtClean="0"/>
              <a:t>만으로는 </a:t>
            </a:r>
            <a:r>
              <a:rPr lang="ko-KR" altLang="en-US" dirty="0" smtClean="0"/>
              <a:t>데이터가 실시간으로 변화하는 것을 처리하거나 저장하기에는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.</a:t>
            </a:r>
          </a:p>
          <a:p>
            <a:pPr marL="834390" lvl="1" indent="-514350" fontAlgn="base"/>
            <a:r>
              <a:rPr lang="ko-KR" altLang="en-US" dirty="0" smtClean="0"/>
              <a:t>동적으로 변화하는 데이터를 처리하고 표시하기 위해서 개발된 것이 </a:t>
            </a:r>
            <a:r>
              <a:rPr lang="en-US" altLang="ko-KR" dirty="0" smtClean="0"/>
              <a:t>CGI, ASP, PHP, </a:t>
            </a:r>
            <a:r>
              <a:rPr lang="en-US" altLang="ko-KR" dirty="0" smtClean="0"/>
              <a:t>JSP</a:t>
            </a:r>
          </a:p>
          <a:p>
            <a:pPr marL="834390" lvl="1" indent="-514350" fontAlgn="base"/>
            <a:r>
              <a:rPr lang="ko-KR" altLang="en-US" dirty="0" smtClean="0"/>
              <a:t>웹 프로그래밍은 기본적으로 클라이언트</a:t>
            </a:r>
            <a:r>
              <a:rPr lang="en-US" altLang="ko-KR" dirty="0" smtClean="0"/>
              <a:t>(Client)/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(Server) </a:t>
            </a:r>
            <a:r>
              <a:rPr lang="ko-KR" altLang="en-US" dirty="0" smtClean="0"/>
              <a:t>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53184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fontAlgn="base"/>
            <a:r>
              <a:rPr lang="ko-KR" altLang="en-US" sz="3200" dirty="0" smtClean="0"/>
              <a:t>웹 프로그래밍의 개요</a:t>
            </a:r>
            <a:endParaRPr lang="en-US" altLang="ko-KR" sz="3200" dirty="0" smtClean="0"/>
          </a:p>
          <a:p>
            <a:pPr lvl="1" fontAlgn="base"/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특정페이지를 웹 서버에 요청</a:t>
            </a:r>
            <a:r>
              <a:rPr lang="en-US" altLang="ko-KR" dirty="0" smtClean="0"/>
              <a:t>(Request</a:t>
            </a:r>
            <a:r>
              <a:rPr lang="en-US" altLang="ko-KR" dirty="0" smtClean="0"/>
              <a:t>) -&gt;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서버가 </a:t>
            </a:r>
            <a:r>
              <a:rPr lang="ko-KR" altLang="en-US" dirty="0" smtClean="0"/>
              <a:t>처리 </a:t>
            </a:r>
            <a:r>
              <a:rPr lang="ko-KR" altLang="en-US" dirty="0" smtClean="0"/>
              <a:t>후 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응답</a:t>
            </a:r>
            <a:r>
              <a:rPr lang="en-US" altLang="ko-KR" dirty="0" smtClean="0"/>
              <a:t>(Response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4427984" y="1995686"/>
            <a:ext cx="4499992" cy="2592288"/>
            <a:chOff x="971600" y="1484784"/>
            <a:chExt cx="5256584" cy="2520280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1628800"/>
              <a:ext cx="1512168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웹 브라우저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(Web Browser)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72000" y="1628800"/>
              <a:ext cx="1512168" cy="1440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웹 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(Web Server)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9792" y="2852936"/>
              <a:ext cx="1687549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971600" y="3068960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클라이언트</a:t>
              </a:r>
              <a:r>
                <a:rPr lang="en-US" altLang="ko-KR" sz="1400" dirty="0" smtClean="0"/>
                <a:t>(Client)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3068960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서</a:t>
              </a:r>
              <a:r>
                <a:rPr lang="ko-KR" altLang="en-US" sz="1400" dirty="0"/>
                <a:t>버</a:t>
              </a:r>
              <a:r>
                <a:rPr lang="en-US" altLang="ko-KR" sz="1400" dirty="0" smtClean="0"/>
                <a:t>(Server)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555776" y="2060848"/>
              <a:ext cx="20162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 flipV="1">
              <a:off x="2483768" y="2420888"/>
              <a:ext cx="2096616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15816" y="242088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응답</a:t>
              </a:r>
              <a:r>
                <a:rPr lang="en-US" altLang="ko-KR" sz="1400" dirty="0" smtClean="0"/>
                <a:t>(response)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15816" y="1700808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요</a:t>
              </a:r>
              <a:r>
                <a:rPr lang="ko-KR" altLang="en-US" sz="1400" dirty="0"/>
                <a:t>청</a:t>
              </a:r>
              <a:r>
                <a:rPr lang="en-US" altLang="ko-KR" sz="1400" dirty="0" smtClean="0"/>
                <a:t>(request)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5776" y="1484784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http://www.samyangm.com</a:t>
              </a:r>
              <a:endParaRPr lang="ko-KR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프로그래밍 언어의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834390" lvl="1" indent="-514350" fontAlgn="base"/>
            <a:r>
              <a:rPr lang="en-US" altLang="ko-KR" dirty="0" smtClean="0"/>
              <a:t>CGI(Common Gateway Interface</a:t>
            </a:r>
            <a:r>
              <a:rPr lang="en-US" altLang="ko-KR" dirty="0" smtClean="0"/>
              <a:t>)</a:t>
            </a:r>
          </a:p>
          <a:p>
            <a:pPr marL="1108710" lvl="2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서버와 동적 콘텐츠 생성을 맡은 프로그램 사이에서 정보를 주고받는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. </a:t>
            </a:r>
          </a:p>
          <a:p>
            <a:pPr marL="1565910" lvl="3" indent="-514350" fontAlgn="base"/>
            <a:r>
              <a:rPr lang="ko-KR" altLang="en-US" dirty="0" smtClean="0"/>
              <a:t>개발 언어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(Platform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 smtClean="0"/>
              <a:t>펄</a:t>
            </a:r>
            <a:r>
              <a:rPr lang="en-US" altLang="ko-KR" dirty="0" smtClean="0"/>
              <a:t>(Perl), Windows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(Platform</a:t>
            </a:r>
            <a:r>
              <a:rPr lang="en-US" altLang="ko-KR" dirty="0" smtClean="0"/>
              <a:t>)-</a:t>
            </a:r>
            <a:r>
              <a:rPr lang="ko-KR" altLang="en-US" dirty="0" smtClean="0"/>
              <a:t> </a:t>
            </a:r>
            <a:r>
              <a:rPr lang="ko-KR" altLang="en-US" dirty="0" smtClean="0"/>
              <a:t>비주얼 베이직</a:t>
            </a:r>
            <a:r>
              <a:rPr lang="en-US" altLang="ko-KR" dirty="0" smtClean="0"/>
              <a:t>(Visual Basic</a:t>
            </a:r>
            <a:r>
              <a:rPr lang="en-US" altLang="ko-KR" dirty="0" smtClean="0"/>
              <a:t>)</a:t>
            </a:r>
          </a:p>
          <a:p>
            <a:pPr marL="1108710" lvl="2" indent="-514350" fontAlgn="base"/>
            <a:r>
              <a:rPr lang="ko-KR" altLang="en-US" dirty="0" smtClean="0"/>
              <a:t>서버의 </a:t>
            </a:r>
            <a:r>
              <a:rPr lang="ko-KR" altLang="en-US" dirty="0" smtClean="0"/>
              <a:t>자원을 과도하게 사용하는 문제점 때문에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플랫폼 이외에는 거의 사용되지 </a:t>
            </a:r>
            <a:r>
              <a:rPr lang="ko-KR" altLang="en-US" dirty="0" smtClean="0"/>
              <a:t>않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834390" lvl="1" indent="-514350" fontAlgn="base"/>
            <a:endParaRPr lang="en-US" altLang="ko-KR" dirty="0" smtClean="0"/>
          </a:p>
          <a:p>
            <a:pPr marL="514350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프로그래밍 언어의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ASP(Active Server Page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스크립트 방식으로 동적인 웹 페이지를 작성할 수 있도록 지원하는 기술</a:t>
            </a:r>
          </a:p>
          <a:p>
            <a:pPr lvl="2" fontAlgn="base"/>
            <a:r>
              <a:rPr lang="en-US" altLang="ko-KR" dirty="0" smtClean="0"/>
              <a:t>ActiveX</a:t>
            </a:r>
            <a:r>
              <a:rPr lang="ko-KR" altLang="en-US" dirty="0" smtClean="0"/>
              <a:t>라는 제공된 컴포넌트를 사용할 수도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개발하기 위한 기능도 제공</a:t>
            </a:r>
          </a:p>
          <a:p>
            <a:pPr lvl="2" fontAlgn="base"/>
            <a:r>
              <a:rPr lang="ko-KR" altLang="en-US" dirty="0" smtClean="0"/>
              <a:t>특정 </a:t>
            </a:r>
            <a:r>
              <a:rPr lang="ko-KR" altLang="en-US" dirty="0" smtClean="0"/>
              <a:t>플랫폼과 특정 웹 서버에서만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.</a:t>
            </a:r>
          </a:p>
          <a:p>
            <a:pPr lvl="3" fontAlgn="base"/>
            <a:r>
              <a:rPr lang="ko-KR" altLang="en-US" dirty="0" smtClean="0"/>
              <a:t> </a:t>
            </a:r>
            <a:r>
              <a:rPr lang="ko-KR" altLang="en-US" dirty="0" err="1" smtClean="0"/>
              <a:t>윈도즈</a:t>
            </a:r>
            <a:r>
              <a:rPr lang="ko-KR" altLang="en-US" dirty="0" smtClean="0"/>
              <a:t> </a:t>
            </a:r>
            <a:r>
              <a:rPr lang="ko-KR" altLang="en-US" dirty="0" smtClean="0"/>
              <a:t>플랫폼에서 웹 서버로 </a:t>
            </a:r>
            <a:r>
              <a:rPr lang="en-US" altLang="ko-KR" dirty="0" smtClean="0"/>
              <a:t>IIS(Internet Information Server)</a:t>
            </a:r>
            <a:r>
              <a:rPr lang="ko-KR" altLang="en-US" dirty="0" smtClean="0"/>
              <a:t>만을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프로그래밍 언어의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PHP(Personal </a:t>
            </a:r>
            <a:r>
              <a:rPr lang="en-US" altLang="ko-KR" dirty="0" err="1" smtClean="0"/>
              <a:t>HomePage</a:t>
            </a:r>
            <a:r>
              <a:rPr lang="en-US" altLang="ko-KR" dirty="0" smtClean="0"/>
              <a:t> tools, Professional Hypertext Preprocessor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어떤 플랫폼에서든지 </a:t>
            </a:r>
            <a:r>
              <a:rPr lang="ko-KR" altLang="en-US" dirty="0" smtClean="0"/>
              <a:t>동작하며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문법과 유사</a:t>
            </a:r>
          </a:p>
          <a:p>
            <a:pPr lvl="2" fontAlgn="base"/>
            <a:r>
              <a:rPr lang="ko-KR" altLang="en-US" dirty="0" smtClean="0"/>
              <a:t>적은 명령어만으로 프로그래밍이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컴포넌트 지원문제와 </a:t>
            </a:r>
            <a:r>
              <a:rPr lang="ko-KR" altLang="en-US" dirty="0" smtClean="0"/>
              <a:t>보안 취약으로 해킹 </a:t>
            </a:r>
            <a:r>
              <a:rPr lang="ko-KR" altLang="en-US" dirty="0" smtClean="0"/>
              <a:t>공격 </a:t>
            </a:r>
            <a:r>
              <a:rPr lang="ko-KR" altLang="en-US" dirty="0" smtClean="0"/>
              <a:t>대상이 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514350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base"/>
            <a:r>
              <a:rPr lang="en-US" altLang="ko-KR" dirty="0" smtClean="0"/>
              <a:t>1.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/>
            <a:r>
              <a:rPr lang="ko-KR" altLang="en-US" dirty="0" smtClean="0"/>
              <a:t>웹 </a:t>
            </a:r>
            <a:r>
              <a:rPr lang="ko-KR" altLang="en-US" dirty="0" smtClean="0"/>
              <a:t>프로그래밍 언어의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Servlet</a:t>
            </a:r>
            <a:r>
              <a:rPr lang="en-US" altLang="ko-KR" dirty="0" smtClean="0"/>
              <a:t>(Server + Applet)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JSP(Java Server Pages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자바언어 기반으로 </a:t>
            </a:r>
            <a:r>
              <a:rPr lang="ko-KR" altLang="en-US" dirty="0" err="1" smtClean="0"/>
              <a:t>멀티쓰레딩</a:t>
            </a:r>
            <a:r>
              <a:rPr lang="en-US" altLang="ko-KR" dirty="0" smtClean="0"/>
              <a:t>(Multi Thread)</a:t>
            </a:r>
            <a:r>
              <a:rPr lang="ko-KR" altLang="en-US" dirty="0" smtClean="0"/>
              <a:t>에 의해 사용자 요구를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Servlet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자바 </a:t>
            </a:r>
            <a:r>
              <a:rPr lang="ko-KR" altLang="en-US" dirty="0" smtClean="0"/>
              <a:t>코드에 </a:t>
            </a:r>
            <a:r>
              <a:rPr lang="ko-KR" altLang="en-US" dirty="0" smtClean="0"/>
              <a:t>의존적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비교적 </a:t>
            </a:r>
            <a:r>
              <a:rPr lang="ko-KR" altLang="en-US" dirty="0" smtClean="0"/>
              <a:t>덜 </a:t>
            </a:r>
            <a:r>
              <a:rPr lang="ko-KR" altLang="en-US" dirty="0" smtClean="0"/>
              <a:t>의존적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은 같은 처리구조를 가짐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1165</Words>
  <Application>Microsoft Office PowerPoint</Application>
  <PresentationFormat>화면 슬라이드 쇼(16:9)</PresentationFormat>
  <Paragraphs>187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WidescreenPresentation</vt:lpstr>
      <vt:lpstr>1장. JSP의 기본개요</vt:lpstr>
      <vt:lpstr>목차(1/2)</vt:lpstr>
      <vt:lpstr>목차(2/2)</vt:lpstr>
      <vt:lpstr>1. 웹 프로그래밍의 이해</vt:lpstr>
      <vt:lpstr>1. 웹 프로그래밍의 이해</vt:lpstr>
      <vt:lpstr>1. 웹 프로그래밍의 이해</vt:lpstr>
      <vt:lpstr>1. 웹 프로그래밍의 이해</vt:lpstr>
      <vt:lpstr>1. 웹 프로그래밍의 이해</vt:lpstr>
      <vt:lpstr>1. 웹 프로그래밍의 이해</vt:lpstr>
      <vt:lpstr>1. 웹 프로그래밍의 이해</vt:lpstr>
      <vt:lpstr>1. 웹 프로그래밍의 이해</vt:lpstr>
      <vt:lpstr>1. 웹 프로그래밍의 이해</vt:lpstr>
      <vt:lpstr>2. 웹 어플리케이션 처리 방식 및 구현방식</vt:lpstr>
      <vt:lpstr>2. 웹 어플리케이션 처리 방식 및 구현방식</vt:lpstr>
      <vt:lpstr>2. 웹 어플리케이션 처리 방식 및 구현방식</vt:lpstr>
      <vt:lpstr>2. 웹 어플리케이션 처리 방식 및 구현방식</vt:lpstr>
      <vt:lpstr>2. 웹 어플리케이션 처리 방식 및 구현방식</vt:lpstr>
      <vt:lpstr>2. 웹 어플리케이션 처리 방식 및 구현방식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  <vt:lpstr>3. JSP 및 서블릿의 개요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2014-10-30T04:53:59Z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