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61" r:id="rId2"/>
    <p:sldId id="264" r:id="rId3"/>
    <p:sldId id="265" r:id="rId4"/>
    <p:sldId id="270" r:id="rId5"/>
    <p:sldId id="271" r:id="rId6"/>
    <p:sldId id="267" r:id="rId7"/>
    <p:sldId id="272" r:id="rId8"/>
    <p:sldId id="268" r:id="rId9"/>
    <p:sldId id="273" r:id="rId10"/>
    <p:sldId id="266" r:id="rId11"/>
    <p:sldId id="269" r:id="rId12"/>
    <p:sldId id="274" r:id="rId13"/>
    <p:sldId id="275" r:id="rId14"/>
    <p:sldId id="276" r:id="rId15"/>
  </p:sldIdLst>
  <p:sldSz cx="9144000" cy="5143500" type="screen16x9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75" d="100"/>
          <a:sy n="75" d="100"/>
        </p:scale>
        <p:origin x="-96" y="-9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A8ADFD5B-A66C-449C-B6E8-FB716D07777D}" type="datetimeFigureOut">
              <a:rPr/>
              <a:pPr/>
              <a:t>2006/6/30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1" hangingPunct="1">
              <a:buNone/>
              <a:defRPr kumimoji="1" lang="ko-KR" sz="28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pPr eaLnBrk="1" latinLnBrk="1" hangingPunct="1"/>
            <a:r>
              <a:rPr lang="ko-KR" altLang="en-US" smtClean="0"/>
              <a:t>마스터 부제목 스타일 편집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1" hangingPunct="1">
              <a:defRPr kumimoji="1" lang="ko-KR" sz="20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047E157E-8DCB-4F70-A0AF-5EB586A91DD4}" type="datetime1">
              <a:rPr lang="en-US" altLang="ko-KR" smtClean="0"/>
              <a:pPr/>
              <a:t>11/2/2014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1" hangingPunct="1">
              <a:defRPr kumimoji="1" lang="ko-KR" cap="all" baseline="0"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8CFA-92F5-41EE-A463-E0DE6FD27F4A}" type="datetime1">
              <a:rPr lang="ko-KR" altLang="en-US" smtClean="0"/>
              <a:pPr/>
              <a:t>2014-11-02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A641981A-FA72-45C5-9A3B-D0EA313DEF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HTML5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44408" y="249492"/>
            <a:ext cx="638200" cy="4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1" hangingPunct="1">
              <a:buNone/>
              <a:defRPr kumimoji="1" lang="ko-KR" sz="2800">
                <a:solidFill>
                  <a:schemeClr val="tx2"/>
                </a:solidFill>
              </a:defRPr>
            </a:lvl1pPr>
            <a:lvl2pPr eaLnBrk="1" latinLnBrk="1" hangingPunct="1">
              <a:buNone/>
              <a:defRPr kumimoji="1" lang="ko-K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1" hangingPunct="1">
              <a:buNone/>
              <a:defRPr kumimoji="1" lang="ko-K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1" hangingPunct="1">
              <a:buNone/>
              <a:defRPr kumimoji="1" lang="ko-K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1" lang="ko-KR"/>
              <a:t>마스터 제목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1" hangingPunct="1">
              <a:defRPr kumimoji="1" lang="ko-KR" sz="2400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2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1" hangingPunct="1">
              <a:defRPr kumimoji="1" lang="ko-KR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1" hangingPunct="1">
              <a:buNone/>
              <a:defRPr kumimoji="1" lang="ko-KR" sz="4200" b="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1" hangingPunct="1">
              <a:spcAft>
                <a:spcPts val="1000"/>
              </a:spcAft>
              <a:buNone/>
              <a:defRPr kumimoji="1" lang="ko-KR" sz="1800"/>
            </a:lvl1pPr>
            <a:lvl2pPr eaLnBrk="1" latinLnBrk="1" hangingPunct="1">
              <a:buNone/>
              <a:defRPr kumimoji="1" lang="ko-KR" sz="1200"/>
            </a:lvl2pPr>
            <a:lvl3pPr eaLnBrk="1" latinLnBrk="1" hangingPunct="1">
              <a:buNone/>
              <a:defRPr kumimoji="1" lang="ko-KR" sz="1000"/>
            </a:lvl3pPr>
            <a:lvl4pPr eaLnBrk="1" latinLnBrk="1" hangingPunct="1">
              <a:buNone/>
              <a:defRPr kumimoji="1" lang="ko-KR" sz="900"/>
            </a:lvl4pPr>
            <a:lvl5pPr eaLnBrk="1" latinLnBrk="1" hangingPunct="1"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1" hangingPunct="1">
              <a:buNone/>
              <a:defRPr kumimoji="1" lang="ko-KR" sz="3200"/>
            </a:lvl1pPr>
            <a:extLst/>
          </a:lstStyle>
          <a:p>
            <a:r>
              <a:rPr kumimoji="1" lang="ko-KR" altLang="en-US" smtClean="0"/>
              <a:t>그림을 추가하려면 아이콘을 클릭하십시오</a:t>
            </a:r>
            <a:endParaRPr kumimoji="1"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1" hangingPunct="1">
              <a:buFontTx/>
              <a:buNone/>
              <a:defRPr kumimoji="1" lang="ko-KR" sz="1700"/>
            </a:lvl1pPr>
            <a:lvl2pPr eaLnBrk="1" latinLnBrk="1" hangingPunct="1">
              <a:buFontTx/>
              <a:buNone/>
              <a:defRPr kumimoji="1" lang="ko-KR" sz="1200"/>
            </a:lvl2pPr>
            <a:lvl3pPr eaLnBrk="1" latinLnBrk="1" hangingPunct="1">
              <a:buFontTx/>
              <a:buNone/>
              <a:defRPr kumimoji="1" lang="ko-KR" sz="1000"/>
            </a:lvl3pPr>
            <a:lvl4pPr eaLnBrk="1" latinLnBrk="1" hangingPunct="1">
              <a:buFontTx/>
              <a:buNone/>
              <a:defRPr kumimoji="1" lang="ko-KR" sz="900"/>
            </a:lvl4pPr>
            <a:lvl5pPr eaLnBrk="1" latinLnBrk="1" hangingPunct="1">
              <a:buFontTx/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1" hangingPunct="1">
              <a:buNone/>
              <a:defRPr kumimoji="1" lang="ko-K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1" hangingPunct="1">
              <a:defRPr kumimoji="1" lang="ko-KR" sz="2800"/>
            </a:lvl1pPr>
            <a:extLst/>
          </a:lstStyle>
          <a:p>
            <a:pPr algn="ctr" latinLnBrk="1"/>
            <a:fld id="{8F82E0A0-C266-4798-8C8F-B9F91E9DA37E}" type="slidenum">
              <a:rPr kumimoji="1" lang="ko-KR" sz="28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1"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 dirty="0" smtClean="0"/>
              <a:t>둘째 수준</a:t>
            </a:r>
          </a:p>
          <a:p>
            <a:pPr lvl="2" eaLnBrk="1" latinLnBrk="1" hangingPunct="1"/>
            <a:r>
              <a:rPr kumimoji="1" lang="ko-KR" altLang="en-US" dirty="0" smtClean="0"/>
              <a:t>셋째 수준</a:t>
            </a:r>
          </a:p>
          <a:p>
            <a:pPr lvl="3" eaLnBrk="1" latinLnBrk="1" hangingPunct="1"/>
            <a:r>
              <a:rPr kumimoji="1" lang="ko-KR" altLang="en-US" dirty="0" smtClean="0"/>
              <a:t>넷째 수준</a:t>
            </a:r>
          </a:p>
          <a:p>
            <a:pPr lvl="4" eaLnBrk="1" latinLnBrk="1" hangingPunct="1"/>
            <a:r>
              <a:rPr kumimoji="1" lang="ko-KR" altLang="en-US" dirty="0" smtClean="0"/>
              <a:t>다섯째 수준</a:t>
            </a:r>
            <a:endParaRPr kumimoji="1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E4606EA6-EFEA-4C30-9264-4F9291A5780D}" type="datetime1">
              <a:rPr lang="en-US" altLang="ko-KR" smtClean="0"/>
              <a:pPr/>
              <a:t>11/2/2014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1" hangingPunct="1">
              <a:defRPr kumimoji="1" lang="ko-KR" sz="1400" b="1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1" lang="ko-KR" altLang="en-US" smtClean="0"/>
              <a:t>마스터 제목 스타일 편집</a:t>
            </a:r>
            <a:endParaRPr kumimoji="1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1" hangingPunct="1">
        <a:spcBef>
          <a:spcPct val="0"/>
        </a:spcBef>
        <a:buNone/>
        <a:defRPr kumimoji="1" lang="ko-KR" sz="4200" kern="1200">
          <a:solidFill>
            <a:schemeClr val="tx2"/>
          </a:solidFill>
          <a:latin typeface="새굴림" pitchFamily="18" charset="-127"/>
          <a:ea typeface="새굴림" pitchFamily="18" charset="-127"/>
          <a:cs typeface="+mj-cs"/>
        </a:defRPr>
      </a:lvl1pPr>
      <a:extLst/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lang="ko-KR" sz="29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lang="ko-KR" sz="26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lang="ko-KR" sz="23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None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851670"/>
            <a:ext cx="8458200" cy="916781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14</a:t>
            </a:r>
            <a:r>
              <a:rPr lang="ko-KR" altLang="en-US" dirty="0" smtClean="0"/>
              <a:t>장 표현언어</a:t>
            </a:r>
            <a:r>
              <a:rPr lang="en-US" altLang="ko-KR" dirty="0" smtClean="0"/>
              <a:t>(Expression Language : EL)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3003798"/>
            <a:ext cx="8388424" cy="14401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학습목표 </a:t>
            </a:r>
            <a:r>
              <a:rPr lang="en-US" altLang="ko-KR" dirty="0" smtClean="0"/>
              <a:t>: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페이지에서 </a:t>
            </a:r>
            <a:r>
              <a:rPr lang="ko-KR" altLang="en-US" dirty="0" err="1" smtClean="0"/>
              <a:t>스크립트릿과</a:t>
            </a:r>
            <a:r>
              <a:rPr lang="ko-KR" altLang="en-US" dirty="0" smtClean="0"/>
              <a:t> 같은 자바코드를 대체하는 표현언어</a:t>
            </a:r>
            <a:r>
              <a:rPr lang="en-US" altLang="ko-KR" dirty="0" smtClean="0"/>
              <a:t>(EL: Expression Language)</a:t>
            </a:r>
            <a:r>
              <a:rPr lang="ko-KR" altLang="en-US" dirty="0" smtClean="0"/>
              <a:t>의 기본 사용방법과 제공하는 연산자 및 내장객체에 대해 학습한다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연산자와 내장객체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연산자</a:t>
            </a:r>
            <a:endParaRPr lang="ko-KR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932040" y="555526"/>
          <a:ext cx="3093097" cy="4389861"/>
        </p:xfrm>
        <a:graphic>
          <a:graphicData uri="http://schemas.openxmlformats.org/drawingml/2006/table">
            <a:tbl>
              <a:tblPr/>
              <a:tblGrid>
                <a:gridCol w="852779"/>
                <a:gridCol w="2240318"/>
              </a:tblGrid>
              <a:tr h="17995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연산자</a:t>
                      </a:r>
                      <a:endParaRPr lang="ko-KR" altLang="en-US" sz="600" b="1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설 명</a:t>
                      </a:r>
                      <a:endParaRPr lang="ko-KR" altLang="en-US" sz="600" b="1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5958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 </a:t>
                      </a:r>
                      <a:endParaRPr 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빈의 프로퍼티나 맵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(Map)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의 엔트리에 접근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[] </a:t>
                      </a:r>
                      <a:endParaRPr 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배열이나 리스트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(List)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의 엘리먼트에 접근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() </a:t>
                      </a:r>
                      <a:endParaRPr 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괄호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표현식의 연산 순서를 바꿔서 연산 할 때 사용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a?b:c</a:t>
                      </a:r>
                      <a:endParaRPr 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조건 테스트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조건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(a) ? true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일때 리턴값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(b) : false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일때 리턴값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(c)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+ </a:t>
                      </a:r>
                      <a:endParaRPr 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더하기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- </a:t>
                      </a:r>
                      <a:endParaRPr 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빼기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* </a:t>
                      </a:r>
                      <a:endParaRPr 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곱하기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/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또는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div </a:t>
                      </a:r>
                      <a:endParaRPr 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나누기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%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또는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mod </a:t>
                      </a:r>
                      <a:endParaRPr 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나머지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==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또는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=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같다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!=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또는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!=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같지 않다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&lt;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또는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lt </a:t>
                      </a:r>
                      <a:endParaRPr 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보다 작다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&gt;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또는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gt </a:t>
                      </a:r>
                      <a:endParaRPr 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보다 크다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&lt;=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또는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le </a:t>
                      </a:r>
                      <a:endParaRPr 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작거나 같다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121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&gt;=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또는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ge </a:t>
                      </a:r>
                      <a:endParaRPr 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크거나 같다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&amp;&amp;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또는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and </a:t>
                      </a:r>
                      <a:endParaRPr 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논리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AND </a:t>
                      </a:r>
                      <a:endParaRPr 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713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|| ('|'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가 연속으로 두개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또는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or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논리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OR </a:t>
                      </a:r>
                      <a:endParaRPr 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!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또는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not </a:t>
                      </a:r>
                      <a:endParaRPr 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논리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not (true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를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false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로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false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를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true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로 변환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713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empty </a:t>
                      </a:r>
                      <a:endParaRPr 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빈 변수 값 체크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 null,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빈 문자열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빈 배열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엔트리가 없는 맵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(Map)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이나 컬렉션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(Collection)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인가를 묻는 조건식에 사용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12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func(args) </a:t>
                      </a:r>
                      <a:endParaRPr lang="en-US" sz="6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함수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클래스에서 정의한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메소드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호출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func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는 임의의 함수 이름이고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args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는 매개변수 리스트로 없을 수도 있음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${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ns:func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(args1, args2,...)}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과 같이 사용된다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여기서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ns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는 </a:t>
                      </a:r>
                      <a:r>
                        <a:rPr lang="en-US" altLang="ko-KR" sz="600" kern="0" spc="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func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()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메소드가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속한 클래스의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prefix.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0150" marR="10150" marT="10150" marB="1015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연산자와 내장객체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내장객체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내장객체는 </a:t>
            </a:r>
            <a:r>
              <a:rPr lang="en-US" altLang="ko-KR" dirty="0" smtClean="0"/>
              <a:t>${sessionScope.id}</a:t>
            </a:r>
            <a:r>
              <a:rPr lang="ko-KR" altLang="en-US" dirty="0" smtClean="0"/>
              <a:t>와 같이 표현식에서 사용</a:t>
            </a:r>
          </a:p>
          <a:p>
            <a:pPr lvl="1" fontAlgn="base"/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sessionScope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session </a:t>
            </a:r>
            <a:r>
              <a:rPr lang="ko-KR" altLang="en-US" dirty="0" smtClean="0"/>
              <a:t>영역 객체</a:t>
            </a:r>
          </a:p>
          <a:p>
            <a:pPr lvl="2" fontAlgn="base"/>
            <a:r>
              <a:rPr lang="en-US" altLang="ko-KR" dirty="0" err="1" smtClean="0"/>
              <a:t>applicationScope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application </a:t>
            </a:r>
            <a:r>
              <a:rPr lang="ko-KR" altLang="en-US" dirty="0" smtClean="0"/>
              <a:t>영역 객체</a:t>
            </a:r>
          </a:p>
          <a:p>
            <a:pPr lvl="2" fontAlgn="base"/>
            <a:r>
              <a:rPr lang="en-US" altLang="ko-KR" dirty="0" err="1" smtClean="0"/>
              <a:t>param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요청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 값을 얻어낼 때 사용하는 것으로 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같은 역할을 수행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연산자와 내장객체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내장객체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pageScope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page </a:t>
            </a:r>
            <a:r>
              <a:rPr lang="ko-KR" altLang="en-US" dirty="0" smtClean="0"/>
              <a:t>영역 객체</a:t>
            </a:r>
          </a:p>
          <a:p>
            <a:pPr lvl="2" fontAlgn="base"/>
            <a:r>
              <a:rPr lang="en-US" altLang="ko-KR" dirty="0" err="1" smtClean="0"/>
              <a:t>requestScope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request </a:t>
            </a:r>
            <a:r>
              <a:rPr lang="ko-KR" altLang="en-US" dirty="0" smtClean="0"/>
              <a:t>영역 </a:t>
            </a:r>
            <a:r>
              <a:rPr lang="ko-KR" altLang="en-US" dirty="0" smtClean="0"/>
              <a:t>객체</a:t>
            </a:r>
            <a:endParaRPr lang="ko-KR" altLang="en-US" dirty="0" smtClean="0"/>
          </a:p>
          <a:p>
            <a:pPr lvl="2" fontAlgn="base"/>
            <a:r>
              <a:rPr lang="en-US" altLang="ko-KR" dirty="0" err="1" smtClean="0"/>
              <a:t>paramValues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요청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컬렉션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복수의 값을 갖는 </a:t>
            </a:r>
            <a:r>
              <a:rPr lang="ko-KR" altLang="en-US" dirty="0" err="1" smtClean="0"/>
              <a:t>파라미터로부터</a:t>
            </a:r>
            <a:r>
              <a:rPr lang="ko-KR" altLang="en-US" dirty="0" smtClean="0"/>
              <a:t> 값을 얻어낼 때 사용하는 것으로 </a:t>
            </a:r>
            <a:r>
              <a:rPr lang="en-US" altLang="ko-KR" dirty="0" err="1" smtClean="0"/>
              <a:t>request.getParameterValues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같은 역할을 수행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연산자와 내장객체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내장객체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header</a:t>
            </a:r>
          </a:p>
          <a:p>
            <a:pPr lvl="3" fontAlgn="base"/>
            <a:r>
              <a:rPr lang="en-US" altLang="ko-KR" dirty="0" smtClean="0"/>
              <a:t>HTTP </a:t>
            </a:r>
            <a:r>
              <a:rPr lang="ko-KR" altLang="en-US" dirty="0" smtClean="0"/>
              <a:t>요청 헤더 객체</a:t>
            </a:r>
            <a:r>
              <a:rPr lang="en-US" altLang="ko-KR" dirty="0" smtClean="0"/>
              <a:t>. </a:t>
            </a:r>
            <a:r>
              <a:rPr lang="ko-KR" altLang="en-US" dirty="0" smtClean="0"/>
              <a:t>헤더 값을 얻어낼 때 사용하는 것으로 </a:t>
            </a:r>
            <a:r>
              <a:rPr lang="en-US" altLang="ko-KR" dirty="0" err="1" smtClean="0"/>
              <a:t>request.getHeader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같은 역할을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headerValues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HTTP </a:t>
            </a:r>
            <a:r>
              <a:rPr lang="ko-KR" altLang="en-US" dirty="0" smtClean="0"/>
              <a:t>요청 헤더 객체 컬렉션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복수의 값을 갖는 헤더로부터 값을 얻어낼 때 </a:t>
            </a:r>
            <a:r>
              <a:rPr lang="ko-KR" altLang="en-US" dirty="0" err="1" smtClean="0"/>
              <a:t>사용는</a:t>
            </a:r>
            <a:r>
              <a:rPr lang="ko-KR" altLang="en-US" dirty="0" smtClean="0"/>
              <a:t> 것으로 </a:t>
            </a:r>
            <a:r>
              <a:rPr lang="en-US" altLang="ko-KR" dirty="0" err="1" smtClean="0"/>
              <a:t>request.getHeaders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같은 역할을 수행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cookie</a:t>
            </a:r>
          </a:p>
          <a:p>
            <a:pPr lvl="3" fontAlgn="base"/>
            <a:r>
              <a:rPr lang="ko-KR" altLang="en-US" dirty="0" smtClean="0"/>
              <a:t>모든 쿠키 값 컬렉션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요청객체로부터 모든 </a:t>
            </a:r>
            <a:r>
              <a:rPr lang="ko-KR" altLang="en-US" dirty="0" err="1" smtClean="0"/>
              <a:t>쿠키값을</a:t>
            </a:r>
            <a:r>
              <a:rPr lang="ko-KR" altLang="en-US" dirty="0" smtClean="0"/>
              <a:t> 얻어낼 때 사용하는 것으로 </a:t>
            </a:r>
            <a:r>
              <a:rPr lang="en-US" altLang="ko-KR" dirty="0" err="1" smtClean="0"/>
              <a:t>request.getCookies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같은 역할을 수행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연산자와 내장객체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내장객체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initParam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모든 어플리케이션의 초기화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이름을 얻어내는 컬렉션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config.getInitParamer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같다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err="1" smtClean="0"/>
              <a:t>pageContext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현재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컨텍스트</a:t>
            </a:r>
            <a:r>
              <a:rPr lang="en-US" altLang="ko-KR" dirty="0" smtClean="0"/>
              <a:t>(Context). </a:t>
            </a:r>
            <a:r>
              <a:rPr lang="ko-KR" altLang="en-US" dirty="0" smtClean="0"/>
              <a:t>주로 다른 내장객체 </a:t>
            </a:r>
            <a:r>
              <a:rPr lang="en-US" altLang="ko-KR" dirty="0" err="1" smtClean="0"/>
              <a:t>servletContext</a:t>
            </a:r>
            <a:r>
              <a:rPr lang="en-US" altLang="ko-KR" dirty="0" smtClean="0"/>
              <a:t>, session, request, response</a:t>
            </a:r>
            <a:r>
              <a:rPr lang="ko-KR" altLang="en-US" dirty="0" smtClean="0"/>
              <a:t>를 구할 때 사용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개요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기존방식과 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를 사용한 방식 비교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특징 및 기능</a:t>
            </a:r>
          </a:p>
          <a:p>
            <a:pPr fontAlgn="base"/>
            <a:r>
              <a:rPr lang="en-US" altLang="ko-KR" dirty="0" smtClean="0"/>
              <a:t>(3) </a:t>
            </a:r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작성방법</a:t>
            </a:r>
          </a:p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연산자와 내장객체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연산자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내장객체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페이지에 사용되는 선언문</a:t>
            </a:r>
            <a:r>
              <a:rPr lang="en-US" altLang="ko-KR" dirty="0" smtClean="0"/>
              <a:t>(&lt;%!%&gt;), </a:t>
            </a:r>
            <a:r>
              <a:rPr lang="ko-KR" altLang="en-US" dirty="0" err="1" smtClean="0"/>
              <a:t>스크립트릿</a:t>
            </a:r>
            <a:r>
              <a:rPr lang="en-US" altLang="ko-KR" dirty="0" smtClean="0"/>
              <a:t>(&lt;%%&gt;),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(&lt;%=%&gt;)</a:t>
            </a:r>
            <a:r>
              <a:rPr lang="ko-KR" altLang="en-US" dirty="0" smtClean="0"/>
              <a:t>과 같은 자바코드를 </a:t>
            </a:r>
            <a:r>
              <a:rPr lang="ko-KR" altLang="en-US" dirty="0" smtClean="0"/>
              <a:t>대신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표현언어는 좀 더 쉽고 자연스러운 형태로 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주로 액션태그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속성 값을 지정하고 객체의 메소드에 지정하는 방법을 </a:t>
            </a:r>
            <a:r>
              <a:rPr lang="ko-KR" altLang="en-US" dirty="0" smtClean="0"/>
              <a:t>제공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기존방식과 </a:t>
            </a:r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를 사용한 방식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유동적인 속성 값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기존코드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someTags:aTag</a:t>
            </a:r>
            <a:r>
              <a:rPr lang="en-US" altLang="ko-KR" dirty="0" smtClean="0"/>
              <a:t> attribute="&lt;%=</a:t>
            </a:r>
            <a:r>
              <a:rPr lang="en-US" altLang="ko-KR" dirty="0" err="1" smtClean="0"/>
              <a:t>aName</a:t>
            </a:r>
            <a:r>
              <a:rPr lang="en-US" altLang="ko-KR" dirty="0" smtClean="0"/>
              <a:t>%&gt;"&gt;</a:t>
            </a:r>
          </a:p>
          <a:p>
            <a:pPr lvl="2" fontAlgn="base"/>
            <a:r>
              <a:rPr lang="ko-KR" altLang="en-US" dirty="0" smtClean="0"/>
              <a:t>표현언어</a:t>
            </a:r>
          </a:p>
          <a:p>
            <a:pPr lvl="3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someTags:aTag</a:t>
            </a:r>
            <a:r>
              <a:rPr lang="en-US" altLang="ko-KR" dirty="0" smtClean="0"/>
              <a:t> attribute="${</a:t>
            </a:r>
            <a:r>
              <a:rPr lang="en-US" altLang="ko-KR" dirty="0" err="1" smtClean="0"/>
              <a:t>aName</a:t>
            </a:r>
            <a:r>
              <a:rPr lang="en-US" altLang="ko-KR" dirty="0" smtClean="0"/>
              <a:t>}"&gt;</a:t>
            </a:r>
          </a:p>
          <a:p>
            <a:pPr lvl="3" fontAlgn="base"/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기존방식과 </a:t>
            </a:r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를 사용한 방식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객체의 </a:t>
            </a:r>
            <a:r>
              <a:rPr lang="en-US" altLang="ko-KR" dirty="0" smtClean="0"/>
              <a:t>getter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기존코드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&lt;%=</a:t>
            </a:r>
            <a:r>
              <a:rPr lang="en-US" altLang="ko-KR" dirty="0" err="1" smtClean="0"/>
              <a:t>aCustomer.getAddress</a:t>
            </a:r>
            <a:r>
              <a:rPr lang="en-US" altLang="ko-KR" dirty="0" smtClean="0"/>
              <a:t>()%&gt;</a:t>
            </a:r>
          </a:p>
          <a:p>
            <a:pPr lvl="2" fontAlgn="base"/>
            <a:r>
              <a:rPr lang="ko-KR" altLang="en-US" dirty="0" smtClean="0"/>
              <a:t>표현언어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 ${</a:t>
            </a:r>
            <a:r>
              <a:rPr lang="en-US" altLang="ko-KR" dirty="0" err="1" smtClean="0"/>
              <a:t>aCustomer.address</a:t>
            </a:r>
            <a:r>
              <a:rPr lang="en-US" altLang="ko-KR" dirty="0" smtClean="0"/>
              <a:t>}</a:t>
            </a:r>
            <a:endParaRPr lang="ko-KR" altLang="en-US" dirty="0" smtClean="0"/>
          </a:p>
          <a:p>
            <a:pPr lvl="3" fontAlgn="base"/>
            <a:endParaRPr lang="en-US" altLang="ko-KR" dirty="0" smtClean="0"/>
          </a:p>
          <a:p>
            <a:pPr lvl="3" fontAlgn="base"/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특징 및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특징</a:t>
            </a:r>
          </a:p>
          <a:p>
            <a:pPr lvl="2" fontAlgn="base"/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이어도 </a:t>
            </a:r>
            <a:r>
              <a:rPr lang="ko-KR" altLang="en-US" dirty="0" smtClean="0"/>
              <a:t>상관없음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 fontAlgn="base"/>
            <a:r>
              <a:rPr lang="ko-KR" altLang="en-US" dirty="0" err="1" smtClean="0"/>
              <a:t>파라미터</a:t>
            </a:r>
            <a:r>
              <a:rPr lang="ko-KR" altLang="en-US" dirty="0" smtClean="0"/>
              <a:t> 값의 </a:t>
            </a:r>
            <a:r>
              <a:rPr lang="ko-KR" altLang="en-US" dirty="0" err="1" smtClean="0"/>
              <a:t>파싱을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신경 쓰지 </a:t>
            </a:r>
            <a:r>
              <a:rPr lang="ko-KR" altLang="en-US" dirty="0" smtClean="0"/>
              <a:t>않아도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특징 및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기능</a:t>
            </a:r>
          </a:p>
          <a:p>
            <a:pPr lvl="2" fontAlgn="base"/>
            <a:r>
              <a:rPr lang="ko-KR" altLang="en-US" dirty="0" smtClean="0"/>
              <a:t>변수와 연산자를 포함하고 함수를 호출할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JSP</a:t>
            </a:r>
            <a:r>
              <a:rPr lang="ko-KR" altLang="en-US" dirty="0" smtClean="0"/>
              <a:t>의 영역</a:t>
            </a:r>
            <a:r>
              <a:rPr lang="en-US" altLang="ko-KR" dirty="0" smtClean="0"/>
              <a:t>(page, request, session, application)</a:t>
            </a:r>
            <a:r>
              <a:rPr lang="ko-KR" altLang="en-US" dirty="0" smtClean="0"/>
              <a:t>에 저장된 어떤 속성 및 자바 빈이라도 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변수로서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내장 객체도 지원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작성방법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표현언어의 </a:t>
            </a:r>
            <a:r>
              <a:rPr lang="ko-KR" altLang="en-US" dirty="0" err="1" smtClean="0"/>
              <a:t>표현식은</a:t>
            </a:r>
            <a:r>
              <a:rPr lang="ko-KR" altLang="en-US" dirty="0" smtClean="0"/>
              <a:t> 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 및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같은 상수 값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들도 포함할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</a:p>
          <a:p>
            <a:pPr lvl="1" fontAlgn="base"/>
            <a:r>
              <a:rPr lang="ko-KR" altLang="en-US" dirty="0" smtClean="0"/>
              <a:t>표현언어는 </a:t>
            </a:r>
            <a:r>
              <a:rPr lang="en-US" altLang="ko-KR" dirty="0" smtClean="0"/>
              <a:t>$</a:t>
            </a:r>
            <a:r>
              <a:rPr lang="ko-KR" altLang="en-US" dirty="0" smtClean="0"/>
              <a:t>와 표현식 그리고 </a:t>
            </a:r>
            <a:r>
              <a:rPr lang="en-US" altLang="ko-KR" dirty="0" smtClean="0"/>
              <a:t>{}</a:t>
            </a:r>
            <a:r>
              <a:rPr lang="ko-KR" altLang="en-US" dirty="0" smtClean="0"/>
              <a:t>를 사용해서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. </a:t>
            </a:r>
          </a:p>
          <a:p>
            <a:pPr lvl="1" fontAlgn="base"/>
            <a:r>
              <a:rPr lang="ko-KR" altLang="en-US" dirty="0" smtClean="0"/>
              <a:t>작성방법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표현언어는 항상 </a:t>
            </a:r>
            <a:r>
              <a:rPr lang="en-US" altLang="ko-KR" dirty="0" smtClean="0"/>
              <a:t>${ </a:t>
            </a:r>
            <a:r>
              <a:rPr lang="ko-KR" altLang="en-US" dirty="0" smtClean="0"/>
              <a:t>로 시작해서 </a:t>
            </a:r>
            <a:r>
              <a:rPr lang="en-US" altLang="ko-KR" dirty="0" smtClean="0"/>
              <a:t>}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끝남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${num} </a:t>
            </a:r>
            <a:endParaRPr lang="ko-KR" altLang="en-US" b="1" dirty="0" smtClean="0"/>
          </a:p>
          <a:p>
            <a:pPr lvl="1" fontAlgn="base"/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표현언어</a:t>
            </a:r>
            <a:r>
              <a:rPr lang="en-US" altLang="ko-KR" dirty="0" smtClean="0"/>
              <a:t>(EL)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작성방법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작성방법</a:t>
            </a:r>
            <a:endParaRPr lang="en-US" altLang="ko-KR" dirty="0" smtClean="0"/>
          </a:p>
          <a:p>
            <a:pPr lvl="2" fontAlgn="base"/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ko-KR" altLang="en-US" dirty="0" smtClean="0"/>
              <a:t>안에 연산식도 쓸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${num + 1} </a:t>
            </a:r>
            <a:endParaRPr lang="en-US" altLang="ko-KR" dirty="0" smtClean="0"/>
          </a:p>
          <a:p>
            <a:pPr lvl="2" fontAlgn="base"/>
            <a:r>
              <a:rPr lang="ko-KR" altLang="en-US" dirty="0" err="1" smtClean="0"/>
              <a:t>표현식에는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브라켓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(bracket ([]) operator)</a:t>
            </a:r>
            <a:r>
              <a:rPr lang="ko-KR" altLang="en-US" dirty="0" smtClean="0"/>
              <a:t>를 사용할 </a:t>
            </a:r>
            <a:r>
              <a:rPr lang="ko-KR" altLang="en-US" dirty="0" smtClean="0"/>
              <a:t>수 있음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${article[“num”] + 1} 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동적으로 값을 받도록 </a:t>
            </a:r>
            <a:r>
              <a:rPr lang="en-US" altLang="ko-KR" dirty="0" smtClean="0"/>
              <a:t>JSTL</a:t>
            </a:r>
            <a:r>
              <a:rPr lang="ko-KR" altLang="en-US" dirty="0" smtClean="0"/>
              <a:t>이나 커스텀 태그의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액션의 속성에 값을 지정할 때도 사용할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&lt;c:out value="${article.num + 1}"/&gt; </a:t>
            </a:r>
            <a:endParaRPr lang="ko-KR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860</Words>
  <Application>Microsoft Office PowerPoint</Application>
  <PresentationFormat>화면 슬라이드 쇼(16:9)</PresentationFormat>
  <Paragraphs>131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WidescreenPresentation</vt:lpstr>
      <vt:lpstr>14장 표현언어(Expression Language : EL)</vt:lpstr>
      <vt:lpstr>목차</vt:lpstr>
      <vt:lpstr>1. 표현언어(EL)의 개요</vt:lpstr>
      <vt:lpstr>1. 표현언어(EL)의 개요</vt:lpstr>
      <vt:lpstr>1. 표현언어(EL)의 개요</vt:lpstr>
      <vt:lpstr>1. 표현언어(EL)의 개요</vt:lpstr>
      <vt:lpstr>1. 표현언어(EL)의 개요</vt:lpstr>
      <vt:lpstr>1. 표현언어(EL)의 개요</vt:lpstr>
      <vt:lpstr>1. 표현언어(EL)의 개요</vt:lpstr>
      <vt:lpstr>2. 표현언어(EL)의 연산자와 내장객체</vt:lpstr>
      <vt:lpstr>2. 표현언어(EL)의 연산자와 내장객체</vt:lpstr>
      <vt:lpstr>2. 표현언어(EL)의 연산자와 내장객체</vt:lpstr>
      <vt:lpstr>2. 표현언어(EL)의 연산자와 내장객체</vt:lpstr>
      <vt:lpstr>2. 표현언어(EL)의 연산자와 내장객체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2014-02-19T02:40:41Z</dcterms:created>
  <dcterms:modified xsi:type="dcterms:W3CDTF">2014-11-02T13:13:54Z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