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sldIdLst>
    <p:sldId id="261" r:id="rId2"/>
    <p:sldId id="264" r:id="rId3"/>
    <p:sldId id="266" r:id="rId4"/>
    <p:sldId id="265" r:id="rId5"/>
    <p:sldId id="267" r:id="rId6"/>
    <p:sldId id="273" r:id="rId7"/>
    <p:sldId id="274" r:id="rId8"/>
    <p:sldId id="275" r:id="rId9"/>
    <p:sldId id="276" r:id="rId10"/>
    <p:sldId id="272" r:id="rId11"/>
    <p:sldId id="277" r:id="rId12"/>
    <p:sldId id="278" r:id="rId13"/>
    <p:sldId id="279" r:id="rId14"/>
    <p:sldId id="268" r:id="rId15"/>
    <p:sldId id="280" r:id="rId16"/>
    <p:sldId id="269" r:id="rId17"/>
    <p:sldId id="281" r:id="rId18"/>
    <p:sldId id="283" r:id="rId19"/>
    <p:sldId id="282" r:id="rId20"/>
    <p:sldId id="291" r:id="rId21"/>
    <p:sldId id="292" r:id="rId22"/>
    <p:sldId id="270" r:id="rId23"/>
    <p:sldId id="284" r:id="rId24"/>
    <p:sldId id="293" r:id="rId25"/>
    <p:sldId id="294" r:id="rId26"/>
    <p:sldId id="295" r:id="rId27"/>
    <p:sldId id="296" r:id="rId28"/>
    <p:sldId id="285" r:id="rId29"/>
    <p:sldId id="297" r:id="rId30"/>
    <p:sldId id="298" r:id="rId31"/>
    <p:sldId id="299" r:id="rId32"/>
    <p:sldId id="300" r:id="rId33"/>
    <p:sldId id="286" r:id="rId34"/>
    <p:sldId id="301" r:id="rId35"/>
    <p:sldId id="302" r:id="rId36"/>
    <p:sldId id="303" r:id="rId37"/>
    <p:sldId id="287" r:id="rId38"/>
    <p:sldId id="304" r:id="rId39"/>
    <p:sldId id="290" r:id="rId40"/>
    <p:sldId id="305" r:id="rId41"/>
    <p:sldId id="271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288" r:id="rId56"/>
    <p:sldId id="319" r:id="rId57"/>
    <p:sldId id="320" r:id="rId58"/>
    <p:sldId id="321" r:id="rId59"/>
    <p:sldId id="289" r:id="rId60"/>
    <p:sldId id="322" r:id="rId61"/>
    <p:sldId id="323" r:id="rId62"/>
    <p:sldId id="324" r:id="rId63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11/3/2014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사용한 쇼핑몰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학습목표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의 기본기능</a:t>
            </a:r>
            <a:r>
              <a:rPr lang="en-US" altLang="ko-KR" dirty="0" smtClean="0"/>
              <a:t>, Ajax, </a:t>
            </a:r>
            <a:r>
              <a:rPr lang="ko-KR" altLang="en-US" dirty="0" smtClean="0"/>
              <a:t>파일업로드</a:t>
            </a:r>
            <a:r>
              <a:rPr lang="en-US" altLang="ko-KR" dirty="0" smtClean="0"/>
              <a:t>, JSTL, EL,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등의 이제까지 배운 내용을 활용하는 쇼핑몰 프로젝트를 작성한다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쇼핑몰 프로젝트에서는 트랜잭션이 구현되기 때문에 이 부분도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쇼핑몰 </a:t>
            </a:r>
            <a:r>
              <a:rPr lang="ko-KR" altLang="en-US" dirty="0" smtClean="0"/>
              <a:t>프로젝트의 기본 구조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쇼핑몰 프로젝트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shoppingmall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컨트롤러를 포함한 로직이 위치하는 </a:t>
            </a:r>
            <a:r>
              <a:rPr lang="en-US" altLang="ko-KR" dirty="0" smtClean="0"/>
              <a:t>[Java Resources/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뷰 및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구성하는데 필요한 파일들이 위치한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쇼핑몰 </a:t>
            </a:r>
            <a:r>
              <a:rPr lang="ko-KR" altLang="en-US" dirty="0" smtClean="0"/>
              <a:t>프로젝트의 기본 구조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49226168" descr="image18-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7" y="1851670"/>
            <a:ext cx="4928776" cy="3172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쇼핑몰 </a:t>
            </a:r>
            <a:r>
              <a:rPr lang="ko-KR" altLang="en-US" dirty="0" smtClean="0"/>
              <a:t>프로젝트의 기본 구조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</a:t>
            </a:r>
            <a:r>
              <a:rPr lang="en-US" altLang="ko-KR" dirty="0" err="1" smtClean="0"/>
              <a:t>shoppingmall</a:t>
            </a:r>
            <a:r>
              <a:rPr lang="en-US" altLang="ko-KR" dirty="0" smtClean="0"/>
              <a:t>]</a:t>
            </a:r>
            <a:r>
              <a:rPr lang="ko-KR" altLang="en-US" dirty="0" smtClean="0"/>
              <a:t>프로젝트 작성 및 웹 어플리케이션을 위한 설정</a:t>
            </a:r>
          </a:p>
          <a:p>
            <a:pPr lvl="2" fontAlgn="base"/>
            <a:r>
              <a:rPr lang="ko-KR" altLang="en-US" dirty="0" smtClean="0"/>
              <a:t>➀ 동적 웹 프로젝트작성 후 서버에 등록</a:t>
            </a:r>
          </a:p>
          <a:p>
            <a:pPr lvl="2" fontAlgn="base"/>
            <a:r>
              <a:rPr lang="ko-KR" altLang="en-US" dirty="0" smtClean="0"/>
              <a:t>➁ 에러페이지 설정</a:t>
            </a:r>
          </a:p>
          <a:p>
            <a:pPr lvl="2" fontAlgn="base"/>
            <a:r>
              <a:rPr lang="ko-KR" altLang="en-US" dirty="0" smtClean="0"/>
              <a:t>➂ 필요라이브러리 추가</a:t>
            </a:r>
          </a:p>
          <a:p>
            <a:pPr lvl="2" fontAlgn="base"/>
            <a:r>
              <a:rPr lang="ko-KR" altLang="en-US" dirty="0" smtClean="0"/>
              <a:t>➃ 커넥션 풀 </a:t>
            </a:r>
            <a:r>
              <a:rPr lang="ko-KR" altLang="en-US" dirty="0" smtClean="0"/>
              <a:t>설정</a:t>
            </a:r>
            <a:endParaRPr lang="ko-KR" altLang="en-US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쇼핑몰 </a:t>
            </a:r>
            <a:r>
              <a:rPr lang="ko-KR" altLang="en-US" dirty="0" smtClean="0"/>
              <a:t>프로젝트의 기본 구조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</a:t>
            </a:r>
            <a:r>
              <a:rPr lang="en-US" altLang="ko-KR" dirty="0" err="1" smtClean="0"/>
              <a:t>shoppingmall</a:t>
            </a:r>
            <a:r>
              <a:rPr lang="en-US" altLang="ko-KR" dirty="0" smtClean="0"/>
              <a:t>]</a:t>
            </a:r>
            <a:r>
              <a:rPr lang="ko-KR" altLang="en-US" dirty="0" smtClean="0"/>
              <a:t>프로젝트에 필요 폴더를 작성하고 제공 파일들을 배치</a:t>
            </a:r>
          </a:p>
          <a:p>
            <a:pPr lvl="2" fontAlgn="base"/>
            <a:r>
              <a:rPr lang="ko-KR" altLang="en-US" dirty="0" smtClean="0"/>
              <a:t>➀ 기타 필요폴더 복사 및 생성 </a:t>
            </a:r>
          </a:p>
          <a:p>
            <a:pPr lvl="2" fontAlgn="base"/>
            <a:r>
              <a:rPr lang="ko-KR" altLang="en-US" dirty="0" smtClean="0"/>
              <a:t>➁ 암호화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쇼핑몰 시스템의 필요 테이블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필요 </a:t>
            </a:r>
            <a:r>
              <a:rPr lang="ko-KR" altLang="en-US" dirty="0" smtClean="0"/>
              <a:t>테이블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member : </a:t>
            </a:r>
            <a:r>
              <a:rPr lang="ko-KR" altLang="en-US" dirty="0" smtClean="0"/>
              <a:t>쇼핑몰의 </a:t>
            </a:r>
            <a:r>
              <a:rPr lang="ko-KR" altLang="en-US" dirty="0" smtClean="0"/>
              <a:t>고객 정보를 저장 관리</a:t>
            </a:r>
          </a:p>
          <a:p>
            <a:pPr lvl="2" fontAlgn="base"/>
            <a:r>
              <a:rPr lang="ko-KR" altLang="en-US" dirty="0" smtClean="0"/>
              <a:t>회원가입과 </a:t>
            </a:r>
            <a:r>
              <a:rPr lang="ko-KR" altLang="en-US" dirty="0" smtClean="0"/>
              <a:t>인증에 필요</a:t>
            </a:r>
          </a:p>
          <a:p>
            <a:pPr lvl="1" fontAlgn="base"/>
            <a:r>
              <a:rPr lang="en-US" altLang="ko-KR" dirty="0" smtClean="0"/>
              <a:t>manager : </a:t>
            </a:r>
            <a:r>
              <a:rPr lang="ko-KR" altLang="en-US" dirty="0" smtClean="0"/>
              <a:t>쇼핑몰의 </a:t>
            </a:r>
            <a:r>
              <a:rPr lang="ko-KR" altLang="en-US" dirty="0" smtClean="0"/>
              <a:t>관리자 정보를 저장 관리</a:t>
            </a:r>
          </a:p>
          <a:p>
            <a:pPr lvl="2" fontAlgn="base"/>
            <a:r>
              <a:rPr lang="ko-KR" altLang="en-US" dirty="0" smtClean="0"/>
              <a:t>관리자 </a:t>
            </a:r>
            <a:r>
              <a:rPr lang="ko-KR" altLang="en-US" dirty="0" smtClean="0"/>
              <a:t>인증에 필요</a:t>
            </a:r>
          </a:p>
          <a:p>
            <a:pPr lvl="1" fontAlgn="base"/>
            <a:r>
              <a:rPr lang="en-US" altLang="ko-KR" dirty="0" smtClean="0"/>
              <a:t>book : </a:t>
            </a:r>
            <a:r>
              <a:rPr lang="ko-KR" altLang="en-US" dirty="0" smtClean="0"/>
              <a:t>쇼핑몰의 </a:t>
            </a:r>
            <a:r>
              <a:rPr lang="ko-KR" altLang="en-US" dirty="0" smtClean="0"/>
              <a:t>상품을 저장 관리</a:t>
            </a:r>
          </a:p>
          <a:p>
            <a:pPr lvl="2" fontAlgn="base"/>
            <a:r>
              <a:rPr lang="ko-KR" altLang="en-US" dirty="0" smtClean="0"/>
              <a:t>상품목록</a:t>
            </a:r>
            <a:endParaRPr lang="ko-KR" altLang="en-US" dirty="0" smtClean="0"/>
          </a:p>
          <a:p>
            <a:pPr lvl="1" fontAlgn="base"/>
            <a:r>
              <a:rPr lang="en-US" altLang="ko-KR" dirty="0" err="1" smtClean="0"/>
              <a:t>qna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</a:t>
            </a:r>
            <a:r>
              <a:rPr lang="ko-KR" altLang="en-US" dirty="0" smtClean="0"/>
              <a:t>상품에 대한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저장 관리</a:t>
            </a:r>
          </a:p>
          <a:p>
            <a:pPr lvl="2" fontAlgn="base"/>
            <a:r>
              <a:rPr lang="ko-KR" altLang="en-US" dirty="0" smtClean="0"/>
              <a:t>각 </a:t>
            </a:r>
            <a:r>
              <a:rPr lang="ko-KR" altLang="en-US" dirty="0" smtClean="0"/>
              <a:t>상품에 대한 질문 글 및 답변 </a:t>
            </a:r>
            <a:r>
              <a:rPr lang="ko-KR" altLang="en-US" dirty="0" smtClean="0"/>
              <a:t>글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쇼핑몰 시스템의 필요 테이블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필요 </a:t>
            </a:r>
            <a:r>
              <a:rPr lang="ko-KR" altLang="en-US" dirty="0" smtClean="0"/>
              <a:t>테이블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bank : </a:t>
            </a:r>
            <a:r>
              <a:rPr lang="ko-KR" altLang="en-US" dirty="0" smtClean="0"/>
              <a:t>상품 </a:t>
            </a:r>
            <a:r>
              <a:rPr lang="ko-KR" altLang="en-US" dirty="0" smtClean="0"/>
              <a:t>구매 시 입금 계좌 정보를 저장 관리</a:t>
            </a:r>
          </a:p>
          <a:p>
            <a:pPr lvl="2" fontAlgn="base"/>
            <a:r>
              <a:rPr lang="ko-KR" altLang="en-US" dirty="0" smtClean="0"/>
              <a:t>쇼핑몰의 </a:t>
            </a:r>
            <a:r>
              <a:rPr lang="ko-KR" altLang="en-US" dirty="0" smtClean="0"/>
              <a:t>구매금액 입금 계좌</a:t>
            </a:r>
          </a:p>
          <a:p>
            <a:pPr lvl="1" fontAlgn="base"/>
            <a:r>
              <a:rPr lang="en-US" altLang="ko-KR" dirty="0" smtClean="0"/>
              <a:t>cart : </a:t>
            </a:r>
            <a:r>
              <a:rPr lang="ko-KR" altLang="en-US" dirty="0" smtClean="0"/>
              <a:t>장바구니의 </a:t>
            </a:r>
            <a:r>
              <a:rPr lang="ko-KR" altLang="en-US" dirty="0" smtClean="0"/>
              <a:t>상품 목록을 저장 관리</a:t>
            </a:r>
          </a:p>
          <a:p>
            <a:pPr lvl="2" fontAlgn="base"/>
            <a:r>
              <a:rPr lang="ko-KR" altLang="en-US" dirty="0" smtClean="0"/>
              <a:t>장바구니에 </a:t>
            </a:r>
            <a:r>
              <a:rPr lang="ko-KR" altLang="en-US" dirty="0" smtClean="0"/>
              <a:t>담은 상품 목록</a:t>
            </a:r>
          </a:p>
          <a:p>
            <a:pPr lvl="1" fontAlgn="base"/>
            <a:r>
              <a:rPr lang="en-US" altLang="ko-KR" dirty="0" smtClean="0"/>
              <a:t>buy : </a:t>
            </a:r>
            <a:r>
              <a:rPr lang="ko-KR" altLang="en-US" dirty="0" smtClean="0"/>
              <a:t>상품 </a:t>
            </a:r>
            <a:r>
              <a:rPr lang="ko-KR" altLang="en-US" dirty="0" smtClean="0"/>
              <a:t>구매 시 구매 상품의 목록을 저장 관리</a:t>
            </a:r>
          </a:p>
          <a:p>
            <a:pPr lvl="2" fontAlgn="base"/>
            <a:r>
              <a:rPr lang="ko-KR" altLang="en-US" dirty="0" smtClean="0"/>
              <a:t>구매목록 </a:t>
            </a:r>
            <a:r>
              <a:rPr lang="ko-KR" altLang="en-US" dirty="0" smtClean="0"/>
              <a:t>관리</a:t>
            </a:r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와 명령어의 진입점 슈퍼 </a:t>
            </a:r>
            <a:r>
              <a:rPr lang="ko-KR" altLang="en-US" dirty="0" smtClean="0"/>
              <a:t>인터페이스작성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명령어와 </a:t>
            </a:r>
            <a:r>
              <a:rPr lang="ko-KR" altLang="en-US" dirty="0" smtClean="0"/>
              <a:t>명령어 처리 클래스 </a:t>
            </a:r>
            <a:r>
              <a:rPr lang="ko-KR" altLang="en-US" dirty="0" err="1" smtClean="0"/>
              <a:t>매핑파일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명령어와 명령어처리 클래스를 연결</a:t>
            </a:r>
          </a:p>
          <a:p>
            <a:pPr lvl="1" fontAlgn="base"/>
            <a:r>
              <a:rPr lang="ko-KR" altLang="en-US" dirty="0" smtClean="0"/>
              <a:t>작성형식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명령어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/>
              <a:t>/</a:t>
            </a:r>
            <a:r>
              <a:rPr lang="en-US" altLang="ko-KR" dirty="0" smtClean="0"/>
              <a:t>mg/</a:t>
            </a:r>
            <a:r>
              <a:rPr lang="en-US" altLang="ko-KR" dirty="0" err="1" smtClean="0"/>
              <a:t>managerMain.do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bookshop.command.ManagerMainAction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와 명령어의 진입점 슈퍼 </a:t>
            </a:r>
            <a:r>
              <a:rPr lang="ko-KR" altLang="en-US" dirty="0" smtClean="0"/>
              <a:t>인터페이스작성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명령어의 </a:t>
            </a:r>
            <a:r>
              <a:rPr lang="ko-KR" altLang="en-US" dirty="0" err="1" smtClean="0"/>
              <a:t>진입점</a:t>
            </a:r>
            <a:r>
              <a:rPr lang="ko-KR" altLang="en-US" dirty="0" smtClean="0"/>
              <a:t> 슈퍼 인터페이스</a:t>
            </a:r>
            <a:r>
              <a:rPr lang="en-US" altLang="ko-KR" dirty="0" smtClean="0"/>
              <a:t>(Super Interface)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쇼핑몰의 </a:t>
            </a:r>
            <a:r>
              <a:rPr lang="ko-KR" altLang="en-US" dirty="0" err="1" smtClean="0"/>
              <a:t>로직인</a:t>
            </a:r>
            <a:r>
              <a:rPr lang="ko-KR" altLang="en-US" dirty="0" smtClean="0"/>
              <a:t> 명령어 처리 클래스의 관리 및 </a:t>
            </a:r>
            <a:r>
              <a:rPr lang="ko-KR" altLang="en-US" dirty="0" err="1" smtClean="0"/>
              <a:t>진입점인</a:t>
            </a:r>
            <a:r>
              <a:rPr lang="ko-KR" altLang="en-US" dirty="0" smtClean="0"/>
              <a:t> 슈퍼 인터페이스를 작성</a:t>
            </a:r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와 명령어의 진입점 슈퍼 </a:t>
            </a:r>
            <a:r>
              <a:rPr lang="ko-KR" altLang="en-US" dirty="0" smtClean="0"/>
              <a:t>인터페이스작성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관리자 영역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사용자 영역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9552" y="1779662"/>
            <a:ext cx="3960440" cy="3363838"/>
            <a:chOff x="1835151" y="404664"/>
            <a:chExt cx="6322875" cy="4680719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3779839" y="1125538"/>
              <a:ext cx="1728788" cy="1223963"/>
              <a:chOff x="2381" y="709"/>
              <a:chExt cx="1089" cy="771"/>
            </a:xfrm>
          </p:grpSpPr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2381" y="1017"/>
                <a:ext cx="1089" cy="463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 dirty="0"/>
                  <a:t>+</a:t>
                </a:r>
                <a:r>
                  <a:rPr lang="en-US" altLang="ko-KR" sz="1600" i="1" dirty="0" err="1"/>
                  <a:t>requestPro</a:t>
                </a:r>
                <a:endParaRPr lang="en-US" altLang="ko-KR" sz="1600" i="1" dirty="0"/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2381" y="709"/>
                <a:ext cx="1089" cy="309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r>
                  <a:rPr lang="en-US" altLang="ko-KR" sz="1400" dirty="0"/>
                  <a:t>&lt;&lt;interface&gt;&gt;</a:t>
                </a:r>
              </a:p>
              <a:p>
                <a:r>
                  <a:rPr lang="en-US" altLang="ko-KR" sz="1600" dirty="0"/>
                  <a:t>CommandAction</a:t>
                </a:r>
                <a:r>
                  <a:rPr lang="en-US" altLang="ko-KR" b="0" dirty="0"/>
                  <a:t> </a:t>
                </a:r>
              </a:p>
            </p:txBody>
          </p:sp>
        </p:grp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 flipV="1">
              <a:off x="3779912" y="404664"/>
              <a:ext cx="1584325" cy="576263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r>
                <a:rPr lang="ko-KR" altLang="en-US" sz="1400" dirty="0"/>
                <a:t>명령어처리 </a:t>
              </a:r>
            </a:p>
            <a:p>
              <a:r>
                <a:rPr lang="ko-KR" altLang="en-US" sz="1400" dirty="0"/>
                <a:t>인터페이스</a:t>
              </a: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 flipV="1">
              <a:off x="3923928" y="4509120"/>
              <a:ext cx="1584325" cy="576263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r>
                <a:rPr lang="ko-KR" altLang="en-US" sz="1400"/>
                <a:t>명령어처리</a:t>
              </a:r>
            </a:p>
            <a:p>
              <a:r>
                <a:rPr lang="ko-KR" altLang="en-US" sz="1400"/>
                <a:t>클래스들</a:t>
              </a: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835151" y="3254376"/>
              <a:ext cx="1728788" cy="1084263"/>
              <a:chOff x="2022" y="1877"/>
              <a:chExt cx="1297" cy="865"/>
            </a:xfrm>
          </p:grpSpPr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2022" y="1877"/>
                <a:ext cx="1297" cy="227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600" dirty="0" smtClean="0"/>
                  <a:t>메인과 인증</a:t>
                </a:r>
                <a:endParaRPr lang="en-US" altLang="ko-KR" sz="1600" dirty="0"/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2022" y="2107"/>
                <a:ext cx="1297" cy="635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/>
                  <a:t>+requestPro</a:t>
                </a: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783014" y="3254376"/>
              <a:ext cx="1800225" cy="1079500"/>
              <a:chOff x="1159" y="1882"/>
              <a:chExt cx="1134" cy="863"/>
            </a:xfrm>
          </p:grpSpPr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1159" y="1882"/>
                <a:ext cx="1134" cy="227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600" dirty="0" smtClean="0"/>
                  <a:t>상품관리</a:t>
                </a:r>
                <a:endParaRPr lang="en-US" altLang="ko-KR" sz="1600" dirty="0"/>
              </a:p>
            </p:txBody>
          </p:sp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1159" y="2109"/>
                <a:ext cx="1134" cy="636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/>
                  <a:t>+requestPro</a:t>
                </a:r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5945190" y="3254376"/>
              <a:ext cx="1651000" cy="1079500"/>
              <a:chOff x="1306" y="1882"/>
              <a:chExt cx="1133" cy="863"/>
            </a:xfrm>
          </p:grpSpPr>
          <p:sp>
            <p:nvSpPr>
              <p:cNvPr id="27" name="Rectangle 48"/>
              <p:cNvSpPr>
                <a:spLocks noChangeArrowheads="1"/>
              </p:cNvSpPr>
              <p:nvPr/>
            </p:nvSpPr>
            <p:spPr bwMode="auto">
              <a:xfrm>
                <a:off x="1306" y="1882"/>
                <a:ext cx="1133" cy="227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600" dirty="0" smtClean="0"/>
                  <a:t>주문관리</a:t>
                </a:r>
                <a:endParaRPr lang="en-US" altLang="ko-KR" sz="1600" dirty="0"/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1306" y="2109"/>
                <a:ext cx="1133" cy="636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/>
                  <a:t>+requestPro</a:t>
                </a:r>
              </a:p>
            </p:txBody>
          </p:sp>
        </p:grp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4576764" y="2420939"/>
              <a:ext cx="215900" cy="787400"/>
              <a:chOff x="887" y="3067"/>
              <a:chExt cx="136" cy="496"/>
            </a:xfrm>
          </p:grpSpPr>
          <p:sp>
            <p:nvSpPr>
              <p:cNvPr id="25" name="AutoShape 95"/>
              <p:cNvSpPr>
                <a:spLocks noChangeArrowheads="1"/>
              </p:cNvSpPr>
              <p:nvPr/>
            </p:nvSpPr>
            <p:spPr bwMode="auto">
              <a:xfrm>
                <a:off x="887" y="3067"/>
                <a:ext cx="136" cy="14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Line 96"/>
              <p:cNvSpPr>
                <a:spLocks noChangeShapeType="1"/>
              </p:cNvSpPr>
              <p:nvPr/>
            </p:nvSpPr>
            <p:spPr bwMode="auto">
              <a:xfrm>
                <a:off x="954" y="3200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" name="Group 112"/>
            <p:cNvGrpSpPr>
              <a:grpSpLocks/>
            </p:cNvGrpSpPr>
            <p:nvPr/>
          </p:nvGrpSpPr>
          <p:grpSpPr bwMode="auto">
            <a:xfrm rot="2638200">
              <a:off x="3128964" y="2162176"/>
              <a:ext cx="215900" cy="1314450"/>
              <a:chOff x="1655" y="3203"/>
              <a:chExt cx="136" cy="828"/>
            </a:xfrm>
          </p:grpSpPr>
          <p:sp>
            <p:nvSpPr>
              <p:cNvPr id="23" name="AutoShape 110"/>
              <p:cNvSpPr>
                <a:spLocks noChangeArrowheads="1"/>
              </p:cNvSpPr>
              <p:nvPr/>
            </p:nvSpPr>
            <p:spPr bwMode="auto">
              <a:xfrm>
                <a:off x="1655" y="3203"/>
                <a:ext cx="136" cy="14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111"/>
              <p:cNvSpPr>
                <a:spLocks noChangeShapeType="1"/>
              </p:cNvSpPr>
              <p:nvPr/>
            </p:nvSpPr>
            <p:spPr bwMode="auto">
              <a:xfrm flipH="1">
                <a:off x="1716" y="3344"/>
                <a:ext cx="2" cy="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" name="Group 113"/>
            <p:cNvGrpSpPr>
              <a:grpSpLocks/>
            </p:cNvGrpSpPr>
            <p:nvPr/>
          </p:nvGrpSpPr>
          <p:grpSpPr bwMode="auto">
            <a:xfrm rot="18551958">
              <a:off x="5957890" y="2159001"/>
              <a:ext cx="215900" cy="1368425"/>
              <a:chOff x="1655" y="3203"/>
              <a:chExt cx="136" cy="862"/>
            </a:xfrm>
          </p:grpSpPr>
          <p:sp>
            <p:nvSpPr>
              <p:cNvPr id="21" name="AutoShape 114"/>
              <p:cNvSpPr>
                <a:spLocks noChangeArrowheads="1"/>
              </p:cNvSpPr>
              <p:nvPr/>
            </p:nvSpPr>
            <p:spPr bwMode="auto">
              <a:xfrm>
                <a:off x="1655" y="3203"/>
                <a:ext cx="136" cy="14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Line 115"/>
              <p:cNvSpPr>
                <a:spLocks noChangeShapeType="1"/>
              </p:cNvSpPr>
              <p:nvPr/>
            </p:nvSpPr>
            <p:spPr bwMode="auto">
              <a:xfrm flipH="1">
                <a:off x="1715" y="3344"/>
                <a:ext cx="4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507026" y="1196752"/>
              <a:ext cx="1651000" cy="1079500"/>
              <a:chOff x="1306" y="1882"/>
              <a:chExt cx="1133" cy="863"/>
            </a:xfrm>
          </p:grpSpPr>
          <p:sp>
            <p:nvSpPr>
              <p:cNvPr id="19" name="Rectangle 48"/>
              <p:cNvSpPr>
                <a:spLocks noChangeArrowheads="1"/>
              </p:cNvSpPr>
              <p:nvPr/>
            </p:nvSpPr>
            <p:spPr bwMode="auto">
              <a:xfrm>
                <a:off x="1306" y="1882"/>
                <a:ext cx="1133" cy="227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1600" dirty="0" smtClean="0"/>
                  <a:t>qna</a:t>
                </a:r>
                <a:r>
                  <a:rPr lang="ko-KR" altLang="en-US" sz="1600" dirty="0" smtClean="0"/>
                  <a:t>관리</a:t>
                </a:r>
                <a:endParaRPr lang="en-US" altLang="ko-KR" sz="1600" dirty="0"/>
              </a:p>
            </p:txBody>
          </p:sp>
          <p:sp>
            <p:nvSpPr>
              <p:cNvPr id="20" name="Rectangle 50"/>
              <p:cNvSpPr>
                <a:spLocks noChangeArrowheads="1"/>
              </p:cNvSpPr>
              <p:nvPr/>
            </p:nvSpPr>
            <p:spPr bwMode="auto">
              <a:xfrm>
                <a:off x="1306" y="2109"/>
                <a:ext cx="1133" cy="636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/>
                  <a:t>+requestPro</a:t>
                </a:r>
              </a:p>
            </p:txBody>
          </p:sp>
        </p:grpSp>
        <p:grpSp>
          <p:nvGrpSpPr>
            <p:cNvPr id="16" name="Group 103"/>
            <p:cNvGrpSpPr>
              <a:grpSpLocks/>
            </p:cNvGrpSpPr>
            <p:nvPr/>
          </p:nvGrpSpPr>
          <p:grpSpPr bwMode="auto">
            <a:xfrm rot="16200000">
              <a:off x="5904186" y="1232718"/>
              <a:ext cx="215900" cy="1008063"/>
              <a:chOff x="-1793" y="4427"/>
              <a:chExt cx="136" cy="635"/>
            </a:xfrm>
          </p:grpSpPr>
          <p:sp>
            <p:nvSpPr>
              <p:cNvPr id="17" name="AutoShape 104"/>
              <p:cNvSpPr>
                <a:spLocks noChangeArrowheads="1"/>
              </p:cNvSpPr>
              <p:nvPr/>
            </p:nvSpPr>
            <p:spPr bwMode="auto">
              <a:xfrm>
                <a:off x="-1793" y="4427"/>
                <a:ext cx="136" cy="14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Line 105"/>
              <p:cNvSpPr>
                <a:spLocks noChangeShapeType="1"/>
              </p:cNvSpPr>
              <p:nvPr/>
            </p:nvSpPr>
            <p:spPr bwMode="auto">
              <a:xfrm>
                <a:off x="-1729" y="4568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4860032" y="1910555"/>
            <a:ext cx="3716117" cy="3232945"/>
            <a:chOff x="1144882" y="836712"/>
            <a:chExt cx="7172501" cy="4679951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144882" y="1196752"/>
              <a:ext cx="1728788" cy="284541"/>
            </a:xfrm>
            <a:prstGeom prst="rect">
              <a:avLst/>
            </a:prstGeom>
            <a:solidFill>
              <a:srgbClr val="F1DB3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/>
              <a:r>
                <a:rPr lang="ko-KR" altLang="en-US" sz="1600" dirty="0" smtClean="0"/>
                <a:t>쇼핑몰 화면</a:t>
              </a:r>
              <a:endParaRPr lang="en-US" altLang="ko-KR" sz="1600" dirty="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1144882" y="1485053"/>
              <a:ext cx="1728788" cy="795962"/>
            </a:xfrm>
            <a:prstGeom prst="rect">
              <a:avLst/>
            </a:prstGeom>
            <a:solidFill>
              <a:srgbClr val="F1DB3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l"/>
              <a:r>
                <a:rPr lang="en-US" altLang="ko-KR" sz="1600"/>
                <a:t>+requestPro</a:t>
              </a:r>
            </a:p>
          </p:txBody>
        </p:sp>
        <p:grpSp>
          <p:nvGrpSpPr>
            <p:cNvPr id="38" name="그룹 38"/>
            <p:cNvGrpSpPr/>
            <p:nvPr/>
          </p:nvGrpSpPr>
          <p:grpSpPr>
            <a:xfrm>
              <a:off x="2098344" y="836712"/>
              <a:ext cx="6219039" cy="4679951"/>
              <a:chOff x="1809941" y="404813"/>
              <a:chExt cx="6219039" cy="4679951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1809941" y="404813"/>
                <a:ext cx="5642379" cy="4679951"/>
                <a:chOff x="1156" y="255"/>
                <a:chExt cx="3629" cy="2948"/>
              </a:xfrm>
            </p:grpSpPr>
            <p:grpSp>
              <p:nvGrpSpPr>
                <p:cNvPr id="42" name="Group 34"/>
                <p:cNvGrpSpPr>
                  <a:grpSpLocks/>
                </p:cNvGrpSpPr>
                <p:nvPr/>
              </p:nvGrpSpPr>
              <p:grpSpPr bwMode="auto">
                <a:xfrm>
                  <a:off x="2381" y="709"/>
                  <a:ext cx="1089" cy="771"/>
                  <a:chOff x="2381" y="709"/>
                  <a:chExt cx="1089" cy="771"/>
                </a:xfrm>
              </p:grpSpPr>
              <p:sp>
                <p:nvSpPr>
                  <p:cNvPr id="6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381" y="1017"/>
                    <a:ext cx="1089" cy="463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ko-KR" sz="1600"/>
                      <a:t>+</a:t>
                    </a:r>
                    <a:r>
                      <a:rPr lang="en-US" altLang="ko-KR" sz="1600" i="1"/>
                      <a:t>requestPro</a:t>
                    </a:r>
                  </a:p>
                </p:txBody>
              </p:sp>
              <p:sp>
                <p:nvSpPr>
                  <p:cNvPr id="7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381" y="709"/>
                    <a:ext cx="1089" cy="309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r>
                      <a:rPr lang="en-US" altLang="ko-KR" sz="1400" dirty="0"/>
                      <a:t>&lt;&lt;interface&gt;&gt;</a:t>
                    </a:r>
                  </a:p>
                  <a:p>
                    <a:r>
                      <a:rPr lang="en-US" altLang="ko-KR" sz="1600" dirty="0"/>
                      <a:t>CommandAction</a:t>
                    </a:r>
                    <a:r>
                      <a:rPr lang="en-US" altLang="ko-KR" b="0" dirty="0"/>
                      <a:t> </a:t>
                    </a:r>
                  </a:p>
                </p:txBody>
              </p:sp>
            </p:grpSp>
            <p:sp>
              <p:nvSpPr>
                <p:cNvPr id="43" name="AutoShape 21"/>
                <p:cNvSpPr>
                  <a:spLocks noChangeArrowheads="1"/>
                </p:cNvSpPr>
                <p:nvPr/>
              </p:nvSpPr>
              <p:spPr bwMode="auto">
                <a:xfrm flipV="1">
                  <a:off x="2381" y="255"/>
                  <a:ext cx="998" cy="363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r>
                    <a:rPr lang="ko-KR" altLang="en-US" sz="1400" dirty="0"/>
                    <a:t>명령어처리 </a:t>
                  </a:r>
                </a:p>
                <a:p>
                  <a:r>
                    <a:rPr lang="ko-KR" altLang="en-US" sz="1400" dirty="0"/>
                    <a:t>인터페이스</a:t>
                  </a:r>
                </a:p>
              </p:txBody>
            </p:sp>
            <p:sp>
              <p:nvSpPr>
                <p:cNvPr id="44" name="AutoShape 22"/>
                <p:cNvSpPr>
                  <a:spLocks noChangeArrowheads="1"/>
                </p:cNvSpPr>
                <p:nvPr/>
              </p:nvSpPr>
              <p:spPr bwMode="auto">
                <a:xfrm flipV="1">
                  <a:off x="2472" y="2840"/>
                  <a:ext cx="998" cy="363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r>
                    <a:rPr lang="ko-KR" altLang="en-US" sz="1400"/>
                    <a:t>명령어처리</a:t>
                  </a:r>
                </a:p>
                <a:p>
                  <a:r>
                    <a:rPr lang="ko-KR" altLang="en-US" sz="1400"/>
                    <a:t>클래스들</a:t>
                  </a:r>
                </a:p>
              </p:txBody>
            </p:sp>
            <p:grpSp>
              <p:nvGrpSpPr>
                <p:cNvPr id="45" name="Group 35"/>
                <p:cNvGrpSpPr>
                  <a:grpSpLocks/>
                </p:cNvGrpSpPr>
                <p:nvPr/>
              </p:nvGrpSpPr>
              <p:grpSpPr bwMode="auto">
                <a:xfrm>
                  <a:off x="1156" y="2050"/>
                  <a:ext cx="1089" cy="683"/>
                  <a:chOff x="2022" y="1877"/>
                  <a:chExt cx="1297" cy="865"/>
                </a:xfrm>
              </p:grpSpPr>
              <p:sp>
                <p:nvSpPr>
                  <p:cNvPr id="6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1877"/>
                    <a:ext cx="1297" cy="227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ko-KR" altLang="en-US" sz="1600" dirty="0" smtClean="0"/>
                      <a:t>쇼핑몰 회원관리</a:t>
                    </a:r>
                    <a:endParaRPr lang="en-US" altLang="ko-KR" sz="1600" dirty="0"/>
                  </a:p>
                </p:txBody>
              </p:sp>
              <p:sp>
                <p:nvSpPr>
                  <p:cNvPr id="6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107"/>
                    <a:ext cx="1297" cy="635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ko-KR" sz="1600"/>
                      <a:t>+requestPro</a:t>
                    </a:r>
                  </a:p>
                </p:txBody>
              </p:sp>
            </p:grpSp>
            <p:grpSp>
              <p:nvGrpSpPr>
                <p:cNvPr id="46" name="Group 43"/>
                <p:cNvGrpSpPr>
                  <a:grpSpLocks/>
                </p:cNvGrpSpPr>
                <p:nvPr/>
              </p:nvGrpSpPr>
              <p:grpSpPr bwMode="auto">
                <a:xfrm>
                  <a:off x="2383" y="2050"/>
                  <a:ext cx="1134" cy="680"/>
                  <a:chOff x="1159" y="1882"/>
                  <a:chExt cx="1134" cy="863"/>
                </a:xfrm>
              </p:grpSpPr>
              <p:sp>
                <p:nvSpPr>
                  <p:cNvPr id="6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1882"/>
                    <a:ext cx="1134" cy="227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ko-KR" altLang="en-US" sz="1600" dirty="0" smtClean="0"/>
                      <a:t>쇼핑몰 </a:t>
                    </a:r>
                    <a:r>
                      <a:rPr lang="en-US" altLang="ko-KR" sz="1600" dirty="0" smtClean="0"/>
                      <a:t>qna</a:t>
                    </a:r>
                    <a:endParaRPr lang="en-US" altLang="ko-KR" sz="1600" dirty="0"/>
                  </a:p>
                </p:txBody>
              </p:sp>
              <p:sp>
                <p:nvSpPr>
                  <p:cNvPr id="6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109"/>
                    <a:ext cx="1134" cy="636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ko-KR" sz="1600"/>
                      <a:t>+requestPro</a:t>
                    </a:r>
                  </a:p>
                </p:txBody>
              </p:sp>
            </p:grpSp>
            <p:grpSp>
              <p:nvGrpSpPr>
                <p:cNvPr id="47" name="Group 47"/>
                <p:cNvGrpSpPr>
                  <a:grpSpLocks/>
                </p:cNvGrpSpPr>
                <p:nvPr/>
              </p:nvGrpSpPr>
              <p:grpSpPr bwMode="auto">
                <a:xfrm>
                  <a:off x="3745" y="2050"/>
                  <a:ext cx="1040" cy="680"/>
                  <a:chOff x="1306" y="1882"/>
                  <a:chExt cx="1133" cy="863"/>
                </a:xfrm>
              </p:grpSpPr>
              <p:sp>
                <p:nvSpPr>
                  <p:cNvPr id="6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306" y="1882"/>
                    <a:ext cx="1133" cy="227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ctr"/>
                    <a:r>
                      <a:rPr lang="ko-KR" altLang="en-US" sz="1600" dirty="0" smtClean="0"/>
                      <a:t>쇼핑몰 장바구니</a:t>
                    </a:r>
                    <a:endParaRPr lang="en-US" altLang="ko-KR" sz="1600" dirty="0"/>
                  </a:p>
                </p:txBody>
              </p:sp>
              <p:sp>
                <p:nvSpPr>
                  <p:cNvPr id="6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306" y="2109"/>
                    <a:ext cx="1133" cy="636"/>
                  </a:xfrm>
                  <a:prstGeom prst="rect">
                    <a:avLst/>
                  </a:prstGeom>
                  <a:solidFill>
                    <a:srgbClr val="F1DB3B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prstShdw prst="shdw17" dist="17961" dir="2700000">
                      <a:schemeClr val="tx1">
                        <a:gamma/>
                        <a:shade val="60000"/>
                        <a:invGamma/>
                      </a:schemeClr>
                    </a:prstShdw>
                  </a:effectLst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ko-KR" sz="1600"/>
                      <a:t>+requestPro</a:t>
                    </a:r>
                  </a:p>
                </p:txBody>
              </p:sp>
            </p:grpSp>
            <p:grpSp>
              <p:nvGrpSpPr>
                <p:cNvPr id="48" name="Group 94"/>
                <p:cNvGrpSpPr>
                  <a:grpSpLocks/>
                </p:cNvGrpSpPr>
                <p:nvPr/>
              </p:nvGrpSpPr>
              <p:grpSpPr bwMode="auto">
                <a:xfrm>
                  <a:off x="2883" y="1525"/>
                  <a:ext cx="136" cy="496"/>
                  <a:chOff x="887" y="3067"/>
                  <a:chExt cx="136" cy="496"/>
                </a:xfrm>
              </p:grpSpPr>
              <p:sp>
                <p:nvSpPr>
                  <p:cNvPr id="61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887" y="3067"/>
                    <a:ext cx="136" cy="14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54" y="3200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9" name="Group 97"/>
                <p:cNvGrpSpPr>
                  <a:grpSpLocks/>
                </p:cNvGrpSpPr>
                <p:nvPr/>
              </p:nvGrpSpPr>
              <p:grpSpPr bwMode="auto">
                <a:xfrm rot="5400000">
                  <a:off x="2042" y="849"/>
                  <a:ext cx="136" cy="544"/>
                  <a:chOff x="957" y="3022"/>
                  <a:chExt cx="136" cy="544"/>
                </a:xfrm>
              </p:grpSpPr>
              <p:sp>
                <p:nvSpPr>
                  <p:cNvPr id="59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957" y="3022"/>
                    <a:ext cx="136" cy="14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021" y="3163"/>
                    <a:ext cx="0" cy="4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0" name="Group 103"/>
                <p:cNvGrpSpPr>
                  <a:grpSpLocks/>
                </p:cNvGrpSpPr>
                <p:nvPr/>
              </p:nvGrpSpPr>
              <p:grpSpPr bwMode="auto">
                <a:xfrm rot="16200000">
                  <a:off x="3649" y="816"/>
                  <a:ext cx="136" cy="504"/>
                  <a:chOff x="957" y="2969"/>
                  <a:chExt cx="136" cy="504"/>
                </a:xfrm>
              </p:grpSpPr>
              <p:sp>
                <p:nvSpPr>
                  <p:cNvPr id="57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957" y="2969"/>
                    <a:ext cx="136" cy="14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022" y="3110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 rot="2638200">
                  <a:off x="1971" y="1362"/>
                  <a:ext cx="136" cy="828"/>
                  <a:chOff x="1655" y="3203"/>
                  <a:chExt cx="136" cy="828"/>
                </a:xfrm>
              </p:grpSpPr>
              <p:sp>
                <p:nvSpPr>
                  <p:cNvPr id="55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3203"/>
                    <a:ext cx="136" cy="14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16" y="3344"/>
                    <a:ext cx="2" cy="6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" name="Group 113"/>
                <p:cNvGrpSpPr>
                  <a:grpSpLocks/>
                </p:cNvGrpSpPr>
                <p:nvPr/>
              </p:nvGrpSpPr>
              <p:grpSpPr bwMode="auto">
                <a:xfrm rot="-3048042">
                  <a:off x="3753" y="1360"/>
                  <a:ext cx="136" cy="862"/>
                  <a:chOff x="1655" y="3203"/>
                  <a:chExt cx="136" cy="862"/>
                </a:xfrm>
              </p:grpSpPr>
              <p:sp>
                <p:nvSpPr>
                  <p:cNvPr id="53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3203"/>
                    <a:ext cx="136" cy="141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15" y="3344"/>
                    <a:ext cx="4" cy="7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6300192" y="1196752"/>
                <a:ext cx="1728788" cy="284541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600" dirty="0" smtClean="0"/>
                  <a:t>쇼핑몰 구매</a:t>
                </a:r>
                <a:endParaRPr lang="en-US" altLang="ko-KR" sz="1600" dirty="0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6300192" y="1485053"/>
                <a:ext cx="1728788" cy="795962"/>
              </a:xfrm>
              <a:prstGeom prst="rect">
                <a:avLst/>
              </a:prstGeom>
              <a:solidFill>
                <a:srgbClr val="F1DB3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ko-KR" sz="1600"/>
                  <a:t>+requestPro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와 명령어의 진입점 슈퍼 </a:t>
            </a:r>
            <a:r>
              <a:rPr lang="ko-KR" altLang="en-US" dirty="0" smtClean="0"/>
              <a:t>인터페이스작성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컨트롤러 </a:t>
            </a:r>
            <a:r>
              <a:rPr lang="ko-KR" altLang="en-US" dirty="0" smtClean="0"/>
              <a:t>및 템플릿 </a:t>
            </a:r>
            <a:r>
              <a:rPr lang="ko-KR" altLang="en-US" dirty="0" smtClean="0"/>
              <a:t>페이지작성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쇼핑몰 시스템의 프로그램 흐름을 관리하는 컨트롤러를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Servlet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템플릿 역할을 하는 </a:t>
            </a:r>
            <a:r>
              <a:rPr lang="en-US" altLang="ko-KR" dirty="0" smtClean="0"/>
              <a:t>index.jsp</a:t>
            </a:r>
            <a:r>
              <a:rPr lang="ko-KR" altLang="en-US" dirty="0" smtClean="0"/>
              <a:t>페이지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쇼핑몰 프로젝트의 기본 구조 작성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쇼핑몰 시스템의 필요 테이블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필요 테이블 정보 및 생성</a:t>
            </a:r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와 명령어의 진입점 슈퍼 인터페이스</a:t>
            </a:r>
            <a:r>
              <a:rPr lang="en-US" altLang="ko-KR" dirty="0" smtClean="0"/>
              <a:t>(Super Interface) </a:t>
            </a:r>
            <a:r>
              <a:rPr lang="ko-KR" altLang="en-US" dirty="0" smtClean="0"/>
              <a:t>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명령어와 명령어 처리 클래스 </a:t>
            </a:r>
            <a:r>
              <a:rPr lang="ko-KR" altLang="en-US" dirty="0" err="1" smtClean="0"/>
              <a:t>매핑파일</a:t>
            </a:r>
            <a:r>
              <a:rPr lang="ko-KR" altLang="en-US" dirty="0" smtClean="0"/>
              <a:t>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명령어의 </a:t>
            </a:r>
            <a:r>
              <a:rPr lang="ko-KR" altLang="en-US" dirty="0" err="1" smtClean="0"/>
              <a:t>진입점</a:t>
            </a:r>
            <a:r>
              <a:rPr lang="ko-KR" altLang="en-US" dirty="0" smtClean="0"/>
              <a:t> 슈퍼 인터페이스</a:t>
            </a:r>
            <a:r>
              <a:rPr lang="en-US" altLang="ko-KR" dirty="0" smtClean="0"/>
              <a:t>(Super Interface) </a:t>
            </a:r>
            <a:r>
              <a:rPr lang="ko-KR" altLang="en-US" dirty="0" smtClean="0"/>
              <a:t>작성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컨트롤러 및 템플릿 페이지작성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관리자 영역은 크게 관리자를 인증하는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상품관리를 하는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관리 하는 부분 그리고 상품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를 관리하는 부분으로 </a:t>
            </a:r>
            <a:r>
              <a:rPr lang="ko-KR" altLang="en-US" dirty="0" smtClean="0"/>
              <a:t>나뉨</a:t>
            </a:r>
            <a:endParaRPr lang="ko-KR" altLang="en-US" dirty="0" smtClean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b="1" dirty="0" smtClean="0"/>
              <a:t>관리자 인증 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관리자를 인증하는 부분으로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인증에 성공하면 상품관리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관리 부분이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b="1" dirty="0" smtClean="0"/>
              <a:t>상품관리 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쇼핑몰의 상품을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삭제하는 부분으로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쇼핑몰의 상품을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b="1" dirty="0" smtClean="0"/>
              <a:t>구매 관리 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쇼핑몰에서 구매한 구매 목록을 </a:t>
            </a:r>
            <a:r>
              <a:rPr lang="ko-KR" altLang="en-US" dirty="0" smtClean="0"/>
              <a:t>관리</a:t>
            </a:r>
            <a:endParaRPr lang="ko-KR" altLang="en-US" dirty="0" smtClean="0"/>
          </a:p>
          <a:p>
            <a:pPr lvl="1" fontAlgn="base"/>
            <a:r>
              <a:rPr lang="ko-KR" altLang="en-US" b="1" dirty="0" smtClean="0"/>
              <a:t>상품</a:t>
            </a:r>
            <a:r>
              <a:rPr lang="en-US" altLang="ko-KR" b="1" dirty="0" smtClean="0"/>
              <a:t>Q&amp;A </a:t>
            </a:r>
            <a:r>
              <a:rPr lang="ko-KR" altLang="en-US" b="1" dirty="0" smtClean="0"/>
              <a:t>관리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상품 문의에 대한 답변 글을 쓰고 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9223208" descr="image18-0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707654"/>
            <a:ext cx="373127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관리자인증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구매관리 부분에서 사용하는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MngrDataBean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MngrDBBean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관리에 사용할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QnaDataBean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QnaDBBean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와 모델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사용한 웹 서비스의 </a:t>
            </a:r>
            <a:r>
              <a:rPr lang="ko-KR" altLang="en-US" dirty="0" smtClean="0"/>
              <a:t>기본구조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자바스크립트</a:t>
            </a:r>
            <a:r>
              <a:rPr lang="en-US" altLang="ko-KR" dirty="0" smtClean="0"/>
              <a:t>(JS) : </a:t>
            </a:r>
            <a:r>
              <a:rPr lang="ko-KR" altLang="en-US" dirty="0" smtClean="0"/>
              <a:t>서버에 페이지요청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때에 따라서는 처리결과의 응답도 받음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컨트롤러</a:t>
            </a:r>
            <a:r>
              <a:rPr lang="en-US" altLang="ko-KR" dirty="0" smtClean="0"/>
              <a:t>(Controller) : </a:t>
            </a:r>
            <a:r>
              <a:rPr lang="ko-KR" altLang="en-US" dirty="0" smtClean="0"/>
              <a:t>요청을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명령어 처리 클래스를 실행</a:t>
            </a:r>
          </a:p>
          <a:p>
            <a:pPr lvl="2"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　명령어 처리클래스에서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연동하는 부분이 필요하면 실행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 처리한 결과를 화면에 표시하기 위한 </a:t>
            </a:r>
            <a:r>
              <a:rPr lang="ko-KR" altLang="en-US" dirty="0" smtClean="0"/>
              <a:t>부분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9226408" descr="image18-0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9622"/>
            <a:ext cx="3844925" cy="267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메인 및 인증관련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 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49222248" descr="image18-0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419622"/>
            <a:ext cx="4433888" cy="3163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메인 및 인증관련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관리자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인증처리 페이지 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ManagerMainAction.java</a:t>
            </a:r>
          </a:p>
          <a:p>
            <a:pPr lvl="3" fontAlgn="base"/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ManagerLoginFormAction.java</a:t>
            </a:r>
          </a:p>
          <a:p>
            <a:pPr lvl="3" fontAlgn="base"/>
            <a:r>
              <a:rPr lang="ko-KR" altLang="en-US" dirty="0" smtClean="0"/>
              <a:t>관리자 </a:t>
            </a:r>
            <a:r>
              <a:rPr lang="ko-KR" altLang="en-US" dirty="0" smtClean="0"/>
              <a:t>로그인 폼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ManagerLoginProAction.java</a:t>
            </a:r>
          </a:p>
          <a:p>
            <a:pPr lvl="3" fontAlgn="base"/>
            <a:r>
              <a:rPr lang="ko-KR" altLang="en-US" dirty="0" smtClean="0"/>
              <a:t>관리자 </a:t>
            </a:r>
            <a:r>
              <a:rPr lang="ko-KR" altLang="en-US" dirty="0" smtClean="0"/>
              <a:t>로그인 처리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ManagerLogoutAction.java</a:t>
            </a:r>
          </a:p>
          <a:p>
            <a:pPr lvl="3" fontAlgn="base"/>
            <a:r>
              <a:rPr lang="ko-KR" altLang="en-US" dirty="0" smtClean="0"/>
              <a:t>관리자 </a:t>
            </a:r>
            <a:r>
              <a:rPr lang="ko-KR" altLang="en-US" dirty="0" smtClean="0"/>
              <a:t>로그아웃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메인 및 인증관련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관리자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인증처리 페이지 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managerMain.jsp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시작페이지로 </a:t>
            </a:r>
            <a:r>
              <a:rPr lang="ko-KR" altLang="en-US" dirty="0" err="1" smtClean="0"/>
              <a:t>메인화면의</a:t>
            </a:r>
            <a:r>
              <a:rPr lang="ko-KR" altLang="en-US" dirty="0" smtClean="0"/>
              <a:t> 기본구조를 제공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managerMain.js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관리자의 영역의 작업 요청을 처리하며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상품수정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전체구매목록 확인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mLoginForm.jsp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관리자 인증 폼으로 아이디와 비밀번호를 입력하는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mLoginPro.jsp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관리자 인증을 처리하는 페이지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메인 및 인증관련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관리자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및 </a:t>
            </a:r>
            <a:r>
              <a:rPr lang="ko-KR" altLang="en-US" dirty="0" smtClean="0"/>
              <a:t>인증처리 페이지 작성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mLogout.jsp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인증을 무효화하는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mlogin.js</a:t>
            </a:r>
          </a:p>
          <a:p>
            <a:pPr lvl="3" fontAlgn="base"/>
            <a:r>
              <a:rPr lang="ko-KR" altLang="en-US" dirty="0" smtClean="0"/>
              <a:t>관리자인증과 </a:t>
            </a:r>
            <a:r>
              <a:rPr lang="ko-KR" altLang="en-US" dirty="0" smtClean="0"/>
              <a:t>관련된 요청을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ko-KR" altLang="en-US" dirty="0" smtClean="0"/>
              <a:t>인증 </a:t>
            </a:r>
            <a:r>
              <a:rPr lang="ko-KR" altLang="en-US" dirty="0" smtClean="0"/>
              <a:t>폼의 인증되지 않은 사용자 영역에서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또는 인증된 사용자 영역에서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상품등록 </a:t>
            </a:r>
            <a:r>
              <a:rPr lang="ko-KR" altLang="en-US" dirty="0" smtClean="0"/>
              <a:t>및 수정 삭제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 </a:t>
            </a:r>
            <a:r>
              <a:rPr lang="ko-KR" altLang="en-US" dirty="0" smtClean="0"/>
              <a:t>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9225768" descr="image18-0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1350" y="1347614"/>
            <a:ext cx="4692650" cy="3363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상품등록 </a:t>
            </a:r>
            <a:r>
              <a:rPr lang="ko-KR" altLang="en-US" dirty="0" smtClean="0"/>
              <a:t>및 수정 삭제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BookRegisterFormAction.java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등록 폼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BookRegisterProAction.java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등록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BookListAction.java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등록된 상품 리스트 표시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BookUpdateFormAction.java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수정 폼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관리자의 메인 및 인증관련 작업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상품등록 및 수정 삭제 작업</a:t>
            </a:r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</a:t>
            </a:r>
          </a:p>
          <a:p>
            <a:pPr fontAlgn="base"/>
            <a:r>
              <a:rPr lang="en-US" altLang="ko-KR" dirty="0" smtClean="0"/>
              <a:t>(5) </a:t>
            </a:r>
            <a:r>
              <a:rPr lang="ko-KR" altLang="en-US" dirty="0" smtClean="0"/>
              <a:t>주문된 구매목록 관리 작업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상품등록 </a:t>
            </a:r>
            <a:r>
              <a:rPr lang="ko-KR" altLang="en-US" dirty="0" smtClean="0"/>
              <a:t>및 수정 삭제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BookUpdateProAction.java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수정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BookDeleteProAction.java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삭제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bookRegisterForm.jsp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등록 폼 제공하는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bookregist.js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상품등록과 관련된 요청을 처리하는 것으로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책등록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목록으로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상품등록 </a:t>
            </a:r>
            <a:r>
              <a:rPr lang="ko-KR" altLang="en-US" dirty="0" smtClean="0"/>
              <a:t>및 수정 삭제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bookRegisterPro.jsp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상품의 등록을 처리하는 페이지</a:t>
            </a:r>
          </a:p>
          <a:p>
            <a:pPr lvl="2" fontAlgn="base"/>
            <a:r>
              <a:rPr lang="en-US" altLang="ko-KR" dirty="0" smtClean="0"/>
              <a:t>bookList.jsp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등록된 상품의 리스트를 표시하는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booklist.js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상품목록에서 요청을 처리하는 것으로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책등록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bookUpdateForm.jsp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상품의 수정 폼을 제공하는 페이지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상품등록 </a:t>
            </a:r>
            <a:r>
              <a:rPr lang="ko-KR" altLang="en-US" dirty="0" smtClean="0"/>
              <a:t>및 수정 삭제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bookUpdatePro.jsp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상품의 수정 처리를 제공하는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bookupdate.js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수정과 관련된 요청을 처리하는 것으로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책수정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목록으로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bookDeletePro.jsp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상품의 삭제 처리를 제공하는 페이지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 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49221288" descr="image18-0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635646"/>
            <a:ext cx="4130675" cy="294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QnaReplyFormAction.java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쓰기 폼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QnaReplyProAction.java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쓰기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QnaListAction.java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QnaReplyUpdateFormAction.java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수정 폼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QnaReplyUpdateProAction.java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수정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qnaReplyForm.jsp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쓰기 폼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qnawrite.js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답변쓰기 관련 요청을 처리한다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답변하기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작업을 처리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qnaReplyPro.jsp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쓰기 처리 페이지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상품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qnaList.jsp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목록보기 페이지</a:t>
            </a:r>
          </a:p>
          <a:p>
            <a:pPr lvl="2" fontAlgn="base"/>
            <a:r>
              <a:rPr lang="en-US" altLang="ko-KR" dirty="0" smtClean="0"/>
              <a:t>qnalist.js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작업 요청을 처리하며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답변하기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</a:p>
          <a:p>
            <a:pPr lvl="2" fontAlgn="base"/>
            <a:r>
              <a:rPr lang="en-US" altLang="ko-KR" dirty="0" smtClean="0"/>
              <a:t>qnaReplyUpdateForm.jsp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수정 폼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qnaupdate.js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수정 요청을 처리한다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qnaReplyUpdatePro.jsp</a:t>
            </a:r>
          </a:p>
          <a:p>
            <a:pPr lvl="3" fontAlgn="base"/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답변 수정 처리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주문된 </a:t>
            </a:r>
            <a:r>
              <a:rPr lang="ko-KR" altLang="en-US" dirty="0" smtClean="0"/>
              <a:t>구매목록 관리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 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9226168" descr="image18-0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91630"/>
            <a:ext cx="4044950" cy="286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관리자영역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주문된 </a:t>
            </a:r>
            <a:r>
              <a:rPr lang="ko-KR" altLang="en-US" dirty="0" smtClean="0"/>
              <a:t>구매목록 관리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주문된 구매목록 보기에서 사용되는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OrderListAction.java</a:t>
            </a:r>
          </a:p>
          <a:p>
            <a:pPr lvl="3" fontAlgn="base"/>
            <a:r>
              <a:rPr lang="ko-KR" altLang="en-US" dirty="0" smtClean="0"/>
              <a:t>주문된 </a:t>
            </a:r>
            <a:r>
              <a:rPr lang="ko-KR" altLang="en-US" dirty="0" smtClean="0"/>
              <a:t>구매목록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orderList.jsp</a:t>
            </a:r>
          </a:p>
          <a:p>
            <a:pPr lvl="3" fontAlgn="base"/>
            <a:r>
              <a:rPr lang="ko-KR" altLang="en-US" dirty="0" smtClean="0"/>
              <a:t>주문목록 </a:t>
            </a:r>
            <a:r>
              <a:rPr lang="ko-KR" altLang="en-US" dirty="0" smtClean="0"/>
              <a:t>보기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orderlist.js</a:t>
            </a:r>
          </a:p>
          <a:p>
            <a:pPr lvl="3" fontAlgn="base"/>
            <a:r>
              <a:rPr lang="ko-KR" altLang="en-US" dirty="0" smtClean="0"/>
              <a:t>관리자의 </a:t>
            </a:r>
            <a:r>
              <a:rPr lang="ko-KR" altLang="en-US" dirty="0" smtClean="0"/>
              <a:t>영역의 주문 목록 보기에서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영역은 크게 쇼핑화면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회원인증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부분으로 나눌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쇼핑을 위한 화면구성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장바구니 관리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구매관리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b="1" dirty="0" smtClean="0"/>
              <a:t>쇼핑화면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회원인증</a:t>
            </a:r>
            <a:r>
              <a:rPr lang="en-US" altLang="ko-KR" b="1" dirty="0" smtClean="0"/>
              <a:t>,</a:t>
            </a:r>
            <a:r>
              <a:rPr lang="en-US" altLang="ko-KR" b="1" dirty="0" err="1" smtClean="0"/>
              <a:t>QnA</a:t>
            </a:r>
            <a:r>
              <a:rPr lang="ko-KR" altLang="en-US" b="1" dirty="0" smtClean="0"/>
              <a:t>포함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탈퇴의 작업이 포함된 회원인증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및 상세정보 제공부분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b="1" dirty="0" smtClean="0"/>
              <a:t>장바구니 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쇼핑몰에서 장바구니에 물건을 추가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수량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항목삭제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장바구니 비우기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b="1" dirty="0" smtClean="0"/>
              <a:t>구매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구매 폼 작성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구매된 목록보기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49220968" descr="image18-0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067694"/>
            <a:ext cx="4098925" cy="172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탈퇴의 작업이 포함된 </a:t>
            </a:r>
            <a:r>
              <a:rPr lang="ko-KR" altLang="en-US" dirty="0" smtClean="0"/>
              <a:t>회원인증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제품상세정보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r>
              <a:rPr lang="ko-KR" altLang="en-US" dirty="0" smtClean="0"/>
              <a:t>작업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쇼핑부분 및 상품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자바빈은</a:t>
            </a:r>
            <a:r>
              <a:rPr lang="ko-KR" altLang="en-US" dirty="0" smtClean="0"/>
              <a:t> 관리자영역에서 작성한 </a:t>
            </a:r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관리자 영역에서 사용한 것을 같이 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회원인증에 관련된 </a:t>
            </a:r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회원인증 데이터 저장빈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LogonDataBean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회원인증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LogonDBBean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69" name="_x49220008" descr="image18-0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19622"/>
            <a:ext cx="4273550" cy="303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쇼핑화면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ShopMainAction.java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ProListAction.java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err="1" smtClean="0"/>
              <a:t>메인화면에</a:t>
            </a:r>
            <a:r>
              <a:rPr lang="ko-KR" altLang="en-US" dirty="0" smtClean="0"/>
              <a:t> 표시하는 상품목록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BookContentAction.java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 내용 보기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쇼핑화면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shopMain.jsp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신상품목록을 화면에 표시하는 페이지</a:t>
            </a:r>
          </a:p>
          <a:p>
            <a:pPr lvl="2" fontAlgn="base"/>
            <a:r>
              <a:rPr lang="en-US" altLang="ko-KR" dirty="0" smtClean="0"/>
              <a:t>showList.jsp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사용자가 쇼핑할 수 있도록 상품 목록을 제공하는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bookContent.jsp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상품의 내용을 표시하는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bookContent.js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관리자인증과 관련된 요청을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 폼의 인증되지 않은 사용자 영역에서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또는 인증된 사용자 영역에서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회원인증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RegisterFormAction.java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폼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RegisterProAction.java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ConfirmIdAction.java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아이디 중복확인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LoginFormAction.java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로그인 폼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LoginProAction.java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로그인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회원인증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LogoutAction.java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로그아웃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ModifyAction.java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수정과 탈퇴의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ModifyFormAction.java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 폼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ModifyProAction.java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DeleteProAction.java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탈퇴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회원인증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registerForm.jsp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폼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register.js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관련 요청을 처리하며</a:t>
            </a:r>
            <a:r>
              <a:rPr lang="en-US" altLang="ko-KR" dirty="0" smtClean="0"/>
              <a:t>, [ID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처리한다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registerPro.jsp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처리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confirmId.jsp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아이디 중복확인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loginForm.jsp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로그인 폼 페이지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회원인증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login.js</a:t>
            </a:r>
          </a:p>
          <a:p>
            <a:pPr lvl="3" fontAlgn="base"/>
            <a:r>
              <a:rPr lang="ko-KR" altLang="en-US" dirty="0" smtClean="0"/>
              <a:t>로그인 </a:t>
            </a:r>
            <a:r>
              <a:rPr lang="ko-KR" altLang="en-US" dirty="0" smtClean="0"/>
              <a:t>관련 요청을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인증되지 않은 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인증된 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회원정보 변경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로그인 처리 페이지</a:t>
            </a:r>
          </a:p>
          <a:p>
            <a:pPr lvl="2" fontAlgn="base"/>
            <a:r>
              <a:rPr lang="en-US" altLang="ko-KR" dirty="0" smtClean="0"/>
              <a:t>logout.jsp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인증 무효화 페이지</a:t>
            </a:r>
          </a:p>
          <a:p>
            <a:pPr lvl="2" fontAlgn="base"/>
            <a:r>
              <a:rPr lang="en-US" altLang="ko-KR" dirty="0" smtClean="0"/>
              <a:t>modify.jsp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수정과 탈퇴의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페이지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쇼핑몰은 관리자영역과 사용자 영역으로 나뉨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관리자 영역</a:t>
            </a:r>
            <a:r>
              <a:rPr lang="en-US" altLang="ko-KR" dirty="0" smtClean="0"/>
              <a:t>:</a:t>
            </a:r>
          </a:p>
          <a:p>
            <a:pPr lvl="3" fontAlgn="base"/>
            <a:r>
              <a:rPr lang="ko-KR" altLang="en-US" dirty="0" smtClean="0"/>
              <a:t>물품을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수정하고 구매 목록을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사용자의 쇼핑영역</a:t>
            </a:r>
            <a:r>
              <a:rPr lang="en-US" altLang="ko-KR" dirty="0" smtClean="0"/>
              <a:t>:</a:t>
            </a:r>
          </a:p>
          <a:p>
            <a:pPr lvl="3" fontAlgn="base"/>
            <a:r>
              <a:rPr lang="ko-KR" altLang="en-US" dirty="0" smtClean="0"/>
              <a:t>등록된 상품을 기반으로 작성된 쇼핑몰을 사용</a:t>
            </a:r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 smtClean="0"/>
              <a:t>회원인증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modifyForm.jsp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정보 수정 폼 페이지</a:t>
            </a:r>
          </a:p>
          <a:p>
            <a:pPr lvl="2" fontAlgn="base"/>
            <a:r>
              <a:rPr lang="en-US" altLang="ko-KR" dirty="0" smtClean="0"/>
              <a:t>modify.js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정보 수정과 관련된 요청을 처리하며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처리한다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modifyPro.jsp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정보 수정 처리 페이지</a:t>
            </a:r>
          </a:p>
          <a:p>
            <a:pPr lvl="2" fontAlgn="base"/>
            <a:r>
              <a:rPr lang="en-US" altLang="ko-KR" dirty="0" smtClean="0"/>
              <a:t>deletePro.jsp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정보 탈퇴 처리 페이지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 폼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QnaUpdateFormAction.java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폼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QnaUpdateProAction.java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QnaDeleteProAction.java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처리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 폼 페이지</a:t>
            </a:r>
          </a:p>
          <a:p>
            <a:pPr lvl="2" fontAlgn="base"/>
            <a:r>
              <a:rPr lang="en-US" altLang="ko-KR" dirty="0" smtClean="0"/>
              <a:t>write.js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 관련 작업 요청을 처리하며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상품수정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전체구매목록 확인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상품 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 처리 </a:t>
            </a:r>
            <a:r>
              <a:rPr lang="ko-KR" altLang="en-US" dirty="0" smtClean="0"/>
              <a:t>페이지</a:t>
            </a:r>
            <a:endParaRPr lang="ko-KR" altLang="en-US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쇼핑을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화면구성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qnaUpdateForm.jsp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폼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update.js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관리자의 인증을 무효화하는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qnaUpdatePro.jsp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처리 페이지</a:t>
            </a:r>
          </a:p>
          <a:p>
            <a:pPr lvl="2" fontAlgn="base"/>
            <a:r>
              <a:rPr lang="en-US" altLang="ko-KR" dirty="0" smtClean="0"/>
              <a:t>qnaDeletePro.jsp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처리 페이지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장바구니 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쇼핑몰의 장바구니 관련 작업</a:t>
            </a:r>
          </a:p>
          <a:p>
            <a:pPr lvl="3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CartDataBean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CartDBBean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장바구니 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 구조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49225128" descr="image18-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91630"/>
            <a:ext cx="4306888" cy="2830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장바구니 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InsertCartAction.java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장바구니에 추가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CartListAction.java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목록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CartUpdateFormAction.java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수량 수정 폼 </a:t>
            </a:r>
            <a:r>
              <a:rPr lang="ko-KR" altLang="en-US" dirty="0" err="1" smtClean="0"/>
              <a:t>로직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CartUpdateProAction.java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수량 수정 처리 </a:t>
            </a:r>
            <a:r>
              <a:rPr lang="ko-KR" altLang="en-US" dirty="0" err="1" smtClean="0"/>
              <a:t>로직</a:t>
            </a:r>
          </a:p>
          <a:p>
            <a:pPr lvl="2" fontAlgn="base"/>
            <a:r>
              <a:rPr lang="en-US" altLang="ko-KR" dirty="0" smtClean="0"/>
              <a:t>DeleteCartAction.java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목록 삭제 및 비우기 처리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장바구니 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insertCart.jsp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장바구니에 추가 페이지</a:t>
            </a:r>
          </a:p>
          <a:p>
            <a:pPr lvl="2" fontAlgn="base"/>
            <a:r>
              <a:rPr lang="en-US" altLang="ko-KR" dirty="0" smtClean="0"/>
              <a:t>cartList.jsp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목록 페이지</a:t>
            </a:r>
          </a:p>
          <a:p>
            <a:pPr lvl="2" fontAlgn="base"/>
            <a:r>
              <a:rPr lang="en-US" altLang="ko-KR" dirty="0" smtClean="0"/>
              <a:t>cartList.js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관련 작업 요청을 처리하며</a:t>
            </a:r>
            <a:r>
              <a:rPr lang="en-US" altLang="ko-KR" dirty="0" smtClean="0"/>
              <a:t>, [</a:t>
            </a:r>
            <a:r>
              <a:rPr lang="ko-KR" altLang="en-US" dirty="0" err="1" smtClean="0"/>
              <a:t>쇼핑계속</a:t>
            </a:r>
            <a:r>
              <a:rPr lang="en-US" altLang="ko-KR" dirty="0" smtClean="0"/>
              <a:t>],[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장바구니 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cartUpdateForm.jsp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목록의 수량 수정 폼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cartUpdatePro.jsp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 목록의 수량 수정 처리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deleteCart.jsp</a:t>
            </a:r>
          </a:p>
          <a:p>
            <a:pPr lvl="2" fontAlgn="base"/>
            <a:r>
              <a:rPr lang="en-US" altLang="ko-KR" dirty="0" smtClean="0"/>
              <a:t> </a:t>
            </a:r>
            <a:r>
              <a:rPr lang="ko-KR" altLang="en-US" dirty="0" smtClean="0"/>
              <a:t>장바구니의 목록 및 비우기 처리 페이지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구매관리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쇼핑몰의 구매 관련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BuyDataBean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BuyDBBean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영역별 필수 처리작업</a:t>
            </a:r>
          </a:p>
          <a:p>
            <a:pPr lvl="2" fontAlgn="base"/>
            <a:r>
              <a:rPr lang="ko-KR" altLang="en-US" dirty="0" smtClean="0"/>
              <a:t>관리자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 등록 및 수정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목록 관리</a:t>
            </a:r>
          </a:p>
          <a:p>
            <a:pPr lvl="2" fontAlgn="base"/>
            <a:r>
              <a:rPr lang="ko-KR" altLang="en-US" dirty="0" smtClean="0"/>
              <a:t>사용자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쇼핑 화면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r>
              <a:rPr lang="en-US" altLang="ko-KR" dirty="0" err="1" smtClean="0"/>
              <a:t>QnA</a:t>
            </a:r>
            <a:r>
              <a:rPr lang="ko-KR" altLang="en-US" dirty="0" smtClean="0"/>
              <a:t>게시판 등이 포함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장바구니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9222328" descr="image18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1779662"/>
            <a:ext cx="4438650" cy="167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구매관리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705" name="_x49220328" descr="image18-1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347614"/>
            <a:ext cx="4540250" cy="3008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구매관리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BuyFormAction.java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폼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BuyProAction.java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처리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BuyListAction.java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목록 처리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사용자 영역의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구매관리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buyForm.jsp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폼 페이지</a:t>
            </a:r>
          </a:p>
          <a:p>
            <a:pPr lvl="2" fontAlgn="base"/>
            <a:r>
              <a:rPr lang="en-US" altLang="ko-KR" dirty="0" smtClean="0"/>
              <a:t>buyForm.js</a:t>
            </a:r>
          </a:p>
          <a:p>
            <a:pPr lvl="3" fontAlgn="base"/>
            <a:r>
              <a:rPr lang="en-US" altLang="ko-KR" dirty="0" smtClean="0"/>
              <a:t> 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작업 처리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buyPro.jsp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처리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buyList.jsp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구매 목록 페이지 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buyList.js</a:t>
            </a:r>
          </a:p>
          <a:p>
            <a:pPr lvl="3" fontAlgn="base"/>
            <a:r>
              <a:rPr lang="en-US" altLang="ko-KR" dirty="0" smtClean="0"/>
              <a:t> [</a:t>
            </a:r>
            <a:r>
              <a:rPr lang="ko-KR" altLang="en-US" dirty="0" err="1" smtClean="0"/>
              <a:t>쇼핑계속</a:t>
            </a:r>
            <a:r>
              <a:rPr lang="en-US" altLang="ko-KR" dirty="0" smtClean="0"/>
              <a:t>],[</a:t>
            </a:r>
            <a:r>
              <a:rPr lang="ko-KR" altLang="en-US" dirty="0" err="1" smtClean="0"/>
              <a:t>메인으로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작업 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패키지 또는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작성해야할</a:t>
            </a:r>
            <a:r>
              <a:rPr lang="ko-KR" altLang="en-US" dirty="0" smtClean="0"/>
              <a:t> 컨트롤러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9219368" descr="image18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91630"/>
            <a:ext cx="4685520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작성된 관리자영역의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상품의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삭제와 관련된 상품 관련 작업과 구매된 상품을 관리하는 구매된 상품 관련 작업의 두 가지 작업을 주로 </a:t>
            </a:r>
            <a:r>
              <a:rPr lang="ko-KR" altLang="en-US" dirty="0" smtClean="0"/>
              <a:t>수행</a:t>
            </a:r>
            <a:endParaRPr lang="ko-KR" altLang="en-US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9226248" descr="image18-0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35646"/>
            <a:ext cx="4083050" cy="2055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쇼핑몰 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작성된 사용자영역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메인페이지</a:t>
            </a:r>
          </a:p>
          <a:p>
            <a:pPr lvl="2" fontAlgn="base"/>
            <a:r>
              <a:rPr lang="ko-KR" altLang="en-US" dirty="0" smtClean="0"/>
              <a:t>쇼핑몰의 상품을 보고 구매하는 작업을 주로 수행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9224568" descr="image18-0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21102"/>
            <a:ext cx="4427860" cy="2674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2475</Words>
  <Application>Microsoft Office PowerPoint</Application>
  <PresentationFormat>화면 슬라이드 쇼(16:9)</PresentationFormat>
  <Paragraphs>492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WidescreenPresentation</vt:lpstr>
      <vt:lpstr>18장. 모델2기반의 Ajax를 사용한 쇼핑몰</vt:lpstr>
      <vt:lpstr>목차(1/3)</vt:lpstr>
      <vt:lpstr>목차(2/3)</vt:lpstr>
      <vt:lpstr>목차(3/3)</vt:lpstr>
      <vt:lpstr>1. 쇼핑몰 시스템 개요</vt:lpstr>
      <vt:lpstr>1. 쇼핑몰 시스템 개요</vt:lpstr>
      <vt:lpstr>1. 쇼핑몰 시스템 개요</vt:lpstr>
      <vt:lpstr>1. 쇼핑몰 시스템 개요</vt:lpstr>
      <vt:lpstr>1. 쇼핑몰 시스템 개요</vt:lpstr>
      <vt:lpstr>1. 쇼핑몰 시스템 개요</vt:lpstr>
      <vt:lpstr>1. 쇼핑몰 시스템 개요</vt:lpstr>
      <vt:lpstr>1. 쇼핑몰 시스템 개요</vt:lpstr>
      <vt:lpstr>1. 쇼핑몰 시스템 개요</vt:lpstr>
      <vt:lpstr>2. 쇼핑몰 시스템의 필요 테이블 작성</vt:lpstr>
      <vt:lpstr>2. 쇼핑몰 시스템의 필요 테이블 작성</vt:lpstr>
      <vt:lpstr>3. 컨트롤러(Controller)와 명령어의 진입점 슈퍼 인터페이스작성</vt:lpstr>
      <vt:lpstr>3. 컨트롤러(Controller)와 명령어의 진입점 슈퍼 인터페이스작성</vt:lpstr>
      <vt:lpstr>3. 컨트롤러(Controller)와 명령어의 진입점 슈퍼 인터페이스작성</vt:lpstr>
      <vt:lpstr>3. 컨트롤러(Controller)와 명령어의 진입점 슈퍼 인터페이스작성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4. 관리자영역 작성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  <vt:lpstr>5. 사용자 영역의 작성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2014-11-03T10:20:26Z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