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61" r:id="rId2"/>
    <p:sldId id="264" r:id="rId3"/>
    <p:sldId id="292" r:id="rId4"/>
    <p:sldId id="293" r:id="rId5"/>
    <p:sldId id="301" r:id="rId6"/>
    <p:sldId id="299" r:id="rId7"/>
    <p:sldId id="300" r:id="rId8"/>
    <p:sldId id="302" r:id="rId9"/>
    <p:sldId id="304" r:id="rId10"/>
    <p:sldId id="295" r:id="rId11"/>
    <p:sldId id="305" r:id="rId12"/>
    <p:sldId id="297" r:id="rId13"/>
    <p:sldId id="306" r:id="rId14"/>
    <p:sldId id="307" r:id="rId15"/>
    <p:sldId id="308" r:id="rId16"/>
    <p:sldId id="309" r:id="rId17"/>
    <p:sldId id="311" r:id="rId18"/>
    <p:sldId id="310" r:id="rId19"/>
    <p:sldId id="313" r:id="rId20"/>
    <p:sldId id="312" r:id="rId21"/>
    <p:sldId id="298" r:id="rId22"/>
    <p:sldId id="315" r:id="rId23"/>
    <p:sldId id="314" r:id="rId24"/>
    <p:sldId id="316" r:id="rId25"/>
    <p:sldId id="317" r:id="rId26"/>
  </p:sldIdLst>
  <p:sldSz cx="9144000" cy="5143500" type="screen16x9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75" d="100"/>
          <a:sy n="75" d="100"/>
        </p:scale>
        <p:origin x="-96" y="-10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A8ADFD5B-A66C-449C-B6E8-FB716D07777D}" type="datetimeFigureOut">
              <a:rPr/>
              <a:pPr/>
              <a:t>2006/6/30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1" hangingPunct="1">
              <a:buNone/>
              <a:defRPr kumimoji="1" lang="ko-KR" sz="28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lvl2pPr marL="457200" indent="0" algn="ctr" eaLnBrk="1" latinLnBrk="1" hangingPunct="1">
              <a:buNone/>
            </a:lvl2pPr>
            <a:lvl3pPr marL="914400" indent="0" algn="ctr" eaLnBrk="1" latinLnBrk="1" hangingPunct="1">
              <a:buNone/>
            </a:lvl3pPr>
            <a:lvl4pPr marL="1371600" indent="0" algn="ctr" eaLnBrk="1" latinLnBrk="1" hangingPunct="1">
              <a:buNone/>
            </a:lvl4pPr>
            <a:lvl5pPr marL="1828800" indent="0" algn="ctr" eaLnBrk="1" latinLnBrk="1" hangingPunct="1">
              <a:buNone/>
            </a:lvl5pPr>
            <a:lvl6pPr marL="2286000" indent="0" algn="ctr" eaLnBrk="1" latinLnBrk="1" hangingPunct="1">
              <a:buNone/>
            </a:lvl6pPr>
            <a:lvl7pPr marL="2743200" indent="0" algn="ctr" eaLnBrk="1" latinLnBrk="1" hangingPunct="1">
              <a:buNone/>
            </a:lvl7pPr>
            <a:lvl8pPr marL="3200400" indent="0" algn="ctr" eaLnBrk="1" latinLnBrk="1" hangingPunct="1">
              <a:buNone/>
            </a:lvl8pPr>
            <a:lvl9pPr marL="3657600" indent="0" algn="ctr" eaLnBrk="1" latinLnBrk="1" hangingPunct="1">
              <a:buNone/>
            </a:lvl9pPr>
            <a:extLst/>
          </a:lstStyle>
          <a:p>
            <a:pPr eaLnBrk="1" latinLnBrk="1" hangingPunct="1"/>
            <a:r>
              <a:rPr lang="ko-KR" altLang="en-US" smtClean="0"/>
              <a:t>마스터 부제목 스타일 편집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1" hangingPunct="1">
              <a:defRPr kumimoji="1" lang="ko-KR" sz="20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047E157E-8DCB-4F70-A0AF-5EB586A91DD4}" type="datetime1">
              <a:rPr lang="en-US" altLang="ko-KR" smtClean="0"/>
              <a:pPr/>
              <a:t>10/30/2014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pPr algn="r" latinLnBrk="1"/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1" hangingPunct="1">
              <a:defRPr kumimoji="1" lang="ko-KR" cap="all" baseline="0"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8CFA-92F5-41EE-A463-E0DE6FD27F4A}" type="datetime1">
              <a:rPr lang="ko-KR" altLang="en-US" smtClean="0"/>
              <a:pPr/>
              <a:t>2014-10-30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57150"/>
            <a:ext cx="2895600" cy="21669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A641981A-FA72-45C5-9A3B-D0EA313DEF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HTML5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44408" y="249492"/>
            <a:ext cx="638200" cy="4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1" hangingPunct="1">
              <a:buNone/>
              <a:defRPr kumimoji="1" lang="ko-KR" sz="2800">
                <a:solidFill>
                  <a:schemeClr val="tx2"/>
                </a:solidFill>
              </a:defRPr>
            </a:lvl1pPr>
            <a:lvl2pPr eaLnBrk="1" latinLnBrk="1" hangingPunct="1">
              <a:buNone/>
              <a:defRPr kumimoji="1" lang="ko-K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1" hangingPunct="1">
              <a:buNone/>
              <a:defRPr kumimoji="1" lang="ko-K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1" hangingPunct="1">
              <a:buNone/>
              <a:defRPr kumimoji="1" lang="ko-K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1" lang="ko-KR"/>
              <a:t>마스터 제목 스타일 편집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1" hangingPunct="1">
              <a:defRPr kumimoji="1" lang="ko-KR" sz="2400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2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1" hangingPunct="1">
              <a:defRPr kumimoji="1" lang="ko-KR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1" hangingPunct="1">
              <a:buNone/>
              <a:defRPr kumimoji="1" lang="ko-KR" sz="4200" b="0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1" hangingPunct="1">
              <a:spcAft>
                <a:spcPts val="1000"/>
              </a:spcAft>
              <a:buNone/>
              <a:defRPr kumimoji="1" lang="ko-KR" sz="1800"/>
            </a:lvl1pPr>
            <a:lvl2pPr eaLnBrk="1" latinLnBrk="1" hangingPunct="1">
              <a:buNone/>
              <a:defRPr kumimoji="1" lang="ko-KR" sz="1200"/>
            </a:lvl2pPr>
            <a:lvl3pPr eaLnBrk="1" latinLnBrk="1" hangingPunct="1">
              <a:buNone/>
              <a:defRPr kumimoji="1" lang="ko-KR" sz="1000"/>
            </a:lvl3pPr>
            <a:lvl4pPr eaLnBrk="1" latinLnBrk="1" hangingPunct="1">
              <a:buNone/>
              <a:defRPr kumimoji="1" lang="ko-KR" sz="900"/>
            </a:lvl4pPr>
            <a:lvl5pPr eaLnBrk="1" latinLnBrk="1" hangingPunct="1"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1" hangingPunct="1">
              <a:buNone/>
              <a:defRPr kumimoji="1" lang="ko-KR" sz="3200"/>
            </a:lvl1pPr>
            <a:extLst/>
          </a:lstStyle>
          <a:p>
            <a:r>
              <a:rPr kumimoji="1" lang="ko-KR" altLang="en-US" smtClean="0"/>
              <a:t>그림을 추가하려면 아이콘을 클릭하십시오</a:t>
            </a:r>
            <a:endParaRPr kumimoji="1" lang="ko-K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1" hangingPunct="1">
              <a:buFontTx/>
              <a:buNone/>
              <a:defRPr kumimoji="1" lang="ko-KR" sz="1700"/>
            </a:lvl1pPr>
            <a:lvl2pPr eaLnBrk="1" latinLnBrk="1" hangingPunct="1">
              <a:buFontTx/>
              <a:buNone/>
              <a:defRPr kumimoji="1" lang="ko-KR" sz="1200"/>
            </a:lvl2pPr>
            <a:lvl3pPr eaLnBrk="1" latinLnBrk="1" hangingPunct="1">
              <a:buFontTx/>
              <a:buNone/>
              <a:defRPr kumimoji="1" lang="ko-KR" sz="1000"/>
            </a:lvl3pPr>
            <a:lvl4pPr eaLnBrk="1" latinLnBrk="1" hangingPunct="1">
              <a:buFontTx/>
              <a:buNone/>
              <a:defRPr kumimoji="1" lang="ko-KR" sz="900"/>
            </a:lvl4pPr>
            <a:lvl5pPr eaLnBrk="1" latinLnBrk="1" hangingPunct="1">
              <a:buFontTx/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1" hangingPunct="1">
              <a:buNone/>
              <a:defRPr kumimoji="1" lang="ko-K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1" hangingPunct="1">
              <a:defRPr kumimoji="1" lang="ko-KR" sz="2800"/>
            </a:lvl1pPr>
            <a:extLst/>
          </a:lstStyle>
          <a:p>
            <a:pPr algn="ctr" latinLnBrk="1"/>
            <a:fld id="{8F82E0A0-C266-4798-8C8F-B9F91E9DA37E}" type="slidenum">
              <a:rPr kumimoji="1" lang="ko-KR" sz="28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1"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kumimoji="1" lang="ko-KR" altLang="en-US" dirty="0" smtClean="0"/>
              <a:t>둘째 수준</a:t>
            </a:r>
          </a:p>
          <a:p>
            <a:pPr lvl="2" eaLnBrk="1" latinLnBrk="1" hangingPunct="1"/>
            <a:r>
              <a:rPr kumimoji="1" lang="ko-KR" altLang="en-US" dirty="0" smtClean="0"/>
              <a:t>셋째 수준</a:t>
            </a:r>
          </a:p>
          <a:p>
            <a:pPr lvl="3" eaLnBrk="1" latinLnBrk="1" hangingPunct="1"/>
            <a:r>
              <a:rPr kumimoji="1" lang="ko-KR" altLang="en-US" dirty="0" smtClean="0"/>
              <a:t>넷째 수준</a:t>
            </a:r>
          </a:p>
          <a:p>
            <a:pPr lvl="4" eaLnBrk="1" latinLnBrk="1" hangingPunct="1"/>
            <a:r>
              <a:rPr kumimoji="1" lang="ko-KR" altLang="en-US" dirty="0" smtClean="0"/>
              <a:t>다섯째 수준</a:t>
            </a:r>
            <a:endParaRPr kumimoji="1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E4606EA6-EFEA-4C30-9264-4F9291A5780D}" type="datetime1">
              <a:rPr lang="en-US" altLang="ko-KR" smtClean="0"/>
              <a:pPr/>
              <a:t>10/30/2014</a:t>
            </a:fld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1" hangingPunct="1">
              <a:defRPr kumimoji="1" lang="ko-KR" sz="1400" b="1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1" lang="ko-KR" altLang="en-US" smtClean="0"/>
              <a:t>마스터 제목 스타일 편집</a:t>
            </a:r>
            <a:endParaRPr kumimoji="1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1" hangingPunct="1">
        <a:spcBef>
          <a:spcPct val="0"/>
        </a:spcBef>
        <a:buNone/>
        <a:defRPr kumimoji="1" lang="ko-KR" sz="4200" kern="1200">
          <a:solidFill>
            <a:schemeClr val="tx2"/>
          </a:solidFill>
          <a:latin typeface="새굴림" pitchFamily="18" charset="-127"/>
          <a:ea typeface="새굴림" pitchFamily="18" charset="-127"/>
          <a:cs typeface="+mj-cs"/>
        </a:defRPr>
      </a:lvl1pPr>
      <a:extLst/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lang="ko-KR" sz="29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lang="ko-KR" sz="26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lang="ko-KR" sz="23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None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851670"/>
            <a:ext cx="8458200" cy="916781"/>
          </a:xfrm>
        </p:spPr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JSP </a:t>
            </a:r>
            <a:r>
              <a:rPr lang="ko-KR" altLang="en-US" dirty="0" smtClean="0"/>
              <a:t>개발환경 설정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3003798"/>
            <a:ext cx="8388424" cy="14401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학습목표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이장에서는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웹 어플리케이션을 개발하기 위한 환경을 설정하기 위해 </a:t>
            </a:r>
            <a:r>
              <a:rPr lang="en-US" altLang="ko-KR" dirty="0" smtClean="0"/>
              <a:t>JDK, 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이클립스를</a:t>
            </a:r>
            <a:r>
              <a:rPr lang="ko-KR" altLang="en-US" dirty="0" smtClean="0"/>
              <a:t> 다운로드 및 설치한 후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개발하기 위한 환경을 설정하는 방법을 학습한다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가상환경인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개발한 웹 어플리케이션을 실제 서버환경으로 배포하는 방법에 대해서도 학습한다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웹 컨테이너 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(Tomcat) </a:t>
            </a:r>
            <a:r>
              <a:rPr lang="ko-KR" altLang="en-US" dirty="0" smtClean="0"/>
              <a:t>다운로드 및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 smtClean="0"/>
              <a:t>톰캣</a:t>
            </a:r>
            <a:r>
              <a:rPr lang="ko-KR" altLang="en-US" dirty="0" smtClean="0"/>
              <a:t> 다운로드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http://tomcat.apache.org/</a:t>
            </a:r>
          </a:p>
          <a:p>
            <a:pPr fontAlgn="base"/>
            <a:r>
              <a:rPr lang="ko-KR" altLang="en-US" dirty="0" err="1" smtClean="0"/>
              <a:t>톰캣</a:t>
            </a:r>
            <a:r>
              <a:rPr lang="ko-KR" altLang="en-US" dirty="0" smtClean="0"/>
              <a:t> 설치 </a:t>
            </a:r>
          </a:p>
          <a:p>
            <a:pPr lvl="1" fontAlgn="base"/>
            <a:r>
              <a:rPr lang="ko-KR" altLang="en-US" dirty="0" smtClean="0"/>
              <a:t>다운로드 받은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</a:t>
            </a:r>
            <a:r>
              <a:rPr lang="ko-KR" altLang="en-US" dirty="0" smtClean="0"/>
              <a:t>파일의 압축 </a:t>
            </a:r>
            <a:r>
              <a:rPr lang="ko-KR" altLang="en-US" dirty="0" smtClean="0"/>
              <a:t>해제</a:t>
            </a:r>
          </a:p>
          <a:p>
            <a:pPr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통합 개발 환경 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(Eclipse) </a:t>
            </a:r>
            <a:r>
              <a:rPr lang="ko-KR" altLang="en-US" dirty="0" smtClean="0"/>
              <a:t>다운로드 및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어플리케이션을 </a:t>
            </a:r>
            <a:r>
              <a:rPr lang="ko-KR" altLang="en-US" dirty="0" smtClean="0"/>
              <a:t>개발하기 위한 통합개발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체계적인 </a:t>
            </a:r>
            <a:r>
              <a:rPr lang="ko-KR" altLang="en-US" dirty="0" smtClean="0"/>
              <a:t>개발을 할 수 있는 각종 도구를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자바기반의 </a:t>
            </a:r>
            <a:r>
              <a:rPr lang="ko-KR" altLang="en-US" dirty="0" smtClean="0"/>
              <a:t>어플리케이션은 물론 </a:t>
            </a:r>
            <a:r>
              <a:rPr lang="en-US" altLang="ko-KR" dirty="0" smtClean="0"/>
              <a:t>C</a:t>
            </a:r>
            <a:r>
              <a:rPr lang="ko-KR" altLang="en-US" dirty="0" smtClean="0"/>
              <a:t>기반의 어플리케이션 및 </a:t>
            </a:r>
            <a:r>
              <a:rPr lang="en-US" altLang="ko-KR" dirty="0" smtClean="0"/>
              <a:t>PHP</a:t>
            </a:r>
            <a:r>
              <a:rPr lang="ko-KR" altLang="en-US" dirty="0" smtClean="0"/>
              <a:t>기반의 웹 어플리케이션도 작성할 수 도 있으며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도 </a:t>
            </a:r>
            <a:r>
              <a:rPr lang="ko-KR" altLang="en-US" dirty="0" smtClean="0"/>
              <a:t>제어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통합 개발 환경 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(Eclipse) </a:t>
            </a:r>
            <a:r>
              <a:rPr lang="ko-KR" altLang="en-US" dirty="0" smtClean="0"/>
              <a:t>다운로드 및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 smtClean="0"/>
              <a:t>이클립스</a:t>
            </a:r>
            <a:r>
              <a:rPr lang="ko-KR" altLang="en-US" dirty="0" smtClean="0"/>
              <a:t> 다운로드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http://www.eclipse.org/downloads</a:t>
            </a:r>
            <a:r>
              <a:rPr lang="en-US" altLang="ko-KR" dirty="0" smtClean="0"/>
              <a:t>/</a:t>
            </a:r>
            <a:endParaRPr lang="ko-KR" altLang="en-US" dirty="0" smtClean="0"/>
          </a:p>
          <a:p>
            <a:pPr fontAlgn="base"/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다운로드 받은 파일을 압축해제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통합 개발 환경 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(Eclipse) </a:t>
            </a:r>
            <a:r>
              <a:rPr lang="ko-KR" altLang="en-US" dirty="0" smtClean="0"/>
              <a:t>다운로드 및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ko-KR" altLang="en-US" dirty="0" smtClean="0"/>
              <a:t>실행 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eclipse.exe </a:t>
            </a:r>
            <a:r>
              <a:rPr lang="ko-KR" altLang="en-US" dirty="0" smtClean="0"/>
              <a:t>파일 </a:t>
            </a:r>
            <a:r>
              <a:rPr lang="ko-KR" altLang="en-US" dirty="0" smtClean="0"/>
              <a:t>더블클릭</a:t>
            </a:r>
          </a:p>
          <a:p>
            <a:pPr lvl="1" fontAlgn="base"/>
            <a:r>
              <a:rPr lang="ko-KR" altLang="en-US" dirty="0" smtClean="0"/>
              <a:t>워크스페이스 지정</a:t>
            </a:r>
            <a:endParaRPr lang="en-US" altLang="ko-KR" dirty="0" smtClean="0"/>
          </a:p>
          <a:p>
            <a:pPr fontAlgn="base">
              <a:buNone/>
            </a:pPr>
            <a:endParaRPr lang="ko-KR" alt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통합 개발 환경 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(Eclipse) </a:t>
            </a:r>
            <a:r>
              <a:rPr lang="ko-KR" altLang="en-US" dirty="0" smtClean="0"/>
              <a:t>다운로드 및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작업 환경설정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Window]-[Preferences]</a:t>
            </a:r>
            <a:r>
              <a:rPr lang="ko-KR" altLang="en-US" dirty="0" smtClean="0"/>
              <a:t>메뉴</a:t>
            </a:r>
          </a:p>
          <a:p>
            <a:pPr lvl="1" fontAlgn="base"/>
            <a:r>
              <a:rPr lang="ko-KR" altLang="en-US" dirty="0" err="1" smtClean="0"/>
              <a:t>한글인코딩</a:t>
            </a:r>
            <a:r>
              <a:rPr lang="ko-KR" altLang="en-US" dirty="0" smtClean="0"/>
              <a:t> 지정</a:t>
            </a:r>
            <a:r>
              <a:rPr lang="en-US" altLang="ko-KR" dirty="0" smtClean="0"/>
              <a:t>: </a:t>
            </a:r>
            <a:r>
              <a:rPr lang="en-US" altLang="ko-KR" dirty="0" smtClean="0"/>
              <a:t>[Preference]</a:t>
            </a:r>
            <a:r>
              <a:rPr lang="ko-KR" altLang="en-US" dirty="0" smtClean="0"/>
              <a:t>창의 </a:t>
            </a:r>
            <a:r>
              <a:rPr lang="en-US" altLang="ko-KR" dirty="0" smtClean="0"/>
              <a:t>[General]-[Workspace]</a:t>
            </a:r>
            <a:r>
              <a:rPr lang="ko-KR" altLang="en-US" dirty="0" smtClean="0"/>
              <a:t>항목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Text file encoding]</a:t>
            </a:r>
            <a:r>
              <a:rPr lang="ko-KR" altLang="en-US" dirty="0" smtClean="0"/>
              <a:t>항목에서 </a:t>
            </a:r>
            <a:r>
              <a:rPr lang="en-US" altLang="ko-KR" dirty="0" smtClean="0"/>
              <a:t>[Other]</a:t>
            </a:r>
            <a:r>
              <a:rPr lang="ko-KR" altLang="en-US" dirty="0" smtClean="0"/>
              <a:t>를 선택 후 </a:t>
            </a:r>
            <a:r>
              <a:rPr lang="en-US" altLang="ko-KR" dirty="0" smtClean="0"/>
              <a:t>[UTF-8]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선택</a:t>
            </a:r>
            <a:endParaRPr lang="ko-KR" altLang="en-US" dirty="0" smtClean="0"/>
          </a:p>
          <a:p>
            <a:pPr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웹 어플리케이션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웹 </a:t>
            </a:r>
            <a:r>
              <a:rPr lang="ko-KR" altLang="en-US" dirty="0" smtClean="0"/>
              <a:t>서버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설치된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</a:t>
            </a:r>
            <a:r>
              <a:rPr lang="ko-KR" altLang="en-US" dirty="0" smtClean="0"/>
              <a:t>서버를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제어하도록 지정</a:t>
            </a:r>
            <a:endParaRPr lang="ko-KR" altLang="en-US" dirty="0" smtClean="0"/>
          </a:p>
          <a:p>
            <a:pPr lvl="1" fontAlgn="base"/>
            <a:r>
              <a:rPr lang="ko-KR" altLang="en-US" dirty="0" smtClean="0"/>
              <a:t>서버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[File]-[New]-[Other]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웹 어플리케이션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동적 </a:t>
            </a:r>
            <a:r>
              <a:rPr lang="ko-KR" altLang="en-US" dirty="0" smtClean="0"/>
              <a:t>웹 프로젝트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어플리케이션은 프로젝트단위로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웹 </a:t>
            </a:r>
            <a:r>
              <a:rPr lang="ko-KR" altLang="en-US" dirty="0" smtClean="0"/>
              <a:t>어플리케이션은 동적 웹 프로젝트</a:t>
            </a:r>
            <a:r>
              <a:rPr lang="en-US" altLang="ko-KR" dirty="0" smtClean="0"/>
              <a:t>(Dynamic Web Project)</a:t>
            </a:r>
            <a:r>
              <a:rPr lang="ko-KR" altLang="en-US" dirty="0" smtClean="0"/>
              <a:t>로 생성해 실제 환경에 </a:t>
            </a:r>
            <a:r>
              <a:rPr lang="ko-KR" altLang="en-US" dirty="0" smtClean="0"/>
              <a:t>배포한</a:t>
            </a:r>
            <a:r>
              <a:rPr lang="en-US" altLang="ko-KR" dirty="0" smtClean="0"/>
              <a:t> </a:t>
            </a:r>
          </a:p>
          <a:p>
            <a:pPr lvl="1" fontAlgn="base"/>
            <a:r>
              <a:rPr lang="ko-KR" altLang="en-US" dirty="0" smtClean="0"/>
              <a:t>동적 </a:t>
            </a:r>
            <a:r>
              <a:rPr lang="ko-KR" altLang="en-US" dirty="0" smtClean="0"/>
              <a:t>웹 프로젝트를 작성해야 웹 페이지를 </a:t>
            </a:r>
            <a:r>
              <a:rPr lang="ko-KR" altLang="en-US" dirty="0" smtClean="0"/>
              <a:t>작성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웹 어플리케이션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동적 </a:t>
            </a:r>
            <a:r>
              <a:rPr lang="ko-KR" altLang="en-US" dirty="0" smtClean="0"/>
              <a:t>웹 프로젝트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[</a:t>
            </a:r>
            <a:r>
              <a:rPr lang="en-US" altLang="ko-KR" dirty="0" smtClean="0"/>
              <a:t>File]-[New]-[Other]</a:t>
            </a:r>
            <a:r>
              <a:rPr lang="ko-KR" altLang="en-US" dirty="0" smtClean="0"/>
              <a:t>메뉴 선택 후 </a:t>
            </a:r>
            <a:r>
              <a:rPr lang="en-US" altLang="ko-KR" dirty="0" smtClean="0"/>
              <a:t>[Web]</a:t>
            </a:r>
            <a:r>
              <a:rPr lang="ko-KR" altLang="en-US" dirty="0" smtClean="0"/>
              <a:t>항목의 하위항목인 </a:t>
            </a:r>
            <a:r>
              <a:rPr lang="en-US" altLang="ko-KR" dirty="0" smtClean="0"/>
              <a:t>[Dynamic Web Project]</a:t>
            </a:r>
            <a:r>
              <a:rPr lang="ko-KR" altLang="en-US" dirty="0" smtClean="0"/>
              <a:t>항목으로 생성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생성된 동적 웹 프로젝트는 서버에 </a:t>
            </a:r>
            <a:r>
              <a:rPr lang="ko-KR" altLang="en-US" dirty="0" smtClean="0"/>
              <a:t>추가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웹 어플리케이션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altLang="ko-KR" dirty="0" smtClean="0"/>
              <a:t>JSP</a:t>
            </a:r>
            <a:r>
              <a:rPr lang="ko-KR" altLang="en-US" dirty="0" smtClean="0"/>
              <a:t>페이지와 </a:t>
            </a:r>
            <a:r>
              <a:rPr lang="ko-KR" altLang="en-US" dirty="0" err="1" smtClean="0"/>
              <a:t>서블릿작성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JSP</a:t>
            </a:r>
            <a:r>
              <a:rPr lang="ko-KR" altLang="en-US" dirty="0" smtClean="0"/>
              <a:t>페이지 작성 및 실행</a:t>
            </a:r>
          </a:p>
          <a:p>
            <a:pPr lvl="2" fontAlgn="base"/>
            <a:r>
              <a:rPr lang="en-US" altLang="ko-KR" dirty="0" smtClean="0"/>
              <a:t>JSP</a:t>
            </a:r>
            <a:r>
              <a:rPr lang="ko-KR" altLang="en-US" dirty="0" smtClean="0"/>
              <a:t>페이지의 </a:t>
            </a:r>
            <a:r>
              <a:rPr lang="ko-KR" altLang="en-US" dirty="0" err="1" smtClean="0"/>
              <a:t>인코딩과</a:t>
            </a:r>
            <a:r>
              <a:rPr lang="ko-KR" altLang="en-US" dirty="0" smtClean="0"/>
              <a:t> 템플릿을 변경하고</a:t>
            </a:r>
            <a:r>
              <a:rPr lang="en-US" altLang="ko-KR" dirty="0" smtClean="0"/>
              <a:t>, JSP</a:t>
            </a:r>
            <a:r>
              <a:rPr lang="ko-KR" altLang="en-US" dirty="0" smtClean="0"/>
              <a:t>페이지를 작성 후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3" fontAlgn="base"/>
            <a:r>
              <a:rPr lang="ko-KR" altLang="en-US" dirty="0" err="1" smtClean="0"/>
              <a:t>인코딩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utf-8</a:t>
            </a:r>
          </a:p>
          <a:p>
            <a:pPr lvl="2" fontAlgn="base"/>
            <a:r>
              <a:rPr lang="en-US" altLang="ko-KR" dirty="0" smtClean="0"/>
              <a:t>JSP</a:t>
            </a:r>
            <a:r>
              <a:rPr lang="ko-KR" altLang="en-US" dirty="0" smtClean="0"/>
              <a:t>페이지는 </a:t>
            </a:r>
            <a:r>
              <a:rPr lang="en-US" altLang="ko-KR" dirty="0" smtClean="0"/>
              <a:t>[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]-[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]</a:t>
            </a:r>
            <a:r>
              <a:rPr lang="ko-KR" altLang="en-US" dirty="0" smtClean="0"/>
              <a:t>폴더에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[Run As]-[Run on Server]</a:t>
            </a:r>
            <a:r>
              <a:rPr lang="ko-KR" altLang="en-US" dirty="0" smtClean="0"/>
              <a:t>메뉴를 사용해서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페이지를 실행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웹 어플리케이션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JSP</a:t>
            </a:r>
            <a:r>
              <a:rPr lang="ko-KR" altLang="en-US" dirty="0" smtClean="0"/>
              <a:t>페이지와 </a:t>
            </a:r>
            <a:r>
              <a:rPr lang="ko-KR" altLang="en-US" dirty="0" err="1" smtClean="0"/>
              <a:t>서블릿작성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서블릿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작성 및 실행</a:t>
            </a:r>
          </a:p>
          <a:p>
            <a:pPr lvl="2" fontAlgn="base"/>
            <a:r>
              <a:rPr lang="ko-KR" altLang="en-US" dirty="0" err="1" smtClean="0"/>
              <a:t>서블릿은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]-</a:t>
            </a:r>
            <a:r>
              <a:rPr lang="en-US" altLang="ko-KR" dirty="0" smtClean="0"/>
              <a:t>[Java Resources]-[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]</a:t>
            </a:r>
            <a:r>
              <a:rPr lang="ko-KR" altLang="en-US" dirty="0" smtClean="0"/>
              <a:t>폴더에 생성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[Run As]-[Run on Server]</a:t>
            </a:r>
            <a:r>
              <a:rPr lang="ko-KR" altLang="en-US" dirty="0" smtClean="0"/>
              <a:t>메뉴를 사용해서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 실행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altLang="ko-KR" dirty="0" smtClean="0"/>
              <a:t>1. JDK(Java Development Kit) </a:t>
            </a:r>
            <a:r>
              <a:rPr lang="ko-KR" altLang="en-US" dirty="0" smtClean="0"/>
              <a:t>다운로드 및 설치</a:t>
            </a:r>
          </a:p>
          <a:p>
            <a:pPr fontAlgn="base"/>
            <a:r>
              <a:rPr lang="en-US" altLang="ko-KR" dirty="0" smtClean="0"/>
              <a:t>(1) JDK </a:t>
            </a:r>
            <a:r>
              <a:rPr lang="ko-KR" altLang="en-US" dirty="0" smtClean="0"/>
              <a:t>다운로드</a:t>
            </a:r>
          </a:p>
          <a:p>
            <a:pPr fontAlgn="base"/>
            <a:r>
              <a:rPr lang="en-US" altLang="ko-KR" dirty="0" smtClean="0"/>
              <a:t>(2) JDK </a:t>
            </a:r>
            <a:r>
              <a:rPr lang="ko-KR" altLang="en-US" dirty="0" smtClean="0"/>
              <a:t>설치</a:t>
            </a:r>
          </a:p>
          <a:p>
            <a:pPr fontAlgn="base"/>
            <a:r>
              <a:rPr lang="en-US" altLang="ko-KR" dirty="0" smtClean="0"/>
              <a:t>(3) </a:t>
            </a:r>
            <a:r>
              <a:rPr lang="ko-KR" altLang="en-US" dirty="0" smtClean="0"/>
              <a:t>자바 환경변수 설정</a:t>
            </a:r>
          </a:p>
          <a:p>
            <a:pPr fontAlgn="base"/>
            <a:r>
              <a:rPr lang="en-US" altLang="ko-KR" dirty="0" smtClean="0"/>
              <a:t>(4) JDK </a:t>
            </a:r>
            <a:r>
              <a:rPr lang="ko-KR" altLang="en-US" dirty="0" smtClean="0"/>
              <a:t>설치 확인</a:t>
            </a:r>
          </a:p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웹 컨테이너 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(Tomcat) </a:t>
            </a:r>
            <a:r>
              <a:rPr lang="ko-KR" altLang="en-US" dirty="0" smtClean="0"/>
              <a:t>다운로드 및 설치</a:t>
            </a:r>
          </a:p>
          <a:p>
            <a:pPr fontAlgn="base"/>
            <a:r>
              <a:rPr lang="en-US" altLang="ko-KR" dirty="0" smtClean="0"/>
              <a:t>(1)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다운로드</a:t>
            </a:r>
          </a:p>
          <a:p>
            <a:pPr fontAlgn="base"/>
            <a:r>
              <a:rPr lang="en-US" altLang="ko-KR" dirty="0" smtClean="0"/>
              <a:t>(2)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설치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웹 어플리케이션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웹 </a:t>
            </a:r>
            <a:r>
              <a:rPr lang="ko-KR" altLang="en-US" dirty="0" smtClean="0"/>
              <a:t>어플리케이션 배포 </a:t>
            </a:r>
            <a:r>
              <a:rPr lang="en-US" altLang="ko-KR" dirty="0" smtClean="0"/>
              <a:t>- WAR </a:t>
            </a:r>
            <a:r>
              <a:rPr lang="ko-KR" altLang="en-US" dirty="0" smtClean="0"/>
              <a:t>내보내기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웹 어플리케이션을 </a:t>
            </a:r>
            <a:r>
              <a:rPr lang="ko-KR" altLang="en-US" dirty="0" err="1" smtClean="0"/>
              <a:t>웹상에서</a:t>
            </a:r>
            <a:r>
              <a:rPr lang="ko-KR" altLang="en-US" dirty="0" smtClean="0"/>
              <a:t> 서비스를 하려면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어플리케이션개발 후 실제로 서비스하는 서버로 배포파일인 </a:t>
            </a:r>
            <a:r>
              <a:rPr lang="en-US" altLang="ko-KR" dirty="0" smtClean="0"/>
              <a:t>WAR</a:t>
            </a:r>
            <a:r>
              <a:rPr lang="ko-KR" altLang="en-US" dirty="0" smtClean="0"/>
              <a:t>파일을 배포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 fontAlgn="base"/>
            <a:r>
              <a:rPr lang="en-US" altLang="ko-KR" dirty="0" smtClean="0"/>
              <a:t>[Export]-[WAR file]</a:t>
            </a:r>
            <a:r>
              <a:rPr lang="ko-KR" altLang="en-US" dirty="0" smtClean="0"/>
              <a:t>메뉴를 사용해서 배포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웹 어플리케이션 폴더 구조와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처리과정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웹 </a:t>
            </a:r>
            <a:r>
              <a:rPr lang="ko-KR" altLang="en-US" dirty="0" smtClean="0"/>
              <a:t>어플리케이션 폴더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[Java Resources]-[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] : .java</a:t>
            </a:r>
            <a:r>
              <a:rPr lang="ko-KR" altLang="en-US" dirty="0" smtClean="0"/>
              <a:t>파일인 </a:t>
            </a:r>
            <a:r>
              <a:rPr lang="ko-KR" altLang="en-US" dirty="0" err="1" smtClean="0"/>
              <a:t>서블릿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클래스를 작성하는 위치</a:t>
            </a:r>
          </a:p>
          <a:p>
            <a:pPr lvl="1" fontAlgn="base"/>
            <a:r>
              <a:rPr lang="en-US" altLang="ko-KR" dirty="0" smtClean="0"/>
              <a:t>[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] : JSP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, HTML, CSS, JS</a:t>
            </a:r>
            <a:r>
              <a:rPr lang="ko-KR" altLang="en-US" dirty="0" smtClean="0"/>
              <a:t>파일 및 이미지파일 등이 </a:t>
            </a:r>
            <a:r>
              <a:rPr lang="ko-KR" altLang="en-US" dirty="0" smtClean="0"/>
              <a:t>위치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웹 어플리케이션 폴더 구조와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처리과정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2648" y="1352550"/>
            <a:ext cx="8153400" cy="787152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웹 </a:t>
            </a:r>
            <a:r>
              <a:rPr lang="ko-KR" altLang="en-US" dirty="0" smtClean="0"/>
              <a:t>어플리케이션 폴더 </a:t>
            </a:r>
            <a:r>
              <a:rPr lang="ko-KR" altLang="en-US" dirty="0" smtClean="0"/>
              <a:t>구조</a:t>
            </a:r>
            <a:endParaRPr lang="en-US" altLang="ko-KR" dirty="0" smtClean="0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4273" name="_x359972488" descr="DRW000008381c4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563638"/>
            <a:ext cx="2828925" cy="3179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웹 어플리케이션 폴더 구조와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처리과정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JSP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처리과정</a:t>
            </a:r>
            <a:endParaRPr lang="ko-KR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43608" y="2283718"/>
            <a:ext cx="151216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웹 브라우저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7904" y="2283718"/>
            <a:ext cx="1800200" cy="1800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555776" y="2715766"/>
            <a:ext cx="11521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2555776" y="3075806"/>
            <a:ext cx="11521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43808" y="307580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⑦응답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699792" y="213970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① </a:t>
            </a:r>
            <a:r>
              <a:rPr lang="en-US" altLang="ko-KR" sz="1400" dirty="0" smtClean="0"/>
              <a:t>a.jsp</a:t>
            </a:r>
          </a:p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427984" y="3363838"/>
            <a:ext cx="1512168" cy="5040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웹 컨테이너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88224" y="2283718"/>
            <a:ext cx="1368152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a_jsp.java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88224" y="3291830"/>
            <a:ext cx="1368152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a_jsp.class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endCxn id="11" idx="1"/>
          </p:cNvCxnSpPr>
          <p:nvPr/>
        </p:nvCxnSpPr>
        <p:spPr>
          <a:xfrm flipV="1">
            <a:off x="5724128" y="2607754"/>
            <a:ext cx="864096" cy="756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08104" y="2211710"/>
            <a:ext cx="10081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③ </a:t>
            </a:r>
            <a:r>
              <a:rPr lang="en-US" altLang="ko-KR" sz="1200" dirty="0" smtClean="0"/>
              <a:t>JSP</a:t>
            </a:r>
            <a:r>
              <a:rPr lang="ko-KR" altLang="en-US" sz="1200" dirty="0" smtClean="0"/>
              <a:t>페이지를 </a:t>
            </a:r>
            <a:r>
              <a:rPr lang="en-US" altLang="ko-KR" sz="1200" dirty="0" smtClean="0"/>
              <a:t>servlet</a:t>
            </a:r>
            <a:r>
              <a:rPr lang="ko-KR" altLang="en-US" sz="1200" dirty="0" smtClean="0"/>
              <a:t>으로 변환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>
            <a:stCxn id="11" idx="2"/>
            <a:endCxn id="12" idx="0"/>
          </p:cNvCxnSpPr>
          <p:nvPr/>
        </p:nvCxnSpPr>
        <p:spPr>
          <a:xfrm>
            <a:off x="7272300" y="2931790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80312" y="293179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컴파일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>
            <a:stCxn id="12" idx="1"/>
            <a:endCxn id="10" idx="3"/>
          </p:cNvCxnSpPr>
          <p:nvPr/>
        </p:nvCxnSpPr>
        <p:spPr>
          <a:xfrm flipH="1">
            <a:off x="5940152" y="3615866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67944" y="285978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cxnSp>
        <p:nvCxnSpPr>
          <p:cNvPr id="19" name="꺾인 연결선 18"/>
          <p:cNvCxnSpPr>
            <a:stCxn id="18" idx="1"/>
            <a:endCxn id="10" idx="1"/>
          </p:cNvCxnSpPr>
          <p:nvPr/>
        </p:nvCxnSpPr>
        <p:spPr>
          <a:xfrm rot="10800000" flipH="1" flipV="1">
            <a:off x="4067944" y="3013670"/>
            <a:ext cx="360040" cy="602195"/>
          </a:xfrm>
          <a:prstGeom prst="bentConnector3">
            <a:avLst>
              <a:gd name="adj1" fmla="val -6349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51920" y="365187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②</a:t>
            </a:r>
            <a:endParaRPr lang="ko-KR" altLang="en-US" sz="1400" dirty="0"/>
          </a:p>
        </p:txBody>
      </p:sp>
      <p:cxnSp>
        <p:nvCxnSpPr>
          <p:cNvPr id="21" name="Shape 20"/>
          <p:cNvCxnSpPr>
            <a:stCxn id="10" idx="0"/>
            <a:endCxn id="18" idx="3"/>
          </p:cNvCxnSpPr>
          <p:nvPr/>
        </p:nvCxnSpPr>
        <p:spPr>
          <a:xfrm rot="16200000" flipV="1">
            <a:off x="4882971" y="3062741"/>
            <a:ext cx="350167" cy="25202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20072" y="30037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⑥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732240" y="293179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④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084168" y="365187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⑤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웹 어플리케이션 폴더 구조와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처리과정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ko-KR" dirty="0" smtClean="0"/>
              <a:t>JSP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처리과정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① </a:t>
            </a:r>
            <a:r>
              <a:rPr lang="en-US" altLang="ko-KR" dirty="0" smtClean="0"/>
              <a:t>:</a:t>
            </a:r>
            <a:r>
              <a:rPr lang="ko-KR" altLang="en-US" dirty="0" smtClean="0"/>
              <a:t>사용자의 </a:t>
            </a:r>
            <a:r>
              <a:rPr lang="ko-KR" altLang="en-US" dirty="0" smtClean="0"/>
              <a:t>웹 브라우저에서 </a:t>
            </a:r>
            <a:r>
              <a:rPr lang="en-US" altLang="ko-KR" dirty="0" smtClean="0"/>
              <a:t>http://</a:t>
            </a:r>
            <a:r>
              <a:rPr lang="ko-KR" altLang="en-US" dirty="0" smtClean="0"/>
              <a:t>서버주소</a:t>
            </a:r>
            <a:r>
              <a:rPr lang="en-US" altLang="ko-KR" dirty="0" smtClean="0"/>
              <a:t>/</a:t>
            </a:r>
            <a:r>
              <a:rPr lang="en-US" altLang="ko-KR" dirty="0" smtClean="0"/>
              <a:t>a.jsp </a:t>
            </a:r>
            <a:r>
              <a:rPr lang="ko-KR" altLang="en-US" dirty="0" smtClean="0"/>
              <a:t>와 같은 형태로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페이지를 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 </a:t>
            </a:r>
          </a:p>
          <a:p>
            <a:pPr lvl="1" fontAlgn="base"/>
            <a:r>
              <a:rPr lang="ko-KR" altLang="en-US" dirty="0" smtClean="0"/>
              <a:t>②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smtClean="0"/>
              <a:t>웹 서버는 요청한 해당 페이지를 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컨테이너에 처리를 </a:t>
            </a:r>
            <a:r>
              <a:rPr lang="ko-KR" altLang="en-US" dirty="0" smtClean="0"/>
              <a:t>넘김</a:t>
            </a:r>
            <a:endParaRPr lang="ko-KR" altLang="en-US" dirty="0" smtClean="0"/>
          </a:p>
          <a:p>
            <a:pPr lvl="1" fontAlgn="base"/>
            <a:r>
              <a:rPr lang="ko-KR" altLang="en-US" dirty="0" smtClean="0"/>
              <a:t>③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파일이 처음 요청된 것이면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서블릿으로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(a.jsp</a:t>
            </a:r>
            <a:r>
              <a:rPr lang="ko-KR" altLang="en-US" dirty="0" smtClean="0"/>
              <a:t>페이지를 </a:t>
            </a:r>
            <a:r>
              <a:rPr lang="en-US" altLang="ko-KR" dirty="0" smtClean="0"/>
              <a:t>a_jsp.java</a:t>
            </a:r>
            <a:r>
              <a:rPr lang="ko-KR" altLang="en-US" dirty="0" smtClean="0"/>
              <a:t>로 변환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이전에 </a:t>
            </a:r>
            <a:r>
              <a:rPr lang="ko-KR" altLang="en-US" dirty="0" smtClean="0"/>
              <a:t>요청되었던 페이지일 경우 </a:t>
            </a:r>
            <a:r>
              <a:rPr lang="ko-KR" altLang="en-US" dirty="0" smtClean="0"/>
              <a:t>⑥</a:t>
            </a:r>
            <a:r>
              <a:rPr lang="ko-KR" altLang="en-US" dirty="0" smtClean="0"/>
              <a:t>의 단계로 </a:t>
            </a:r>
            <a:r>
              <a:rPr lang="ko-KR" altLang="en-US" dirty="0" smtClean="0"/>
              <a:t>넘어감</a:t>
            </a:r>
            <a:endParaRPr lang="ko-KR" altLang="en-US" dirty="0" smtClean="0"/>
          </a:p>
          <a:p>
            <a:pPr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웹 어플리케이션 폴더 구조와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처리과정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JSP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처리과정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④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</a:t>
            </a:r>
            <a:r>
              <a:rPr lang="ko-KR" altLang="en-US" dirty="0" smtClean="0"/>
              <a:t>파일로 </a:t>
            </a:r>
            <a:r>
              <a:rPr lang="ko-KR" altLang="en-US" dirty="0" smtClean="0"/>
              <a:t>컴파일</a:t>
            </a:r>
            <a:r>
              <a:rPr lang="en-US" altLang="ko-KR" dirty="0" smtClean="0"/>
              <a:t>(a_jsp.java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파일은 </a:t>
            </a:r>
            <a:r>
              <a:rPr lang="en-US" altLang="ko-KR" dirty="0" err="1" smtClean="0"/>
              <a:t>a_jsp.class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 </a:t>
            </a:r>
            <a:r>
              <a:rPr lang="ko-KR" altLang="en-US" dirty="0" smtClean="0"/>
              <a:t>컴파일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fontAlgn="base"/>
            <a:r>
              <a:rPr lang="ko-KR" altLang="en-US" dirty="0" smtClean="0"/>
              <a:t>⑤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smtClean="0"/>
              <a:t>클래스 파일은 메모리에 로딩되어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 fontAlgn="base"/>
            <a:r>
              <a:rPr lang="ko-KR" altLang="en-US" dirty="0" smtClean="0"/>
              <a:t>⑥</a:t>
            </a:r>
            <a:r>
              <a:rPr lang="en-US" altLang="ko-KR" dirty="0" smtClean="0"/>
              <a:t>:</a:t>
            </a:r>
            <a:r>
              <a:rPr lang="ko-KR" altLang="en-US" dirty="0" smtClean="0"/>
              <a:t> 실행결과는 </a:t>
            </a:r>
            <a:r>
              <a:rPr lang="ko-KR" altLang="en-US" dirty="0" smtClean="0"/>
              <a:t>다시 웹 서버에게 </a:t>
            </a:r>
            <a:r>
              <a:rPr lang="ko-KR" altLang="en-US" dirty="0" smtClean="0"/>
              <a:t>넘겨짐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 fontAlgn="base"/>
            <a:r>
              <a:rPr lang="ko-KR" altLang="en-US" dirty="0" smtClean="0"/>
              <a:t>⑦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smtClean="0"/>
              <a:t>웹 서버는 웹 브라우저가 인식할 수 있는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형태로 결과를 웹 브라우저에게 </a:t>
            </a:r>
            <a:r>
              <a:rPr lang="ko-KR" altLang="en-US" dirty="0" smtClean="0"/>
              <a:t>응답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altLang="ko-KR" dirty="0" smtClean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통합 개발 환경 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(Eclipse) </a:t>
            </a:r>
            <a:r>
              <a:rPr lang="ko-KR" altLang="en-US" dirty="0" smtClean="0"/>
              <a:t>다운로드 및 설치</a:t>
            </a:r>
          </a:p>
          <a:p>
            <a:pPr fontAlgn="base"/>
            <a:r>
              <a:rPr lang="en-US" altLang="ko-KR" dirty="0" smtClean="0"/>
              <a:t>(1)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다운로드 및 설치</a:t>
            </a:r>
          </a:p>
          <a:p>
            <a:pPr fontAlgn="base"/>
            <a:r>
              <a:rPr lang="en-US" altLang="ko-KR" dirty="0" smtClean="0"/>
              <a:t>(2)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실행 및 작업 환경설정</a:t>
            </a:r>
          </a:p>
          <a:p>
            <a:pPr fontAlgn="base"/>
            <a:r>
              <a:rPr lang="en-US" altLang="ko-KR" dirty="0" smtClean="0"/>
              <a:t>4.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웹 어플리케이션 작성</a:t>
            </a:r>
          </a:p>
          <a:p>
            <a:pPr fontAlgn="base"/>
            <a:r>
              <a:rPr lang="en-US" altLang="ko-KR" dirty="0" smtClean="0"/>
              <a:t>(1) </a:t>
            </a:r>
            <a:r>
              <a:rPr lang="ko-KR" altLang="en-US" dirty="0" smtClean="0"/>
              <a:t>웹 서버 작성</a:t>
            </a:r>
          </a:p>
          <a:p>
            <a:pPr fontAlgn="base"/>
            <a:r>
              <a:rPr lang="en-US" altLang="ko-KR" dirty="0" smtClean="0"/>
              <a:t>(2) </a:t>
            </a:r>
            <a:r>
              <a:rPr lang="ko-KR" altLang="en-US" dirty="0" smtClean="0"/>
              <a:t>동적 웹 프로젝트 작성</a:t>
            </a:r>
          </a:p>
          <a:p>
            <a:pPr fontAlgn="base"/>
            <a:r>
              <a:rPr lang="en-US" altLang="ko-KR" dirty="0" smtClean="0"/>
              <a:t>(3) JSP</a:t>
            </a:r>
            <a:r>
              <a:rPr lang="ko-KR" altLang="en-US" dirty="0" smtClean="0"/>
              <a:t>페이지와 </a:t>
            </a:r>
            <a:r>
              <a:rPr lang="ko-KR" altLang="en-US" dirty="0" err="1" smtClean="0"/>
              <a:t>서블릿작성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(4) </a:t>
            </a:r>
            <a:r>
              <a:rPr lang="ko-KR" altLang="en-US" dirty="0" smtClean="0"/>
              <a:t>웹 어플리케이션 배포 </a:t>
            </a:r>
            <a:r>
              <a:rPr lang="en-US" altLang="ko-KR" dirty="0" smtClean="0"/>
              <a:t>- WAR </a:t>
            </a:r>
            <a:r>
              <a:rPr lang="ko-KR" altLang="en-US" dirty="0" smtClean="0"/>
              <a:t>내보내기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웹 어플리케이션 폴더 구조와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처리과정</a:t>
            </a:r>
          </a:p>
          <a:p>
            <a:pPr fontAlgn="base"/>
            <a:r>
              <a:rPr lang="en-US" altLang="ko-KR" dirty="0" smtClean="0"/>
              <a:t>(1) </a:t>
            </a:r>
            <a:r>
              <a:rPr lang="ko-KR" altLang="en-US" dirty="0" smtClean="0"/>
              <a:t>웹 어플리케이션 폴더 구조</a:t>
            </a:r>
          </a:p>
          <a:p>
            <a:pPr fontAlgn="base"/>
            <a:r>
              <a:rPr lang="en-US" altLang="ko-KR" dirty="0" smtClean="0"/>
              <a:t>(2) JSP</a:t>
            </a:r>
            <a:r>
              <a:rPr lang="ko-KR" altLang="en-US" dirty="0" smtClean="0"/>
              <a:t>의 처리과정</a:t>
            </a:r>
          </a:p>
          <a:p>
            <a:pPr marL="514350" indent="-514350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JDK(Java Development Kit) </a:t>
            </a:r>
            <a:r>
              <a:rPr lang="ko-KR" altLang="en-US" dirty="0" smtClean="0"/>
              <a:t>다운로드 및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ko-KR" altLang="en-US" dirty="0" smtClean="0"/>
              <a:t>자바기반의 어플리케이션을 작성하려면 반드시 </a:t>
            </a:r>
            <a:r>
              <a:rPr lang="en-US" altLang="ko-KR" dirty="0" smtClean="0"/>
              <a:t>JDK(Java Development Kit, </a:t>
            </a:r>
            <a:r>
              <a:rPr lang="ko-KR" altLang="en-US" dirty="0" smtClean="0"/>
              <a:t>자바 개발 </a:t>
            </a:r>
            <a:r>
              <a:rPr lang="ko-KR" altLang="en-US" dirty="0" err="1" smtClean="0"/>
              <a:t>킷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en-US" altLang="ko-KR" dirty="0" smtClean="0"/>
              <a:t>JDK</a:t>
            </a:r>
            <a:r>
              <a:rPr lang="ko-KR" altLang="en-US" dirty="0" smtClean="0"/>
              <a:t>는 자바 기반에서 작성되는 자바프로그래밍 및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페이지를 실행할 수 있는 </a:t>
            </a:r>
            <a:r>
              <a:rPr lang="ko-KR" altLang="en-US" dirty="0" smtClean="0"/>
              <a:t>개발환경도구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자바언어를 </a:t>
            </a:r>
            <a:r>
              <a:rPr lang="ko-KR" altLang="en-US" dirty="0" smtClean="0"/>
              <a:t>컴퓨터가 인식할 수 있는 기계어로 번역해 프로그램을 </a:t>
            </a:r>
            <a:r>
              <a:rPr lang="ko-KR" altLang="en-US" dirty="0" smtClean="0"/>
              <a:t>실행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JDK(Java Development Kit) </a:t>
            </a:r>
            <a:r>
              <a:rPr lang="ko-KR" altLang="en-US" dirty="0" smtClean="0"/>
              <a:t>다운로드 및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JDK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http://www.oracle.com/technetwork/java/javase/downloads/index.html 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JDK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다운로드 받은 </a:t>
            </a:r>
            <a:r>
              <a:rPr lang="en-US" altLang="ko-KR" dirty="0" smtClean="0"/>
              <a:t>JDK</a:t>
            </a:r>
            <a:r>
              <a:rPr lang="ko-KR" altLang="en-US" dirty="0" smtClean="0"/>
              <a:t>설치 파일을 </a:t>
            </a:r>
            <a:r>
              <a:rPr lang="ko-KR" altLang="en-US" dirty="0" err="1" smtClean="0"/>
              <a:t>더블클릭해서</a:t>
            </a:r>
            <a:r>
              <a:rPr lang="ko-KR" altLang="en-US" dirty="0" smtClean="0"/>
              <a:t> 적당한 위치에 </a:t>
            </a:r>
            <a:r>
              <a:rPr lang="ko-KR" altLang="en-US" dirty="0" smtClean="0"/>
              <a:t>설치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JDK(Java Development Kit) </a:t>
            </a:r>
            <a:r>
              <a:rPr lang="ko-KR" altLang="en-US" dirty="0" smtClean="0"/>
              <a:t>다운로드 및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자바 </a:t>
            </a:r>
            <a:r>
              <a:rPr lang="ko-KR" altLang="en-US" dirty="0" smtClean="0"/>
              <a:t>환경변수 </a:t>
            </a:r>
            <a:r>
              <a:rPr lang="ko-KR" altLang="en-US" dirty="0" smtClean="0"/>
              <a:t>설정</a:t>
            </a:r>
            <a:endParaRPr lang="ko-KR" altLang="en-US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59632" y="2139702"/>
          <a:ext cx="6120680" cy="1944216"/>
        </p:xfrm>
        <a:graphic>
          <a:graphicData uri="http://schemas.openxmlformats.org/drawingml/2006/table">
            <a:tbl>
              <a:tblPr/>
              <a:tblGrid>
                <a:gridCol w="1172769"/>
                <a:gridCol w="4947911"/>
              </a:tblGrid>
              <a:tr h="4860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환경변수 명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환경변수 값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marL="2667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PATH</a:t>
                      </a:r>
                      <a:endParaRPr lang="en-US" sz="10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19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;C:\Program Files\Java\jdk1.8.0_05\bin;</a:t>
                      </a:r>
                      <a:endParaRPr lang="en-US" sz="10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marL="2667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CLASSPATH</a:t>
                      </a:r>
                      <a:endParaRPr lang="en-US" sz="10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19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.;C:\Program Files\Java\jdk1.8.0_05\ib\tools.jar</a:t>
                      </a:r>
                      <a:endParaRPr lang="en-US" sz="10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marL="2667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JAVA_HOME</a:t>
                      </a:r>
                      <a:endParaRPr lang="en-US" sz="10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19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C:\Program Files\Java\jdk1.8.0_05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JDK(Java Development Kit) </a:t>
            </a:r>
            <a:r>
              <a:rPr lang="ko-KR" altLang="en-US" dirty="0" smtClean="0"/>
              <a:t>다운로드 및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JDK </a:t>
            </a:r>
            <a:r>
              <a:rPr lang="ko-KR" altLang="en-US" dirty="0" smtClean="0"/>
              <a:t>설치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[</a:t>
            </a:r>
            <a:r>
              <a:rPr lang="ko-KR" altLang="en-US" dirty="0" smtClean="0"/>
              <a:t>명령 프롬프트</a:t>
            </a:r>
            <a:r>
              <a:rPr lang="en-US" altLang="ko-KR" dirty="0" smtClean="0"/>
              <a:t>] </a:t>
            </a:r>
            <a:r>
              <a:rPr lang="ko-KR" altLang="en-US" dirty="0" smtClean="0"/>
              <a:t>창에서는 </a:t>
            </a:r>
            <a:r>
              <a:rPr lang="en-US" altLang="ko-KR" dirty="0" err="1" smtClean="0"/>
              <a:t>javac</a:t>
            </a:r>
            <a:r>
              <a:rPr lang="ko-KR" altLang="en-US" dirty="0" smtClean="0"/>
              <a:t>명령어와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명령어를 실행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[</a:t>
            </a:r>
            <a:r>
              <a:rPr lang="ko-KR" altLang="en-US" dirty="0" smtClean="0"/>
              <a:t>보조 프로그램</a:t>
            </a:r>
            <a:r>
              <a:rPr lang="en-US" altLang="ko-KR" dirty="0" smtClean="0"/>
              <a:t>]-[</a:t>
            </a:r>
            <a:r>
              <a:rPr lang="ko-KR" altLang="en-US" dirty="0" smtClean="0"/>
              <a:t>명령 프롬프트</a:t>
            </a:r>
            <a:r>
              <a:rPr lang="en-US" altLang="ko-KR" dirty="0" smtClean="0"/>
              <a:t>]</a:t>
            </a:r>
            <a:r>
              <a:rPr lang="ko-KR" altLang="en-US" dirty="0" smtClean="0"/>
              <a:t>메뉴를 사용해서 부름</a:t>
            </a:r>
            <a:endParaRPr lang="ko-KR" altLang="en-US" dirty="0" smtClean="0"/>
          </a:p>
          <a:p>
            <a:pPr lvl="1" fontAlgn="base">
              <a:buNone/>
            </a:pPr>
            <a:endParaRPr lang="ko-KR" altLang="en-US" dirty="0" smtClean="0"/>
          </a:p>
          <a:p>
            <a:pPr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웹 컨테이너 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(Tomcat) </a:t>
            </a:r>
            <a:r>
              <a:rPr lang="ko-KR" altLang="en-US" dirty="0" smtClean="0"/>
              <a:t>다운로드 및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웹 컨테이너인 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(Tomcat)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웹 어플리케이션을 작성할 수 있는 </a:t>
            </a:r>
            <a:r>
              <a:rPr lang="en-US" altLang="ko-KR" dirty="0" smtClean="0"/>
              <a:t>J2EE</a:t>
            </a:r>
            <a:r>
              <a:rPr lang="ko-KR" altLang="en-US" dirty="0" smtClean="0"/>
              <a:t>영역을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err="1" smtClean="0"/>
              <a:t>톰캣은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서블릿을</a:t>
            </a:r>
            <a:r>
              <a:rPr lang="ko-KR" altLang="en-US" dirty="0" smtClean="0"/>
              <a:t> 작성하고 실행할 수 있는 웹 컨테이너로 웹 서버와 웹 어플리케이션 서버의 </a:t>
            </a:r>
            <a:r>
              <a:rPr lang="ko-KR" altLang="en-US" dirty="0" smtClean="0"/>
              <a:t>기능도 가짐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978</Words>
  <Application>Microsoft Office PowerPoint</Application>
  <PresentationFormat>화면 슬라이드 쇼(16:9)</PresentationFormat>
  <Paragraphs>134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WidescreenPresentation</vt:lpstr>
      <vt:lpstr>2장. JSP 개발환경 설정</vt:lpstr>
      <vt:lpstr>목차(1/3)</vt:lpstr>
      <vt:lpstr>목차(2/3)</vt:lpstr>
      <vt:lpstr>목차(3/3)</vt:lpstr>
      <vt:lpstr>1. JDK(Java Development Kit) 다운로드 및 설치</vt:lpstr>
      <vt:lpstr>1. JDK(Java Development Kit) 다운로드 및 설치</vt:lpstr>
      <vt:lpstr>1. JDK(Java Development Kit) 다운로드 및 설치</vt:lpstr>
      <vt:lpstr>1. JDK(Java Development Kit) 다운로드 및 설치</vt:lpstr>
      <vt:lpstr>2. 웹 컨테이너 톰캣(Tomcat) 다운로드 및 설치</vt:lpstr>
      <vt:lpstr>2. 웹 컨테이너 톰캣(Tomcat) 다운로드 및 설치</vt:lpstr>
      <vt:lpstr>3. 통합 개발 환경 이클립스(Eclipse) 다운로드 및 설치</vt:lpstr>
      <vt:lpstr>3. 통합 개발 환경 이클립스(Eclipse) 다운로드 및 설치</vt:lpstr>
      <vt:lpstr>3. 통합 개발 환경 이클립스(Eclipse) 다운로드 및 설치</vt:lpstr>
      <vt:lpstr>3. 통합 개발 환경 이클립스(Eclipse) 다운로드 및 설치</vt:lpstr>
      <vt:lpstr>4. 이클립스에서 웹 어플리케이션 작성</vt:lpstr>
      <vt:lpstr>4. 이클립스에서 웹 어플리케이션 작성</vt:lpstr>
      <vt:lpstr>4. 이클립스에서 웹 어플리케이션 작성</vt:lpstr>
      <vt:lpstr>4. 이클립스에서 웹 어플리케이션 작성</vt:lpstr>
      <vt:lpstr>4. 이클립스에서 웹 어플리케이션 작성</vt:lpstr>
      <vt:lpstr>4. 이클립스에서 웹 어플리케이션 작성</vt:lpstr>
      <vt:lpstr>5. 웹 어플리케이션 폴더 구조와 JSP 처리과정</vt:lpstr>
      <vt:lpstr>5. 웹 어플리케이션 폴더 구조와 JSP 처리과정</vt:lpstr>
      <vt:lpstr>5. 웹 어플리케이션 폴더 구조와 JSP 처리과정</vt:lpstr>
      <vt:lpstr>5. 웹 어플리케이션 폴더 구조와 JSP 처리과정</vt:lpstr>
      <vt:lpstr>5. 웹 어플리케이션 폴더 구조와 JSP 처리과정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2014-02-19T02:40:41Z</dcterms:created>
  <dcterms:modified xsi:type="dcterms:W3CDTF">2014-10-30T07:00:58Z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1042</vt:i4>
  </property>
  <property fmtid="{D5CDD505-2E9C-101B-9397-08002B2CF9AE}" pid="3" name="_Version">
    <vt:lpwstr>12.0.4518</vt:lpwstr>
  </property>
</Properties>
</file>