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261" r:id="rId2"/>
    <p:sldId id="264" r:id="rId3"/>
    <p:sldId id="265" r:id="rId4"/>
    <p:sldId id="267" r:id="rId5"/>
    <p:sldId id="266" r:id="rId6"/>
    <p:sldId id="271" r:id="rId7"/>
    <p:sldId id="272" r:id="rId8"/>
    <p:sldId id="274" r:id="rId9"/>
    <p:sldId id="275" r:id="rId10"/>
    <p:sldId id="276" r:id="rId11"/>
    <p:sldId id="277" r:id="rId12"/>
    <p:sldId id="270" r:id="rId13"/>
    <p:sldId id="279" r:id="rId14"/>
    <p:sldId id="278" r:id="rId15"/>
    <p:sldId id="281" r:id="rId16"/>
    <p:sldId id="280" r:id="rId17"/>
    <p:sldId id="282" r:id="rId18"/>
    <p:sldId id="268" r:id="rId19"/>
    <p:sldId id="284" r:id="rId20"/>
    <p:sldId id="283" r:id="rId21"/>
    <p:sldId id="286" r:id="rId22"/>
    <p:sldId id="285" r:id="rId23"/>
    <p:sldId id="287" r:id="rId24"/>
    <p:sldId id="269" r:id="rId25"/>
    <p:sldId id="288" r:id="rId26"/>
    <p:sldId id="289" r:id="rId27"/>
    <p:sldId id="290" r:id="rId28"/>
  </p:sldIdLst>
  <p:sldSz cx="9144000" cy="5143500" type="screen16x9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75" d="100"/>
          <a:sy n="75" d="100"/>
        </p:scale>
        <p:origin x="-96" y="-10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A8ADFD5B-A66C-449C-B6E8-FB716D07777D}" type="datetimeFigureOut">
              <a:rPr/>
              <a:pPr/>
              <a:t>2006/6/30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1" hangingPunct="1">
              <a:buNone/>
              <a:defRPr kumimoji="1" lang="ko-KR" sz="28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lvl2pPr marL="457200" indent="0" algn="ctr" eaLnBrk="1" latinLnBrk="1" hangingPunct="1">
              <a:buNone/>
            </a:lvl2pPr>
            <a:lvl3pPr marL="914400" indent="0" algn="ctr" eaLnBrk="1" latinLnBrk="1" hangingPunct="1">
              <a:buNone/>
            </a:lvl3pPr>
            <a:lvl4pPr marL="1371600" indent="0" algn="ctr" eaLnBrk="1" latinLnBrk="1" hangingPunct="1">
              <a:buNone/>
            </a:lvl4pPr>
            <a:lvl5pPr marL="1828800" indent="0" algn="ctr" eaLnBrk="1" latinLnBrk="1" hangingPunct="1">
              <a:buNone/>
            </a:lvl5pPr>
            <a:lvl6pPr marL="2286000" indent="0" algn="ctr" eaLnBrk="1" latinLnBrk="1" hangingPunct="1">
              <a:buNone/>
            </a:lvl6pPr>
            <a:lvl7pPr marL="2743200" indent="0" algn="ctr" eaLnBrk="1" latinLnBrk="1" hangingPunct="1">
              <a:buNone/>
            </a:lvl7pPr>
            <a:lvl8pPr marL="3200400" indent="0" algn="ctr" eaLnBrk="1" latinLnBrk="1" hangingPunct="1">
              <a:buNone/>
            </a:lvl8pPr>
            <a:lvl9pPr marL="3657600" indent="0" algn="ctr" eaLnBrk="1" latinLnBrk="1" hangingPunct="1">
              <a:buNone/>
            </a:lvl9pPr>
            <a:extLst/>
          </a:lstStyle>
          <a:p>
            <a:pPr eaLnBrk="1" latinLnBrk="1" hangingPunct="1"/>
            <a:r>
              <a:rPr lang="ko-KR" altLang="en-US" smtClean="0"/>
              <a:t>마스터 부제목 스타일 편집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1" hangingPunct="1">
              <a:defRPr kumimoji="1" lang="ko-KR" sz="20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047E157E-8DCB-4F70-A0AF-5EB586A91DD4}" type="datetime1">
              <a:rPr lang="en-US" altLang="ko-KR" smtClean="0"/>
              <a:pPr/>
              <a:t>10/31/2014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pPr algn="r" latinLnBrk="1"/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1" hangingPunct="1">
              <a:defRPr kumimoji="1" lang="ko-KR" cap="all" baseline="0"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8CFA-92F5-41EE-A463-E0DE6FD27F4A}" type="datetime1">
              <a:rPr lang="ko-KR" altLang="en-US" smtClean="0"/>
              <a:pPr/>
              <a:t>2014-10-31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57150"/>
            <a:ext cx="2895600" cy="21669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A641981A-FA72-45C5-9A3B-D0EA313DEF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HTML5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44408" y="249492"/>
            <a:ext cx="638200" cy="4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1" hangingPunct="1">
              <a:buNone/>
              <a:defRPr kumimoji="1" lang="ko-KR" sz="2800">
                <a:solidFill>
                  <a:schemeClr val="tx2"/>
                </a:solidFill>
              </a:defRPr>
            </a:lvl1pPr>
            <a:lvl2pPr eaLnBrk="1" latinLnBrk="1" hangingPunct="1">
              <a:buNone/>
              <a:defRPr kumimoji="1" lang="ko-K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1" hangingPunct="1">
              <a:buNone/>
              <a:defRPr kumimoji="1" lang="ko-K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1" hangingPunct="1">
              <a:buNone/>
              <a:defRPr kumimoji="1" lang="ko-K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1" lang="ko-KR"/>
              <a:t>마스터 제목 스타일 편집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1" hangingPunct="1">
              <a:defRPr kumimoji="1" lang="ko-KR" sz="2400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2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1" hangingPunct="1">
              <a:defRPr kumimoji="1" lang="ko-KR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1" hangingPunct="1">
              <a:buNone/>
              <a:defRPr kumimoji="1" lang="ko-KR" sz="4200" b="0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1" hangingPunct="1">
              <a:spcAft>
                <a:spcPts val="1000"/>
              </a:spcAft>
              <a:buNone/>
              <a:defRPr kumimoji="1" lang="ko-KR" sz="1800"/>
            </a:lvl1pPr>
            <a:lvl2pPr eaLnBrk="1" latinLnBrk="1" hangingPunct="1">
              <a:buNone/>
              <a:defRPr kumimoji="1" lang="ko-KR" sz="1200"/>
            </a:lvl2pPr>
            <a:lvl3pPr eaLnBrk="1" latinLnBrk="1" hangingPunct="1">
              <a:buNone/>
              <a:defRPr kumimoji="1" lang="ko-KR" sz="1000"/>
            </a:lvl3pPr>
            <a:lvl4pPr eaLnBrk="1" latinLnBrk="1" hangingPunct="1">
              <a:buNone/>
              <a:defRPr kumimoji="1" lang="ko-KR" sz="900"/>
            </a:lvl4pPr>
            <a:lvl5pPr eaLnBrk="1" latinLnBrk="1" hangingPunct="1"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1" hangingPunct="1">
              <a:buNone/>
              <a:defRPr kumimoji="1" lang="ko-KR" sz="3200"/>
            </a:lvl1pPr>
            <a:extLst/>
          </a:lstStyle>
          <a:p>
            <a:r>
              <a:rPr kumimoji="1" lang="ko-KR" altLang="en-US" smtClean="0"/>
              <a:t>그림을 추가하려면 아이콘을 클릭하십시오</a:t>
            </a:r>
            <a:endParaRPr kumimoji="1" lang="ko-K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1" hangingPunct="1">
              <a:buFontTx/>
              <a:buNone/>
              <a:defRPr kumimoji="1" lang="ko-KR" sz="1700"/>
            </a:lvl1pPr>
            <a:lvl2pPr eaLnBrk="1" latinLnBrk="1" hangingPunct="1">
              <a:buFontTx/>
              <a:buNone/>
              <a:defRPr kumimoji="1" lang="ko-KR" sz="1200"/>
            </a:lvl2pPr>
            <a:lvl3pPr eaLnBrk="1" latinLnBrk="1" hangingPunct="1">
              <a:buFontTx/>
              <a:buNone/>
              <a:defRPr kumimoji="1" lang="ko-KR" sz="1000"/>
            </a:lvl3pPr>
            <a:lvl4pPr eaLnBrk="1" latinLnBrk="1" hangingPunct="1">
              <a:buFontTx/>
              <a:buNone/>
              <a:defRPr kumimoji="1" lang="ko-KR" sz="900"/>
            </a:lvl4pPr>
            <a:lvl5pPr eaLnBrk="1" latinLnBrk="1" hangingPunct="1">
              <a:buFontTx/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1" hangingPunct="1">
              <a:buNone/>
              <a:defRPr kumimoji="1" lang="ko-K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1" hangingPunct="1">
              <a:defRPr kumimoji="1" lang="ko-KR" sz="2800"/>
            </a:lvl1pPr>
            <a:extLst/>
          </a:lstStyle>
          <a:p>
            <a:pPr algn="ctr" latinLnBrk="1"/>
            <a:fld id="{8F82E0A0-C266-4798-8C8F-B9F91E9DA37E}" type="slidenum">
              <a:rPr kumimoji="1" lang="ko-KR" sz="28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1"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kumimoji="1" lang="ko-KR" altLang="en-US" dirty="0" smtClean="0"/>
              <a:t>둘째 수준</a:t>
            </a:r>
          </a:p>
          <a:p>
            <a:pPr lvl="2" eaLnBrk="1" latinLnBrk="1" hangingPunct="1"/>
            <a:r>
              <a:rPr kumimoji="1" lang="ko-KR" altLang="en-US" dirty="0" smtClean="0"/>
              <a:t>셋째 수준</a:t>
            </a:r>
          </a:p>
          <a:p>
            <a:pPr lvl="3" eaLnBrk="1" latinLnBrk="1" hangingPunct="1"/>
            <a:r>
              <a:rPr kumimoji="1" lang="ko-KR" altLang="en-US" dirty="0" smtClean="0"/>
              <a:t>넷째 수준</a:t>
            </a:r>
          </a:p>
          <a:p>
            <a:pPr lvl="4" eaLnBrk="1" latinLnBrk="1" hangingPunct="1"/>
            <a:r>
              <a:rPr kumimoji="1" lang="ko-KR" altLang="en-US" dirty="0" smtClean="0"/>
              <a:t>다섯째 수준</a:t>
            </a:r>
            <a:endParaRPr kumimoji="1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E4606EA6-EFEA-4C30-9264-4F9291A5780D}" type="datetime1">
              <a:rPr lang="en-US" altLang="ko-KR" smtClean="0"/>
              <a:pPr/>
              <a:t>10/31/2014</a:t>
            </a:fld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1" hangingPunct="1">
              <a:defRPr kumimoji="1" lang="ko-KR" sz="1400" b="1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1" lang="ko-KR" altLang="en-US" smtClean="0"/>
              <a:t>마스터 제목 스타일 편집</a:t>
            </a:r>
            <a:endParaRPr kumimoji="1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1" hangingPunct="1">
        <a:spcBef>
          <a:spcPct val="0"/>
        </a:spcBef>
        <a:buNone/>
        <a:defRPr kumimoji="1" lang="ko-KR" sz="4200" kern="1200">
          <a:solidFill>
            <a:schemeClr val="tx2"/>
          </a:solidFill>
          <a:latin typeface="새굴림" pitchFamily="18" charset="-127"/>
          <a:ea typeface="새굴림" pitchFamily="18" charset="-127"/>
          <a:cs typeface="+mj-cs"/>
        </a:defRPr>
      </a:lvl1pPr>
      <a:extLst/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lang="ko-KR" sz="29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lang="ko-KR" sz="26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lang="ko-KR" sz="23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None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851670"/>
            <a:ext cx="8458200" cy="916781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JSP</a:t>
            </a:r>
            <a:r>
              <a:rPr lang="ko-KR" altLang="en-US" dirty="0" smtClean="0"/>
              <a:t>페이지의 내장 객체</a:t>
            </a:r>
            <a:r>
              <a:rPr lang="en-US" altLang="ko-KR" dirty="0" smtClean="0"/>
              <a:t>(Implied Object)</a:t>
            </a:r>
            <a:r>
              <a:rPr lang="ko-KR" altLang="en-US" dirty="0" smtClean="0"/>
              <a:t>와 영역</a:t>
            </a:r>
            <a:r>
              <a:rPr lang="en-US" altLang="ko-KR" dirty="0" smtClean="0"/>
              <a:t>(Scope)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3003798"/>
            <a:ext cx="8388424" cy="14401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학습목표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컨테이너는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페이지에서 사용되는 </a:t>
            </a:r>
            <a:r>
              <a:rPr lang="en-US" altLang="ko-KR" dirty="0" smtClean="0"/>
              <a:t>9</a:t>
            </a:r>
            <a:r>
              <a:rPr lang="ko-KR" altLang="en-US" dirty="0" smtClean="0"/>
              <a:t>개의 객체를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객체의 생성 없이 바로 사용할 수 있도록 제공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이들 객체들을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의 내장객체</a:t>
            </a:r>
            <a:r>
              <a:rPr lang="en-US" altLang="ko-KR" dirty="0" smtClean="0"/>
              <a:t>(Implicit Object)</a:t>
            </a:r>
            <a:r>
              <a:rPr lang="ko-KR" altLang="en-US" dirty="0" smtClean="0"/>
              <a:t>라고 부르는데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이번 장에서는 이들 내장 객체가 무엇이며 어떻게 쓰이지는 그리고 이들 중 영역을 가지는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객체에 대해 학습한다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내장객체</a:t>
            </a:r>
            <a:r>
              <a:rPr lang="en-US" altLang="ko-KR" dirty="0" smtClean="0"/>
              <a:t>(Implicit Object)</a:t>
            </a:r>
            <a:r>
              <a:rPr lang="ko-KR" altLang="en-US" dirty="0" smtClean="0"/>
              <a:t>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response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웹 브라우저의 요청에 대한 응답 정보를 저장하고 있는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응답 정보와 관련하여 주로 헤더 정보 입력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리다이렉트</a:t>
            </a:r>
            <a:r>
              <a:rPr lang="ko-KR" altLang="en-US" dirty="0" smtClean="0"/>
              <a:t> 등의 기능을 </a:t>
            </a:r>
            <a:r>
              <a:rPr lang="ko-KR" altLang="en-US" dirty="0" smtClean="0"/>
              <a:t>제공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내장객체</a:t>
            </a:r>
            <a:r>
              <a:rPr lang="en-US" altLang="ko-KR" dirty="0" smtClean="0"/>
              <a:t>(Implicit Object)</a:t>
            </a:r>
            <a:r>
              <a:rPr lang="ko-KR" altLang="en-US" dirty="0" smtClean="0"/>
              <a:t>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response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response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 fontAlgn="base"/>
            <a:r>
              <a:rPr lang="en-US" altLang="ko-KR" b="1" dirty="0" smtClean="0"/>
              <a:t>void </a:t>
            </a:r>
            <a:r>
              <a:rPr lang="en-US" altLang="ko-KR" b="1" dirty="0" err="1" smtClean="0"/>
              <a:t>setHeader</a:t>
            </a:r>
            <a:r>
              <a:rPr lang="en-US" altLang="ko-KR" b="1" dirty="0" smtClean="0"/>
              <a:t>(name, value</a:t>
            </a:r>
            <a:r>
              <a:rPr lang="en-US" altLang="ko-KR" b="1" dirty="0" smtClean="0"/>
              <a:t>) : </a:t>
            </a:r>
            <a:r>
              <a:rPr lang="ko-KR" altLang="en-US" dirty="0" smtClean="0"/>
              <a:t>헤더정보 </a:t>
            </a:r>
            <a:r>
              <a:rPr lang="ko-KR" altLang="en-US" dirty="0" smtClean="0"/>
              <a:t>값을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en-US" altLang="ko-KR" b="1" dirty="0" smtClean="0"/>
              <a:t>void </a:t>
            </a:r>
            <a:r>
              <a:rPr lang="en-US" altLang="ko-KR" b="1" dirty="0" err="1" smtClean="0"/>
              <a:t>setContentType</a:t>
            </a:r>
            <a:r>
              <a:rPr lang="en-US" altLang="ko-KR" b="1" dirty="0" smtClean="0"/>
              <a:t>(type</a:t>
            </a:r>
            <a:r>
              <a:rPr lang="en-US" altLang="ko-KR" b="1" dirty="0" smtClean="0"/>
              <a:t>) : </a:t>
            </a:r>
            <a:r>
              <a:rPr lang="ko-KR" altLang="en-US" dirty="0" smtClean="0"/>
              <a:t>웹 </a:t>
            </a:r>
            <a:r>
              <a:rPr lang="ko-KR" altLang="en-US" dirty="0" smtClean="0"/>
              <a:t>브라우저의 </a:t>
            </a:r>
            <a:r>
              <a:rPr lang="ko-KR" altLang="en-US" dirty="0" smtClean="0"/>
              <a:t>요청 </a:t>
            </a:r>
            <a:r>
              <a:rPr lang="ko-KR" altLang="en-US" dirty="0" smtClean="0"/>
              <a:t>결과로 보일 페이지의 </a:t>
            </a:r>
            <a:r>
              <a:rPr lang="en-US" altLang="ko-KR" dirty="0" err="1" smtClean="0"/>
              <a:t>contentType</a:t>
            </a:r>
            <a:r>
              <a:rPr lang="ko-KR" altLang="en-US" dirty="0" smtClean="0"/>
              <a:t>을 설정</a:t>
            </a:r>
          </a:p>
          <a:p>
            <a:pPr lvl="2" fontAlgn="base"/>
            <a:r>
              <a:rPr lang="en-US" altLang="ko-KR" b="1" dirty="0" smtClean="0"/>
              <a:t>void </a:t>
            </a:r>
            <a:r>
              <a:rPr lang="en-US" altLang="ko-KR" b="1" dirty="0" err="1" smtClean="0"/>
              <a:t>sendRedirect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url</a:t>
            </a:r>
            <a:r>
              <a:rPr lang="en-US" altLang="ko-KR" b="1" dirty="0" smtClean="0"/>
              <a:t>) : </a:t>
            </a:r>
            <a:r>
              <a:rPr lang="ko-KR" altLang="en-US" dirty="0" smtClean="0"/>
              <a:t>페이지를 이동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내장객체</a:t>
            </a:r>
            <a:r>
              <a:rPr lang="en-US" altLang="ko-KR" dirty="0" smtClean="0"/>
              <a:t>(Implicit Object)</a:t>
            </a:r>
            <a:r>
              <a:rPr lang="ko-KR" altLang="en-US" dirty="0" smtClean="0"/>
              <a:t>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 smtClean="0"/>
              <a:t>out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JSP</a:t>
            </a:r>
            <a:r>
              <a:rPr lang="ko-KR" altLang="en-US" dirty="0" smtClean="0"/>
              <a:t>페이지의 출력할 내용을 가지도 있는 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.</a:t>
            </a:r>
          </a:p>
          <a:p>
            <a:pPr lvl="1" fontAlgn="base"/>
            <a:r>
              <a:rPr lang="ko-KR" altLang="en-US" dirty="0" err="1" smtClean="0"/>
              <a:t>표현식</a:t>
            </a:r>
            <a:r>
              <a:rPr lang="en-US" altLang="ko-KR" dirty="0" smtClean="0"/>
              <a:t>(&lt;%=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%&gt;) </a:t>
            </a:r>
            <a:r>
              <a:rPr lang="ko-KR" altLang="en-US" dirty="0" smtClean="0"/>
              <a:t>과 같음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out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 fontAlgn="base"/>
            <a:r>
              <a:rPr lang="en-US" altLang="ko-KR" b="1" dirty="0" err="1" smtClean="0"/>
              <a:t>boolean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isAutoFlush</a:t>
            </a:r>
            <a:r>
              <a:rPr lang="en-US" altLang="ko-KR" b="1" dirty="0" smtClean="0"/>
              <a:t>() : </a:t>
            </a:r>
            <a:r>
              <a:rPr lang="ko-KR" altLang="en-US" dirty="0" smtClean="0"/>
              <a:t>출력 </a:t>
            </a:r>
            <a:r>
              <a:rPr lang="ko-KR" altLang="en-US" dirty="0" smtClean="0"/>
              <a:t>버퍼가 다 찼을 때 처리여부를 </a:t>
            </a:r>
            <a:r>
              <a:rPr lang="ko-KR" altLang="en-US" dirty="0" smtClean="0"/>
              <a:t>결정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getBufferSize</a:t>
            </a:r>
            <a:r>
              <a:rPr lang="en-US" altLang="ko-KR" b="1" dirty="0" smtClean="0"/>
              <a:t>() : </a:t>
            </a:r>
            <a:r>
              <a:rPr lang="ko-KR" altLang="en-US" dirty="0" smtClean="0"/>
              <a:t>전체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출력 </a:t>
            </a:r>
            <a:r>
              <a:rPr lang="ko-KR" altLang="en-US" dirty="0" smtClean="0"/>
              <a:t>버퍼의 </a:t>
            </a:r>
            <a:r>
              <a:rPr lang="ko-KR" altLang="en-US" dirty="0" smtClean="0"/>
              <a:t>크기를 리턴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내장객체</a:t>
            </a:r>
            <a:r>
              <a:rPr lang="en-US" altLang="ko-KR" dirty="0" smtClean="0"/>
              <a:t>(Implicit Object)</a:t>
            </a:r>
            <a:r>
              <a:rPr lang="ko-KR" altLang="en-US" dirty="0" smtClean="0"/>
              <a:t>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altLang="ko-KR" dirty="0" smtClean="0"/>
              <a:t>out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out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 fontAlgn="base"/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getRemaining</a:t>
            </a:r>
            <a:r>
              <a:rPr lang="en-US" altLang="ko-KR" b="1" dirty="0" smtClean="0"/>
              <a:t>() : </a:t>
            </a:r>
            <a:r>
              <a:rPr lang="ko-KR" altLang="en-US" dirty="0" smtClean="0"/>
              <a:t>현재 </a:t>
            </a:r>
            <a:r>
              <a:rPr lang="ko-KR" altLang="en-US" dirty="0" smtClean="0"/>
              <a:t>남아 있는 출력 버퍼의 </a:t>
            </a:r>
            <a:r>
              <a:rPr lang="ko-KR" altLang="en-US" dirty="0" smtClean="0"/>
              <a:t>크기 리턴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en-US" altLang="ko-KR" b="1" dirty="0" smtClean="0"/>
              <a:t>void </a:t>
            </a:r>
            <a:r>
              <a:rPr lang="en-US" altLang="ko-KR" b="1" dirty="0" err="1" smtClean="0"/>
              <a:t>clearBuffer</a:t>
            </a:r>
            <a:r>
              <a:rPr lang="en-US" altLang="ko-KR" b="1" dirty="0" smtClean="0"/>
              <a:t>() : </a:t>
            </a:r>
            <a:r>
              <a:rPr lang="ko-KR" altLang="en-US" dirty="0" smtClean="0"/>
              <a:t>출력 </a:t>
            </a:r>
            <a:r>
              <a:rPr lang="ko-KR" altLang="en-US" dirty="0" smtClean="0"/>
              <a:t>버퍼에 저장되어 있는 내용을 </a:t>
            </a:r>
            <a:r>
              <a:rPr lang="ko-KR" altLang="en-US" dirty="0" smtClean="0"/>
              <a:t>비움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en-US" altLang="ko-KR" b="1" dirty="0" smtClean="0"/>
              <a:t>String </a:t>
            </a:r>
            <a:r>
              <a:rPr lang="en-US" altLang="ko-KR" b="1" dirty="0" err="1" smtClean="0"/>
              <a:t>println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str</a:t>
            </a:r>
            <a:r>
              <a:rPr lang="en-US" altLang="ko-KR" b="1" dirty="0" smtClean="0"/>
              <a:t>) : </a:t>
            </a:r>
            <a:r>
              <a:rPr lang="ko-KR" altLang="en-US" dirty="0" smtClean="0"/>
              <a:t>주어진 내용을 출력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줄 바꿈은 적용되지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en-US" altLang="ko-KR" b="1" dirty="0" smtClean="0"/>
              <a:t>void flush</a:t>
            </a:r>
            <a:r>
              <a:rPr lang="en-US" altLang="ko-KR" b="1" dirty="0" smtClean="0"/>
              <a:t>() : </a:t>
            </a:r>
            <a:r>
              <a:rPr lang="ko-KR" altLang="en-US" dirty="0" smtClean="0"/>
              <a:t>출력 버퍼의 내용을 </a:t>
            </a:r>
            <a:r>
              <a:rPr lang="ko-KR" altLang="en-US" dirty="0" smtClean="0"/>
              <a:t>웹 브라우저에 전송하고 </a:t>
            </a:r>
            <a:r>
              <a:rPr lang="ko-KR" altLang="en-US" dirty="0" smtClean="0"/>
              <a:t>비움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en-US" altLang="ko-KR" b="1" dirty="0" smtClean="0"/>
              <a:t>void close</a:t>
            </a:r>
            <a:r>
              <a:rPr lang="en-US" altLang="ko-KR" b="1" dirty="0" smtClean="0"/>
              <a:t>() : </a:t>
            </a:r>
            <a:r>
              <a:rPr lang="ko-KR" altLang="en-US" dirty="0" smtClean="0"/>
              <a:t>출력 </a:t>
            </a:r>
            <a:r>
              <a:rPr lang="ko-KR" altLang="en-US" dirty="0" err="1" smtClean="0"/>
              <a:t>버퍼의내용을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웹 브라우저에 전송하고 </a:t>
            </a:r>
            <a:r>
              <a:rPr lang="ko-KR" altLang="en-US" dirty="0" smtClean="0"/>
              <a:t>출력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닫음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내장객체</a:t>
            </a:r>
            <a:r>
              <a:rPr lang="en-US" altLang="ko-KR" dirty="0" smtClean="0"/>
              <a:t>(Implicit Object)</a:t>
            </a:r>
            <a:r>
              <a:rPr lang="ko-KR" altLang="en-US" dirty="0" smtClean="0"/>
              <a:t>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대한 정보를 저장하고 있는 객체</a:t>
            </a:r>
            <a:r>
              <a:rPr lang="en-US" altLang="ko-KR" dirty="0" smtClean="0"/>
              <a:t>.</a:t>
            </a:r>
          </a:p>
          <a:p>
            <a:pPr lvl="1" fontAlgn="base"/>
            <a:r>
              <a:rPr lang="ko-KR" altLang="en-US" dirty="0" smtClean="0"/>
              <a:t>다른 내장객체를 구하거나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페이지의 흐름제어 </a:t>
            </a:r>
            <a:r>
              <a:rPr lang="ko-KR" altLang="en-US" dirty="0" smtClean="0"/>
              <a:t>그리고 </a:t>
            </a:r>
            <a:r>
              <a:rPr lang="ko-KR" altLang="en-US" dirty="0" smtClean="0"/>
              <a:t>에러데이터를 얻어낼 때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</a:p>
          <a:p>
            <a:pPr lvl="1" fontAlgn="base"/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 객체의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ServletRequest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getRequest</a:t>
            </a:r>
            <a:r>
              <a:rPr lang="en-US" altLang="ko-KR" b="1" dirty="0" smtClean="0"/>
              <a:t>()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request</a:t>
            </a:r>
            <a:r>
              <a:rPr lang="ko-KR" altLang="en-US" dirty="0" smtClean="0"/>
              <a:t>객체를 얻어냄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en-US" altLang="ko-KR" dirty="0" err="1" smtClean="0"/>
              <a:t>ServletResponse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getResopnse</a:t>
            </a:r>
            <a:r>
              <a:rPr lang="en-US" altLang="ko-KR" b="1" dirty="0" smtClean="0"/>
              <a:t>()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response</a:t>
            </a:r>
            <a:r>
              <a:rPr lang="ko-KR" altLang="en-US" dirty="0" smtClean="0"/>
              <a:t>객체를 얻어냄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내장객체</a:t>
            </a:r>
            <a:r>
              <a:rPr lang="en-US" altLang="ko-KR" dirty="0" smtClean="0"/>
              <a:t>(Implicit Object)</a:t>
            </a:r>
            <a:r>
              <a:rPr lang="ko-KR" altLang="en-US" dirty="0" smtClean="0"/>
              <a:t>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 객체의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JspWriter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getOut</a:t>
            </a:r>
            <a:r>
              <a:rPr lang="en-US" altLang="ko-KR" b="1" dirty="0" smtClean="0"/>
              <a:t>() : </a:t>
            </a:r>
            <a:r>
              <a:rPr lang="en-US" altLang="ko-KR" dirty="0" smtClean="0"/>
              <a:t>out</a:t>
            </a:r>
            <a:r>
              <a:rPr lang="ko-KR" altLang="en-US" dirty="0" smtClean="0"/>
              <a:t>객체를 얻어냄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HttpSession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getSession</a:t>
            </a:r>
            <a:r>
              <a:rPr lang="en-US" altLang="ko-KR" b="1" dirty="0" smtClean="0"/>
              <a:t>()</a:t>
            </a:r>
            <a:r>
              <a:rPr lang="ko-KR" altLang="en-US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: session</a:t>
            </a:r>
            <a:r>
              <a:rPr lang="ko-KR" altLang="en-US" dirty="0" smtClean="0"/>
              <a:t>객체를 </a:t>
            </a:r>
            <a:r>
              <a:rPr lang="ko-KR" altLang="en-US" dirty="0" smtClean="0"/>
              <a:t>얻어냄</a:t>
            </a:r>
          </a:p>
          <a:p>
            <a:pPr lvl="2" fontAlgn="base"/>
            <a:r>
              <a:rPr lang="en-US" altLang="ko-KR" sz="2200" dirty="0" err="1" smtClean="0"/>
              <a:t>ServletContext</a:t>
            </a:r>
            <a:r>
              <a:rPr lang="en-US" altLang="ko-KR" sz="2200" dirty="0" smtClean="0"/>
              <a:t> </a:t>
            </a:r>
            <a:r>
              <a:rPr lang="en-US" altLang="ko-KR" sz="2200" b="1" dirty="0" err="1" smtClean="0"/>
              <a:t>getServletContext</a:t>
            </a:r>
            <a:r>
              <a:rPr lang="en-US" altLang="ko-KR" sz="2200" b="1" dirty="0" smtClean="0"/>
              <a:t>() : </a:t>
            </a:r>
            <a:r>
              <a:rPr lang="en-US" altLang="ko-KR" sz="2200" dirty="0" smtClean="0"/>
              <a:t>application</a:t>
            </a:r>
            <a:r>
              <a:rPr lang="ko-KR" altLang="en-US" dirty="0" smtClean="0"/>
              <a:t>객체를 </a:t>
            </a:r>
            <a:r>
              <a:rPr lang="ko-KR" altLang="en-US" dirty="0" smtClean="0"/>
              <a:t>얻어냄</a:t>
            </a:r>
          </a:p>
          <a:p>
            <a:pPr lvl="2" fontAlgn="base"/>
            <a:r>
              <a:rPr lang="en-US" altLang="ko-KR" sz="2200" dirty="0" smtClean="0"/>
              <a:t>Object </a:t>
            </a:r>
            <a:r>
              <a:rPr lang="en-US" altLang="ko-KR" sz="2200" b="1" dirty="0" err="1" smtClean="0"/>
              <a:t>getPage</a:t>
            </a:r>
            <a:r>
              <a:rPr lang="en-US" altLang="ko-KR" sz="2200" b="1" dirty="0" smtClean="0"/>
              <a:t>() </a:t>
            </a:r>
            <a:r>
              <a:rPr lang="en-US" altLang="ko-KR" sz="2200" dirty="0" smtClean="0"/>
              <a:t>: page </a:t>
            </a:r>
            <a:r>
              <a:rPr lang="ko-KR" altLang="en-US" sz="2200" dirty="0" smtClean="0"/>
              <a:t>객체를 얻어냄</a:t>
            </a:r>
          </a:p>
          <a:p>
            <a:pPr lvl="2" fontAlgn="base"/>
            <a:r>
              <a:rPr lang="en-US" altLang="ko-KR" sz="2200" dirty="0" err="1" smtClean="0"/>
              <a:t>ServletConfig</a:t>
            </a:r>
            <a:r>
              <a:rPr lang="en-US" altLang="ko-KR" sz="2200" dirty="0" smtClean="0"/>
              <a:t> </a:t>
            </a:r>
            <a:r>
              <a:rPr lang="en-US" altLang="ko-KR" sz="2200" b="1" dirty="0" err="1" smtClean="0"/>
              <a:t>getServletConfig</a:t>
            </a:r>
            <a:r>
              <a:rPr lang="en-US" altLang="ko-KR" sz="2200" b="1" dirty="0" smtClean="0"/>
              <a:t>() </a:t>
            </a:r>
            <a:r>
              <a:rPr lang="en-US" altLang="ko-KR" sz="2200" dirty="0" smtClean="0"/>
              <a:t>: </a:t>
            </a:r>
            <a:r>
              <a:rPr lang="en-US" altLang="ko-KR" sz="2200" dirty="0" err="1" smtClean="0"/>
              <a:t>config</a:t>
            </a:r>
            <a:r>
              <a:rPr lang="ko-KR" altLang="en-US" sz="2200" dirty="0" smtClean="0"/>
              <a:t>객체를 </a:t>
            </a:r>
            <a:r>
              <a:rPr lang="ko-KR" altLang="en-US" sz="2200" dirty="0" smtClean="0"/>
              <a:t>얻어냄</a:t>
            </a:r>
          </a:p>
          <a:p>
            <a:pPr lvl="2" fontAlgn="base"/>
            <a:r>
              <a:rPr lang="en-US" altLang="ko-KR" sz="2200" dirty="0" smtClean="0"/>
              <a:t>Exception </a:t>
            </a:r>
            <a:r>
              <a:rPr lang="en-US" altLang="ko-KR" sz="2200" b="1" dirty="0" err="1" smtClean="0"/>
              <a:t>getException</a:t>
            </a:r>
            <a:r>
              <a:rPr lang="en-US" altLang="ko-KR" sz="2200" b="1" dirty="0" smtClean="0"/>
              <a:t>()</a:t>
            </a:r>
            <a:r>
              <a:rPr lang="en-US" altLang="ko-KR" sz="2200" dirty="0" smtClean="0"/>
              <a:t> : </a:t>
            </a:r>
            <a:r>
              <a:rPr lang="en-US" altLang="ko-KR" sz="2200" dirty="0" smtClean="0"/>
              <a:t>exception</a:t>
            </a:r>
            <a:r>
              <a:rPr lang="ko-KR" altLang="en-US" sz="2200" dirty="0" smtClean="0"/>
              <a:t>객체를 </a:t>
            </a:r>
            <a:r>
              <a:rPr lang="ko-KR" altLang="en-US" sz="2200" dirty="0" smtClean="0"/>
              <a:t>얻어냄</a:t>
            </a:r>
          </a:p>
          <a:p>
            <a:pPr fontAlgn="base"/>
            <a:endParaRPr lang="ko-KR" altLang="en-US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내장객체</a:t>
            </a:r>
            <a:r>
              <a:rPr lang="en-US" altLang="ko-KR" dirty="0" smtClean="0"/>
              <a:t>(Implicit Object)</a:t>
            </a:r>
            <a:r>
              <a:rPr lang="ko-KR" altLang="en-US" dirty="0" smtClean="0"/>
              <a:t>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session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하나의 웹 브라우저 내에서 정보를 유지하기 위한 세션 정보를 저장하고 있는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웹 브라우저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개가 </a:t>
            </a:r>
            <a:r>
              <a:rPr lang="ko-KR" altLang="en-US" dirty="0" smtClean="0"/>
              <a:t>할당</a:t>
            </a:r>
            <a:r>
              <a:rPr lang="en-US" altLang="ko-KR" dirty="0" smtClean="0"/>
              <a:t>. </a:t>
            </a:r>
          </a:p>
          <a:p>
            <a:pPr lvl="2" fontAlgn="base"/>
            <a:r>
              <a:rPr lang="ko-KR" altLang="en-US" dirty="0" smtClean="0"/>
              <a:t>주로 </a:t>
            </a:r>
            <a:r>
              <a:rPr lang="ko-KR" altLang="en-US" dirty="0" smtClean="0"/>
              <a:t>회원관리 시스템에서 사용자 인증에 관련된 작업을 수행할 때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내장객체</a:t>
            </a:r>
            <a:r>
              <a:rPr lang="en-US" altLang="ko-KR" dirty="0" smtClean="0"/>
              <a:t>(Implicit Object)</a:t>
            </a:r>
            <a:r>
              <a:rPr lang="ko-KR" altLang="en-US" dirty="0" smtClean="0"/>
              <a:t>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altLang="ko-KR" dirty="0" smtClean="0"/>
              <a:t>session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session </a:t>
            </a:r>
            <a:r>
              <a:rPr lang="ko-KR" altLang="en-US" dirty="0" smtClean="0"/>
              <a:t>내장 객체의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 </a:t>
            </a:r>
            <a:r>
              <a:rPr lang="en-US" altLang="ko-KR" dirty="0" smtClean="0"/>
              <a:t>String </a:t>
            </a:r>
            <a:r>
              <a:rPr lang="en-US" altLang="ko-KR" b="1" dirty="0" err="1" smtClean="0"/>
              <a:t>getId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ko-KR" altLang="en-US" dirty="0" smtClean="0"/>
              <a:t>해당 웹 브라우저에 대한 고유한 세션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 long </a:t>
            </a:r>
            <a:r>
              <a:rPr lang="en-US" altLang="ko-KR" b="1" dirty="0" err="1" smtClean="0"/>
              <a:t>getCreationTime</a:t>
            </a:r>
            <a:r>
              <a:rPr lang="en-US" altLang="ko-KR" b="1" dirty="0" smtClean="0"/>
              <a:t>()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세션이 생성된 시간을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 long </a:t>
            </a:r>
            <a:r>
              <a:rPr lang="en-US" altLang="ko-KR" b="1" dirty="0" err="1" smtClean="0"/>
              <a:t>getLastAccessedTime</a:t>
            </a:r>
            <a:r>
              <a:rPr lang="en-US" altLang="ko-KR" b="1" dirty="0" smtClean="0"/>
              <a:t>()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마지막 </a:t>
            </a:r>
            <a:r>
              <a:rPr lang="ko-KR" altLang="en-US" dirty="0" smtClean="0"/>
              <a:t>접근시간을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 void </a:t>
            </a:r>
            <a:r>
              <a:rPr lang="en-US" altLang="ko-KR" b="1" dirty="0" err="1" smtClean="0"/>
              <a:t>setMaxInactiveInterval</a:t>
            </a:r>
            <a:r>
              <a:rPr lang="en-US" altLang="ko-KR" b="1" dirty="0" smtClean="0"/>
              <a:t>(time)</a:t>
            </a:r>
            <a:r>
              <a:rPr lang="en-US" altLang="ko-KR" dirty="0" smtClean="0"/>
              <a:t>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세션 </a:t>
            </a:r>
            <a:r>
              <a:rPr lang="ko-KR" altLang="en-US" dirty="0" smtClean="0"/>
              <a:t>유지시간을 지정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getMaxInactiveInterval</a:t>
            </a:r>
            <a:r>
              <a:rPr lang="en-US" altLang="ko-KR" b="1" dirty="0" smtClean="0"/>
              <a:t>() 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 값은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분으로 세션 유지시간을 리턴 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isNew</a:t>
            </a:r>
            <a:r>
              <a:rPr lang="en-US" altLang="ko-KR" b="1" dirty="0" smtClean="0"/>
              <a:t>()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새로 </a:t>
            </a:r>
            <a:r>
              <a:rPr lang="ko-KR" altLang="en-US" dirty="0" smtClean="0"/>
              <a:t>생성된 세션의 경우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값을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 void invalidate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세션을 무효화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내장객체</a:t>
            </a:r>
            <a:r>
              <a:rPr lang="en-US" altLang="ko-KR" dirty="0" smtClean="0"/>
              <a:t>(Implicit Object)</a:t>
            </a:r>
            <a:r>
              <a:rPr lang="ko-KR" altLang="en-US" dirty="0" smtClean="0"/>
              <a:t>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ko-KR" dirty="0" smtClean="0"/>
              <a:t>application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웹 어플리케이션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의 정보를 저장하고 있는 객체</a:t>
            </a:r>
            <a:r>
              <a:rPr lang="en-US" altLang="ko-KR" dirty="0" smtClean="0"/>
              <a:t>. </a:t>
            </a:r>
          </a:p>
          <a:p>
            <a:pPr lvl="1" fontAlgn="base"/>
            <a:r>
              <a:rPr lang="ko-KR" altLang="en-US" dirty="0" smtClean="0"/>
              <a:t>서버의 </a:t>
            </a:r>
            <a:r>
              <a:rPr lang="ko-KR" altLang="en-US" dirty="0" smtClean="0"/>
              <a:t>설정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/>
              <a:t>자원에 대한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어플리케이션이 </a:t>
            </a:r>
            <a:r>
              <a:rPr lang="ko-KR" altLang="en-US" dirty="0" smtClean="0"/>
              <a:t>실행되는 </a:t>
            </a:r>
            <a:r>
              <a:rPr lang="ko-KR" altLang="en-US" dirty="0" smtClean="0"/>
              <a:t>동안에 발생할 수 있는 이벤트 로그 </a:t>
            </a:r>
            <a:r>
              <a:rPr lang="ko-KR" altLang="en-US" dirty="0" err="1" smtClean="0"/>
              <a:t>정보등을</a:t>
            </a:r>
            <a:r>
              <a:rPr lang="ko-KR" altLang="en-US" dirty="0" smtClean="0"/>
              <a:t> 제공</a:t>
            </a:r>
            <a:r>
              <a:rPr lang="en-US" altLang="ko-KR" dirty="0" smtClean="0"/>
              <a:t>.</a:t>
            </a:r>
          </a:p>
          <a:p>
            <a:pPr lvl="1" fontAlgn="base"/>
            <a:r>
              <a:rPr lang="ko-KR" altLang="en-US" dirty="0" smtClean="0"/>
              <a:t>웹 어플리케이션 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객체가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ko-KR" altLang="en-US" dirty="0" smtClean="0"/>
              <a:t>주로 방문자 카운트와 같은 하나의 </a:t>
            </a:r>
            <a:r>
              <a:rPr lang="ko-KR" altLang="en-US" dirty="0" smtClean="0"/>
              <a:t>웹 어플리케이션에서 공유하는 </a:t>
            </a:r>
            <a:r>
              <a:rPr lang="ko-KR" altLang="en-US" dirty="0" smtClean="0"/>
              <a:t>변수에 사용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내장객체</a:t>
            </a:r>
            <a:r>
              <a:rPr lang="en-US" altLang="ko-KR" dirty="0" smtClean="0"/>
              <a:t>(Implicit Object)</a:t>
            </a:r>
            <a:r>
              <a:rPr lang="ko-KR" altLang="en-US" dirty="0" smtClean="0"/>
              <a:t>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 smtClean="0"/>
              <a:t>application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application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 </a:t>
            </a:r>
            <a:r>
              <a:rPr lang="en-US" altLang="ko-KR" dirty="0" smtClean="0"/>
              <a:t>String </a:t>
            </a:r>
            <a:r>
              <a:rPr lang="en-US" altLang="ko-KR" dirty="0" err="1" smtClean="0"/>
              <a:t>getServerInfo</a:t>
            </a:r>
            <a:r>
              <a:rPr lang="en-US" altLang="ko-KR" dirty="0" smtClean="0"/>
              <a:t>()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웹 컨테이너의 이름과 버전을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 String </a:t>
            </a:r>
            <a:r>
              <a:rPr lang="en-US" altLang="ko-KR" dirty="0" err="1" smtClean="0"/>
              <a:t>getMimeType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fileName</a:t>
            </a:r>
            <a:r>
              <a:rPr lang="en-US" altLang="ko-KR" dirty="0" smtClean="0"/>
              <a:t>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지정한 파일의 </a:t>
            </a:r>
            <a:r>
              <a:rPr lang="en-US" altLang="ko-KR" dirty="0" smtClean="0"/>
              <a:t>MIME</a:t>
            </a:r>
            <a:r>
              <a:rPr lang="ko-KR" altLang="en-US" dirty="0" smtClean="0"/>
              <a:t>타입 리턴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 String </a:t>
            </a:r>
            <a:r>
              <a:rPr lang="en-US" altLang="ko-KR" dirty="0" err="1" smtClean="0"/>
              <a:t>getRealPath</a:t>
            </a:r>
            <a:r>
              <a:rPr lang="en-US" altLang="ko-KR" dirty="0" smtClean="0"/>
              <a:t>(path)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지정한 경로를 웹 어플리케이션 시스템상의 경로로 변경하여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 void log(message)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로그 파일에 </a:t>
            </a:r>
            <a:r>
              <a:rPr lang="en-US" altLang="ko-KR" dirty="0" smtClean="0"/>
              <a:t>message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기록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내장객체</a:t>
            </a:r>
            <a:r>
              <a:rPr lang="en-US" altLang="ko-KR" dirty="0" smtClean="0"/>
              <a:t>(Implicit Object)</a:t>
            </a:r>
            <a:r>
              <a:rPr lang="ko-KR" altLang="en-US" dirty="0" smtClean="0"/>
              <a:t>의 개요</a:t>
            </a:r>
          </a:p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내장객체</a:t>
            </a:r>
            <a:r>
              <a:rPr lang="en-US" altLang="ko-KR" dirty="0" smtClean="0"/>
              <a:t>(Implicit Object)</a:t>
            </a:r>
            <a:r>
              <a:rPr lang="ko-KR" altLang="en-US" dirty="0" smtClean="0"/>
              <a:t>의 종류</a:t>
            </a:r>
          </a:p>
          <a:p>
            <a:pPr fontAlgn="base"/>
            <a:r>
              <a:rPr lang="en-US" altLang="ko-KR" dirty="0" smtClean="0"/>
              <a:t>(1) request </a:t>
            </a:r>
            <a:r>
              <a:rPr lang="ko-KR" altLang="en-US" dirty="0" smtClean="0"/>
              <a:t>객체</a:t>
            </a:r>
          </a:p>
          <a:p>
            <a:pPr fontAlgn="base"/>
            <a:r>
              <a:rPr lang="en-US" altLang="ko-KR" dirty="0" smtClean="0"/>
              <a:t>(2) response </a:t>
            </a:r>
            <a:r>
              <a:rPr lang="ko-KR" altLang="en-US" dirty="0" smtClean="0"/>
              <a:t>객체</a:t>
            </a:r>
          </a:p>
          <a:p>
            <a:pPr fontAlgn="base"/>
            <a:r>
              <a:rPr lang="en-US" altLang="ko-KR" dirty="0" smtClean="0"/>
              <a:t>(3) out </a:t>
            </a:r>
            <a:r>
              <a:rPr lang="ko-KR" altLang="en-US" dirty="0" smtClean="0"/>
              <a:t>객체</a:t>
            </a:r>
          </a:p>
          <a:p>
            <a:pPr fontAlgn="base"/>
            <a:r>
              <a:rPr lang="en-US" altLang="ko-KR" dirty="0" smtClean="0"/>
              <a:t>(4) </a:t>
            </a:r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</a:p>
          <a:p>
            <a:pPr fontAlgn="base"/>
            <a:r>
              <a:rPr lang="en-US" altLang="ko-KR" dirty="0" smtClean="0"/>
              <a:t>(5) session </a:t>
            </a:r>
            <a:r>
              <a:rPr lang="ko-KR" altLang="en-US" dirty="0" smtClean="0"/>
              <a:t>객체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내장객체</a:t>
            </a:r>
            <a:r>
              <a:rPr lang="en-US" altLang="ko-KR" dirty="0" smtClean="0"/>
              <a:t>(Implicit Object)</a:t>
            </a:r>
            <a:r>
              <a:rPr lang="ko-KR" altLang="en-US" dirty="0" smtClean="0"/>
              <a:t>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JSP</a:t>
            </a:r>
            <a:r>
              <a:rPr lang="ko-KR" altLang="en-US" dirty="0" smtClean="0"/>
              <a:t>페이지 대한 설정정보를 저장하고 있는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.</a:t>
            </a:r>
          </a:p>
          <a:p>
            <a:pPr lvl="1" fontAlgn="base"/>
            <a:r>
              <a:rPr lang="ko-KR" altLang="en-US" dirty="0" err="1" smtClean="0"/>
              <a:t>서블릿이</a:t>
            </a:r>
            <a:r>
              <a:rPr lang="ko-KR" altLang="en-US" dirty="0" smtClean="0"/>
              <a:t> 초기화되는 동안 참조해야 할 정보를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 fontAlgn="base"/>
            <a:r>
              <a:rPr lang="ko-KR" altLang="en-US" dirty="0" smtClean="0"/>
              <a:t>컨테이너당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객체가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내장객체</a:t>
            </a:r>
            <a:r>
              <a:rPr lang="en-US" altLang="ko-KR" dirty="0" smtClean="0"/>
              <a:t>(Implicit Object)</a:t>
            </a:r>
            <a:r>
              <a:rPr lang="ko-KR" altLang="en-US" dirty="0" smtClean="0"/>
              <a:t>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Enumeration </a:t>
            </a:r>
            <a:r>
              <a:rPr lang="en-US" altLang="ko-KR" dirty="0" err="1" smtClean="0"/>
              <a:t>getInitParameterNames</a:t>
            </a:r>
            <a:r>
              <a:rPr lang="en-US" altLang="ko-KR" dirty="0" smtClean="0"/>
              <a:t>()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</a:t>
            </a:r>
            <a:r>
              <a:rPr lang="ko-KR" altLang="en-US" dirty="0" smtClean="0"/>
              <a:t>초기화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이름을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 String </a:t>
            </a:r>
            <a:r>
              <a:rPr lang="en-US" altLang="ko-KR" dirty="0" err="1" smtClean="0"/>
              <a:t>getInitParameter</a:t>
            </a:r>
            <a:r>
              <a:rPr lang="en-US" altLang="ko-KR" dirty="0" smtClean="0"/>
              <a:t>(name)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이름이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인 초기화 파라미터의 값을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 String </a:t>
            </a:r>
            <a:r>
              <a:rPr lang="en-US" altLang="ko-KR" dirty="0" err="1" smtClean="0"/>
              <a:t>getServletName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이름을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 </a:t>
            </a:r>
            <a:r>
              <a:rPr lang="en-US" altLang="ko-KR" dirty="0" err="1" smtClean="0"/>
              <a:t>ServletContext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getServletContext</a:t>
            </a:r>
            <a:r>
              <a:rPr lang="en-US" altLang="ko-KR" dirty="0" smtClean="0"/>
              <a:t>() </a:t>
            </a:r>
            <a:r>
              <a:rPr lang="en-US" altLang="ko-KR" dirty="0" smtClean="0"/>
              <a:t>: 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ServletContext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내장객체</a:t>
            </a:r>
            <a:r>
              <a:rPr lang="en-US" altLang="ko-KR" dirty="0" smtClean="0"/>
              <a:t>(Implicit Object)</a:t>
            </a:r>
            <a:r>
              <a:rPr lang="ko-KR" altLang="en-US" dirty="0" smtClean="0"/>
              <a:t>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page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JSP </a:t>
            </a:r>
            <a:r>
              <a:rPr lang="ko-KR" altLang="en-US" dirty="0" smtClean="0"/>
              <a:t>페이지를 구현한 자바 클래스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웹 컨테이너는 자바만을 스크립트 언어로 지원하기 때문에 </a:t>
            </a:r>
            <a:r>
              <a:rPr lang="en-US" altLang="ko-KR" dirty="0" smtClean="0"/>
              <a:t>page </a:t>
            </a:r>
            <a:r>
              <a:rPr lang="ko-KR" altLang="en-US" dirty="0" smtClean="0"/>
              <a:t>객체는 현재 거의 </a:t>
            </a:r>
            <a:r>
              <a:rPr lang="ko-KR" altLang="en-US" dirty="0" smtClean="0"/>
              <a:t>사용되지 않음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내장객체</a:t>
            </a:r>
            <a:r>
              <a:rPr lang="en-US" altLang="ko-KR" dirty="0" smtClean="0"/>
              <a:t>(Implicit Object)</a:t>
            </a:r>
            <a:r>
              <a:rPr lang="ko-KR" altLang="en-US" dirty="0" smtClean="0"/>
              <a:t>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altLang="ko-KR" dirty="0" smtClean="0"/>
              <a:t>exception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JSP </a:t>
            </a:r>
            <a:r>
              <a:rPr lang="ko-KR" altLang="en-US" dirty="0" smtClean="0"/>
              <a:t>페이지에서 예외가 발생한 경우에 사용되는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exception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String </a:t>
            </a:r>
            <a:r>
              <a:rPr lang="en-US" altLang="ko-KR" dirty="0" err="1" smtClean="0"/>
              <a:t>getMessage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발생된 </a:t>
            </a:r>
            <a:r>
              <a:rPr lang="ko-KR" altLang="en-US" dirty="0" smtClean="0"/>
              <a:t>예외의 메시지를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 String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발생된 </a:t>
            </a:r>
            <a:r>
              <a:rPr lang="ko-KR" altLang="en-US" dirty="0" smtClean="0"/>
              <a:t>예외 클래스명과 메시지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 String </a:t>
            </a:r>
            <a:r>
              <a:rPr lang="en-US" altLang="ko-KR" dirty="0" err="1" smtClean="0"/>
              <a:t>printStackTrace</a:t>
            </a:r>
            <a:r>
              <a:rPr lang="en-US" altLang="ko-KR" dirty="0" smtClean="0"/>
              <a:t>() :  </a:t>
            </a:r>
            <a:r>
              <a:rPr lang="ko-KR" altLang="en-US" dirty="0" smtClean="0"/>
              <a:t>예외발생시 </a:t>
            </a:r>
            <a:r>
              <a:rPr lang="ko-KR" altLang="en-US" dirty="0" smtClean="0"/>
              <a:t>예외가 발생한 </a:t>
            </a:r>
            <a:r>
              <a:rPr lang="ko-KR" altLang="en-US" dirty="0" smtClean="0"/>
              <a:t>곳을 추적함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내장객체</a:t>
            </a:r>
            <a:r>
              <a:rPr lang="en-US" altLang="ko-KR" dirty="0" smtClean="0"/>
              <a:t>(Implicit Object)</a:t>
            </a:r>
            <a:r>
              <a:rPr lang="ko-KR" altLang="en-US" dirty="0" smtClean="0"/>
              <a:t>의 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 smtClean="0"/>
              <a:t>웹 어플리케이션은 </a:t>
            </a:r>
            <a:r>
              <a:rPr lang="en-US" altLang="ko-KR" dirty="0" smtClean="0"/>
              <a:t>page, request, session, application </a:t>
            </a:r>
            <a:r>
              <a:rPr lang="ko-KR" altLang="en-US" dirty="0" smtClean="0"/>
              <a:t>이라는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ko-KR" altLang="en-US" dirty="0" smtClean="0"/>
              <a:t>영역을 가짐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내장 객체의 </a:t>
            </a:r>
            <a:r>
              <a:rPr lang="ko-KR" altLang="en-US" dirty="0" smtClean="0"/>
              <a:t>영역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smtClean="0"/>
              <a:t>객체의 유효기간</a:t>
            </a:r>
          </a:p>
          <a:p>
            <a:pPr lvl="1" fontAlgn="base"/>
            <a:r>
              <a:rPr lang="ko-KR" altLang="en-US" dirty="0" smtClean="0"/>
              <a:t>객체를 누구와 공유할 것인가를 </a:t>
            </a:r>
            <a:r>
              <a:rPr lang="ko-KR" altLang="en-US" dirty="0" smtClean="0"/>
              <a:t>나타냄</a:t>
            </a:r>
            <a:endParaRPr lang="en-US" altLang="ko-KR" dirty="0" smtClean="0"/>
          </a:p>
          <a:p>
            <a:pPr fontAlgn="base"/>
            <a:r>
              <a:rPr lang="en-US" altLang="ko-KR" b="1" dirty="0" smtClean="0"/>
              <a:t>page</a:t>
            </a:r>
            <a:r>
              <a:rPr lang="ko-KR" altLang="en-US" b="1" dirty="0" smtClean="0"/>
              <a:t>영역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한 </a:t>
            </a:r>
            <a:r>
              <a:rPr lang="ko-KR" altLang="en-US" dirty="0" smtClean="0"/>
              <a:t>번의 웹 브라우저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요청에 대해 하나의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페이지가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내장객체</a:t>
            </a:r>
            <a:r>
              <a:rPr lang="en-US" altLang="ko-KR" dirty="0" smtClean="0"/>
              <a:t>(Implicit Object)</a:t>
            </a:r>
            <a:r>
              <a:rPr lang="ko-KR" altLang="en-US" dirty="0" smtClean="0"/>
              <a:t>의 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 dirty="0" smtClean="0"/>
              <a:t>request</a:t>
            </a:r>
            <a:r>
              <a:rPr lang="ko-KR" altLang="en-US" b="1" dirty="0" smtClean="0"/>
              <a:t>영역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한 </a:t>
            </a:r>
            <a:r>
              <a:rPr lang="ko-KR" altLang="en-US" dirty="0" smtClean="0"/>
              <a:t>번의 웹 브라우저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요청에 대해 같은 요청을 공유하는 페이지가 </a:t>
            </a:r>
            <a:r>
              <a:rPr lang="ko-KR" altLang="en-US" dirty="0" smtClean="0"/>
              <a:t>대응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 fontAlgn="base"/>
            <a:r>
              <a:rPr lang="ko-KR" altLang="en-US" dirty="0" smtClean="0"/>
              <a:t>같은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영역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include </a:t>
            </a:r>
            <a:r>
              <a:rPr lang="ko-KR" altLang="en-US" dirty="0" smtClean="0"/>
              <a:t>액션 태그</a:t>
            </a:r>
            <a:r>
              <a:rPr lang="en-US" altLang="ko-KR" dirty="0" smtClean="0"/>
              <a:t>, forward </a:t>
            </a:r>
            <a:r>
              <a:rPr lang="ko-KR" altLang="en-US" dirty="0" smtClean="0"/>
              <a:t>액션 태그를 사용하면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객체를 </a:t>
            </a:r>
            <a:r>
              <a:rPr lang="ko-KR" altLang="en-US" dirty="0" smtClean="0"/>
              <a:t>공유하게 </a:t>
            </a:r>
            <a:r>
              <a:rPr lang="ko-KR" altLang="en-US" dirty="0" smtClean="0"/>
              <a:t>됨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내장객체</a:t>
            </a:r>
            <a:r>
              <a:rPr lang="en-US" altLang="ko-KR" dirty="0" smtClean="0"/>
              <a:t>(Implicit Object)</a:t>
            </a:r>
            <a:r>
              <a:rPr lang="ko-KR" altLang="en-US" dirty="0" smtClean="0"/>
              <a:t>의 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 dirty="0" smtClean="0"/>
              <a:t>session</a:t>
            </a:r>
            <a:r>
              <a:rPr lang="ko-KR" altLang="en-US" b="1" dirty="0" smtClean="0"/>
              <a:t>영역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pPr lvl="1" fontAlgn="base"/>
            <a:r>
              <a:rPr lang="ko-KR" altLang="en-US" dirty="0" smtClean="0"/>
              <a:t>하나의 </a:t>
            </a:r>
            <a:r>
              <a:rPr lang="ko-KR" altLang="en-US" dirty="0" smtClean="0"/>
              <a:t>웹 브라우저 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객체가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같은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 </a:t>
            </a:r>
          </a:p>
          <a:p>
            <a:pPr lvl="2" fontAlgn="base"/>
            <a:r>
              <a:rPr lang="ko-KR" altLang="en-US" dirty="0" smtClean="0"/>
              <a:t>같은 </a:t>
            </a:r>
            <a:r>
              <a:rPr lang="ko-KR" altLang="en-US" dirty="0" smtClean="0"/>
              <a:t>웹 브라우저 내에서는 요청되는 </a:t>
            </a:r>
            <a:r>
              <a:rPr lang="ko-KR" altLang="en-US" dirty="0" smtClean="0"/>
              <a:t>페이지들</a:t>
            </a:r>
            <a:r>
              <a:rPr lang="en-US" altLang="ko-KR" dirty="0" smtClean="0"/>
              <a:t> </a:t>
            </a:r>
          </a:p>
          <a:p>
            <a:pPr lvl="2" fontAlgn="base"/>
            <a:r>
              <a:rPr lang="ko-KR" altLang="en-US" dirty="0" smtClean="0"/>
              <a:t>주로 </a:t>
            </a:r>
            <a:r>
              <a:rPr lang="ko-KR" altLang="en-US" dirty="0" smtClean="0"/>
              <a:t>회원관리에서 회원인증에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내장객체</a:t>
            </a:r>
            <a:r>
              <a:rPr lang="en-US" altLang="ko-KR" dirty="0" smtClean="0"/>
              <a:t>(Implicit Object)</a:t>
            </a:r>
            <a:r>
              <a:rPr lang="ko-KR" altLang="en-US" dirty="0" smtClean="0"/>
              <a:t>의 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 dirty="0" smtClean="0"/>
              <a:t>application</a:t>
            </a:r>
            <a:r>
              <a:rPr lang="ko-KR" altLang="en-US" b="1" dirty="0" smtClean="0"/>
              <a:t>영역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하나의 </a:t>
            </a:r>
            <a:r>
              <a:rPr lang="ko-KR" altLang="en-US" dirty="0" smtClean="0"/>
              <a:t>웹 어플리케이션 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객체가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 </a:t>
            </a:r>
          </a:p>
          <a:p>
            <a:pPr lvl="1" fontAlgn="base"/>
            <a:r>
              <a:rPr lang="ko-KR" altLang="en-US" dirty="0" smtClean="0"/>
              <a:t>같은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같은 </a:t>
            </a:r>
            <a:r>
              <a:rPr lang="ko-KR" altLang="en-US" dirty="0" smtClean="0"/>
              <a:t>웹 어플리케이션에 요청되는 </a:t>
            </a:r>
            <a:r>
              <a:rPr lang="ko-KR" altLang="en-US" dirty="0" smtClean="0"/>
              <a:t>페이지들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/</a:t>
            </a:r>
            <a:r>
              <a:rPr lang="en-US" altLang="ko-KR" dirty="0" err="1" smtClean="0"/>
              <a:t>studyjsp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웹 어플리케이션에서는 같은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객체를 </a:t>
            </a:r>
            <a:r>
              <a:rPr lang="ko-KR" altLang="en-US" dirty="0" smtClean="0"/>
              <a:t>공유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(6) application </a:t>
            </a:r>
            <a:r>
              <a:rPr lang="ko-KR" altLang="en-US" dirty="0" smtClean="0"/>
              <a:t>객체</a:t>
            </a:r>
          </a:p>
          <a:p>
            <a:pPr fontAlgn="base"/>
            <a:r>
              <a:rPr lang="en-US" altLang="ko-KR" dirty="0" smtClean="0"/>
              <a:t>(7)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</a:p>
          <a:p>
            <a:pPr fontAlgn="base"/>
            <a:r>
              <a:rPr lang="en-US" altLang="ko-KR" dirty="0" smtClean="0"/>
              <a:t>(8) page </a:t>
            </a:r>
            <a:r>
              <a:rPr lang="ko-KR" altLang="en-US" dirty="0" smtClean="0"/>
              <a:t>객체</a:t>
            </a:r>
          </a:p>
          <a:p>
            <a:pPr fontAlgn="base"/>
            <a:r>
              <a:rPr lang="en-US" altLang="ko-KR" dirty="0" smtClean="0"/>
              <a:t>(9) exception </a:t>
            </a:r>
            <a:r>
              <a:rPr lang="ko-KR" altLang="en-US" dirty="0" smtClean="0"/>
              <a:t>객체</a:t>
            </a:r>
          </a:p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내장객체</a:t>
            </a:r>
            <a:r>
              <a:rPr lang="en-US" altLang="ko-KR" dirty="0" smtClean="0"/>
              <a:t>(Implicit Object)</a:t>
            </a:r>
            <a:r>
              <a:rPr lang="ko-KR" altLang="en-US" dirty="0" smtClean="0"/>
              <a:t>의 영역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내장객체</a:t>
            </a:r>
            <a:r>
              <a:rPr lang="en-US" altLang="ko-KR" dirty="0" smtClean="0"/>
              <a:t>(Implicit Object)</a:t>
            </a:r>
            <a:r>
              <a:rPr lang="ko-KR" altLang="en-US" dirty="0" smtClean="0"/>
              <a:t>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JSP</a:t>
            </a:r>
            <a:r>
              <a:rPr lang="ko-KR" altLang="en-US" dirty="0" smtClean="0"/>
              <a:t>에서 제공하는 객체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request, response, out, session, application, </a:t>
            </a:r>
            <a:r>
              <a:rPr lang="en-US" altLang="ko-KR" dirty="0" err="1" smtClean="0"/>
              <a:t>pageContext</a:t>
            </a:r>
            <a:r>
              <a:rPr lang="en-US" altLang="ko-KR" dirty="0" smtClean="0"/>
              <a:t>, page,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, exception</a:t>
            </a:r>
          </a:p>
          <a:p>
            <a:pPr lvl="1" fontAlgn="base"/>
            <a:r>
              <a:rPr lang="en-US" altLang="ko-KR" dirty="0" smtClean="0"/>
              <a:t>request, session, application, </a:t>
            </a:r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 객체는 속성</a:t>
            </a:r>
            <a:r>
              <a:rPr lang="en-US" altLang="ko-KR" dirty="0" smtClean="0"/>
              <a:t>(attribute)</a:t>
            </a:r>
            <a:r>
              <a:rPr lang="ko-KR" altLang="en-US" dirty="0" smtClean="0"/>
              <a:t>값을 저장하고 읽을 수 있는 </a:t>
            </a:r>
            <a:r>
              <a:rPr lang="ko-KR" altLang="en-US" dirty="0" err="1" smtClean="0"/>
              <a:t>메소드인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setAttribute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getAttribute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제공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내장객체</a:t>
            </a:r>
            <a:r>
              <a:rPr lang="en-US" altLang="ko-KR" dirty="0" smtClean="0"/>
              <a:t>(Implicit Object)</a:t>
            </a:r>
            <a:r>
              <a:rPr lang="ko-KR" altLang="en-US" dirty="0" smtClean="0"/>
              <a:t>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request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웹 브라우저의 요청 정보를 저장하고 있는 객체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입력폼에</a:t>
            </a:r>
            <a:r>
              <a:rPr lang="ko-KR" altLang="en-US" dirty="0" smtClean="0"/>
              <a:t> 입력한 사용자의 요구사항을 얻어낼 수 있도록 요청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제공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내장객체</a:t>
            </a:r>
            <a:r>
              <a:rPr lang="en-US" altLang="ko-KR" dirty="0" smtClean="0"/>
              <a:t>(Implicit Object)</a:t>
            </a:r>
            <a:r>
              <a:rPr lang="ko-KR" altLang="en-US" dirty="0" smtClean="0"/>
              <a:t>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 smtClean="0"/>
              <a:t>request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사용자의 요구사항을 얻어내는 요청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String </a:t>
            </a:r>
            <a:r>
              <a:rPr lang="en-US" altLang="ko-KR" b="1" dirty="0" err="1" smtClean="0"/>
              <a:t>getParameter</a:t>
            </a:r>
            <a:r>
              <a:rPr lang="en-US" altLang="ko-KR" b="1" dirty="0" smtClean="0"/>
              <a:t>(name) :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에 저장된 변수 값을 얻어내는 메소드</a:t>
            </a:r>
          </a:p>
          <a:p>
            <a:pPr lvl="2" fontAlgn="base"/>
            <a:r>
              <a:rPr lang="en-US" altLang="ko-KR" dirty="0" smtClean="0"/>
              <a:t>String[] </a:t>
            </a:r>
            <a:r>
              <a:rPr lang="en-US" altLang="ko-KR" b="1" dirty="0" err="1" smtClean="0"/>
              <a:t>getParameterValues</a:t>
            </a:r>
            <a:r>
              <a:rPr lang="en-US" altLang="ko-KR" b="1" dirty="0" smtClean="0"/>
              <a:t>(name) :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에 저장된 모든 변수 값을 얻어내는 메소드</a:t>
            </a:r>
          </a:p>
          <a:p>
            <a:pPr lvl="2" fontAlgn="base"/>
            <a:r>
              <a:rPr lang="en-US" altLang="ko-KR" dirty="0" smtClean="0"/>
              <a:t>Enumeration </a:t>
            </a:r>
            <a:r>
              <a:rPr lang="en-US" altLang="ko-KR" b="1" dirty="0" err="1" smtClean="0"/>
              <a:t>getParameterNames</a:t>
            </a:r>
            <a:r>
              <a:rPr lang="en-US" altLang="ko-KR" b="1" dirty="0" smtClean="0"/>
              <a:t>() : </a:t>
            </a:r>
            <a:r>
              <a:rPr lang="ko-KR" altLang="en-US" dirty="0" smtClean="0"/>
              <a:t>요청에 의해 넘어오는 모든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변수를 </a:t>
            </a:r>
            <a:r>
              <a:rPr lang="en-US" altLang="ko-KR" dirty="0" err="1" smtClean="0"/>
              <a:t>java.util.Enumeration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리턴</a:t>
            </a:r>
          </a:p>
          <a:p>
            <a:pPr lvl="1" fontAlgn="base"/>
            <a:endParaRPr lang="en-US" altLang="ko-K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내장객체</a:t>
            </a:r>
            <a:r>
              <a:rPr lang="en-US" altLang="ko-KR" dirty="0" smtClean="0"/>
              <a:t>(Implicit Object)</a:t>
            </a:r>
            <a:r>
              <a:rPr lang="ko-KR" altLang="en-US" dirty="0" smtClean="0"/>
              <a:t>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 smtClean="0"/>
              <a:t>request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요청된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값 외에도 웹 브라우저와 웹 서버의 정보도 가져올 수 있음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웹 브라우저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서버 및 요청 헤더의 정보를 가져올 때 사용되는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String </a:t>
            </a:r>
            <a:r>
              <a:rPr lang="en-US" altLang="ko-KR" b="1" dirty="0" err="1" smtClean="0"/>
              <a:t>getProtocol</a:t>
            </a:r>
            <a:r>
              <a:rPr lang="en-US" altLang="ko-KR" b="1" dirty="0" smtClean="0"/>
              <a:t>() : </a:t>
            </a:r>
            <a:r>
              <a:rPr lang="ko-KR" altLang="en-US" dirty="0" smtClean="0"/>
              <a:t>웹 서버로 요청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중인 프로토콜 리턴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String </a:t>
            </a:r>
            <a:r>
              <a:rPr lang="en-US" altLang="ko-KR" b="1" dirty="0" err="1" smtClean="0"/>
              <a:t>getServerName</a:t>
            </a:r>
            <a:r>
              <a:rPr lang="en-US" altLang="ko-KR" b="1" dirty="0" smtClean="0"/>
              <a:t>()</a:t>
            </a:r>
            <a:r>
              <a:rPr lang="ko-KR" altLang="en-US" dirty="0" smtClean="0"/>
              <a:t>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서버로 요청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서버의 도메인 이름을 리턴</a:t>
            </a:r>
          </a:p>
          <a:p>
            <a:pPr lvl="1" fontAlgn="base"/>
            <a:endParaRPr lang="en-US" altLang="ko-K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내장객체</a:t>
            </a:r>
            <a:r>
              <a:rPr lang="en-US" altLang="ko-KR" dirty="0" smtClean="0"/>
              <a:t>(Implicit Object)</a:t>
            </a:r>
            <a:r>
              <a:rPr lang="ko-KR" altLang="en-US" dirty="0" smtClean="0"/>
              <a:t>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altLang="ko-KR" dirty="0" smtClean="0"/>
              <a:t>request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사용자의 요구사항을 얻어내는 요청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String </a:t>
            </a:r>
            <a:r>
              <a:rPr lang="en-US" altLang="ko-KR" b="1" dirty="0" err="1" smtClean="0"/>
              <a:t>getMethod</a:t>
            </a:r>
            <a:r>
              <a:rPr lang="en-US" altLang="ko-KR" b="1" dirty="0" smtClean="0"/>
              <a:t>()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서버로 요청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요청에 사용된 요청 방식</a:t>
            </a:r>
            <a:r>
              <a:rPr lang="en-US" altLang="ko-KR" dirty="0" smtClean="0"/>
              <a:t>(GET, POST, PUT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리턴</a:t>
            </a:r>
          </a:p>
          <a:p>
            <a:pPr lvl="2" fontAlgn="base"/>
            <a:r>
              <a:rPr lang="en-US" altLang="ko-KR" dirty="0" smtClean="0"/>
              <a:t>String </a:t>
            </a:r>
            <a:r>
              <a:rPr lang="en-US" altLang="ko-KR" b="1" dirty="0" err="1" smtClean="0"/>
              <a:t>getQueryString</a:t>
            </a:r>
            <a:r>
              <a:rPr lang="en-US" altLang="ko-KR" b="1" dirty="0" smtClean="0"/>
              <a:t>() : </a:t>
            </a:r>
            <a:r>
              <a:rPr lang="ko-KR" altLang="en-US" dirty="0" smtClean="0"/>
              <a:t>웹 서버로 요청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요청에 사용된 </a:t>
            </a:r>
            <a:r>
              <a:rPr lang="en-US" altLang="ko-KR" dirty="0" err="1" smtClean="0"/>
              <a:t>QueryString</a:t>
            </a:r>
            <a:r>
              <a:rPr lang="ko-KR" altLang="en-US" dirty="0" smtClean="0"/>
              <a:t>을 리턴</a:t>
            </a:r>
          </a:p>
          <a:p>
            <a:pPr lvl="2" fontAlgn="base"/>
            <a:r>
              <a:rPr lang="en-US" altLang="ko-KR" dirty="0" smtClean="0"/>
              <a:t>String </a:t>
            </a:r>
            <a:r>
              <a:rPr lang="en-US" altLang="ko-KR" b="1" dirty="0" err="1" smtClean="0"/>
              <a:t>getRequestURI</a:t>
            </a:r>
            <a:r>
              <a:rPr lang="en-US" altLang="ko-KR" b="1" dirty="0" smtClean="0"/>
              <a:t>()</a:t>
            </a:r>
            <a:r>
              <a:rPr lang="ko-KR" altLang="en-US" dirty="0" smtClean="0"/>
              <a:t>  </a:t>
            </a:r>
            <a:r>
              <a:rPr lang="en-US" altLang="ko-KR" dirty="0" smtClean="0"/>
              <a:t>:</a:t>
            </a:r>
            <a:r>
              <a:rPr lang="ko-KR" altLang="en-US" dirty="0" smtClean="0"/>
              <a:t>웹 서버로 요청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요청에 사용된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값을 리턴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String </a:t>
            </a:r>
            <a:r>
              <a:rPr lang="en-US" altLang="ko-KR" b="1" dirty="0" err="1" smtClean="0"/>
              <a:t>getRemoteHost</a:t>
            </a:r>
            <a:r>
              <a:rPr lang="en-US" altLang="ko-KR" b="1" dirty="0" smtClean="0"/>
              <a:t>()  : </a:t>
            </a:r>
            <a:r>
              <a:rPr lang="ko-KR" altLang="en-US" dirty="0" smtClean="0"/>
              <a:t>웹 서버로 정보를 요청한 웹 브라우저의 호스트 이름을 리턴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내장객체</a:t>
            </a:r>
            <a:r>
              <a:rPr lang="en-US" altLang="ko-KR" dirty="0" smtClean="0"/>
              <a:t>(Implicit Object)</a:t>
            </a:r>
            <a:r>
              <a:rPr lang="ko-KR" altLang="en-US" dirty="0" smtClean="0"/>
              <a:t>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altLang="ko-KR" dirty="0" smtClean="0"/>
              <a:t>request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사용자의 요구사항을 얻어내는 요청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String </a:t>
            </a:r>
            <a:r>
              <a:rPr lang="en-US" altLang="ko-KR" b="1" dirty="0" err="1" smtClean="0"/>
              <a:t>getRemoteAddr</a:t>
            </a:r>
            <a:r>
              <a:rPr lang="en-US" altLang="ko-KR" b="1" dirty="0" smtClean="0"/>
              <a:t>()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서버로 정보를 요청한 웹 브라우저의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주소를 리턴</a:t>
            </a:r>
          </a:p>
          <a:p>
            <a:pPr lvl="2" fontAlgn="base"/>
            <a:r>
              <a:rPr lang="en-US" altLang="ko-KR" dirty="0" smtClean="0"/>
              <a:t>String </a:t>
            </a:r>
            <a:r>
              <a:rPr lang="en-US" altLang="ko-KR" b="1" dirty="0" err="1" smtClean="0"/>
              <a:t>getServerPort</a:t>
            </a:r>
            <a:r>
              <a:rPr lang="en-US" altLang="ko-KR" b="1" dirty="0" smtClean="0"/>
              <a:t>()</a:t>
            </a:r>
            <a:r>
              <a:rPr lang="ko-KR" altLang="en-US" dirty="0" smtClean="0"/>
              <a:t>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서버의 </a:t>
            </a:r>
            <a:r>
              <a:rPr lang="en-US" altLang="ko-KR" dirty="0" smtClean="0"/>
              <a:t>Port</a:t>
            </a:r>
            <a:r>
              <a:rPr lang="ko-KR" altLang="en-US" dirty="0" smtClean="0"/>
              <a:t>번호를 리턴</a:t>
            </a:r>
            <a:endParaRPr lang="en-US" altLang="ko-KR" dirty="0" smtClean="0"/>
          </a:p>
          <a:p>
            <a:pPr lvl="2" fontAlgn="base"/>
            <a:r>
              <a:rPr lang="en-US" altLang="ko-KR" sz="2200" dirty="0" smtClean="0"/>
              <a:t>String </a:t>
            </a:r>
            <a:r>
              <a:rPr lang="en-US" altLang="ko-KR" sz="2200" b="1" dirty="0" err="1" smtClean="0"/>
              <a:t>getContextPath</a:t>
            </a:r>
            <a:r>
              <a:rPr lang="en-US" altLang="ko-KR" sz="2200" b="1" dirty="0" smtClean="0"/>
              <a:t>()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해당 </a:t>
            </a:r>
            <a:r>
              <a:rPr lang="en-US" altLang="ko-KR" sz="2200" dirty="0" smtClean="0"/>
              <a:t>JSP</a:t>
            </a:r>
            <a:r>
              <a:rPr lang="ko-KR" altLang="en-US" sz="2200" dirty="0" smtClean="0"/>
              <a:t>페이지가 속한 웹 어플리케이션의 </a:t>
            </a:r>
            <a:r>
              <a:rPr lang="ko-KR" altLang="en-US" sz="2200" dirty="0" err="1" smtClean="0"/>
              <a:t>컨텍스트</a:t>
            </a:r>
            <a:r>
              <a:rPr lang="ko-KR" altLang="en-US" sz="2200" dirty="0" smtClean="0"/>
              <a:t> 경로를 리턴</a:t>
            </a:r>
            <a:endParaRPr lang="en-US" altLang="ko-KR" sz="2200" dirty="0" smtClean="0"/>
          </a:p>
          <a:p>
            <a:pPr lvl="2" fontAlgn="base"/>
            <a:r>
              <a:rPr lang="en-US" altLang="ko-KR" sz="2200" dirty="0" smtClean="0"/>
              <a:t>String </a:t>
            </a:r>
            <a:r>
              <a:rPr lang="en-US" altLang="ko-KR" sz="2200" b="1" dirty="0" err="1" smtClean="0"/>
              <a:t>getHeader</a:t>
            </a:r>
            <a:r>
              <a:rPr lang="en-US" altLang="ko-KR" sz="2200" b="1" dirty="0" smtClean="0"/>
              <a:t>(name)</a:t>
            </a:r>
            <a:r>
              <a:rPr lang="en-US" altLang="ko-KR" sz="2200" dirty="0" smtClean="0"/>
              <a:t>  : HTTP</a:t>
            </a:r>
            <a:r>
              <a:rPr lang="ko-KR" altLang="en-US" sz="2200" dirty="0" smtClean="0"/>
              <a:t>　요청 헤더</a:t>
            </a:r>
            <a:r>
              <a:rPr lang="en-US" altLang="ko-KR" sz="2200" dirty="0" smtClean="0"/>
              <a:t>(header) </a:t>
            </a:r>
            <a:r>
              <a:rPr lang="ko-KR" altLang="en-US" sz="2200" dirty="0" smtClean="0"/>
              <a:t>헤더이름 </a:t>
            </a:r>
            <a:r>
              <a:rPr lang="en-US" altLang="ko-KR" sz="2200" dirty="0" smtClean="0"/>
              <a:t>name</a:t>
            </a:r>
            <a:r>
              <a:rPr lang="ko-KR" altLang="en-US" sz="2200" dirty="0" smtClean="0"/>
              <a:t>에 해당하는 속성 값을 리턴</a:t>
            </a:r>
            <a:r>
              <a:rPr lang="en-US" altLang="ko-KR" sz="2200" dirty="0" smtClean="0"/>
              <a:t>.</a:t>
            </a:r>
          </a:p>
          <a:p>
            <a:pPr lvl="2" fontAlgn="base"/>
            <a:r>
              <a:rPr lang="en-US" altLang="ko-KR" sz="2200" dirty="0" smtClean="0"/>
              <a:t>Enumeration </a:t>
            </a:r>
            <a:r>
              <a:rPr lang="en-US" altLang="ko-KR" sz="2200" b="1" dirty="0" err="1" smtClean="0"/>
              <a:t>getHeaderNames</a:t>
            </a:r>
            <a:r>
              <a:rPr lang="en-US" altLang="ko-KR" sz="2200" b="1" dirty="0" smtClean="0"/>
              <a:t>() : </a:t>
            </a:r>
            <a:r>
              <a:rPr lang="ko-KR" altLang="en-US" sz="2200" dirty="0" smtClean="0"/>
              <a:t>웹 서버로 요청 시</a:t>
            </a:r>
            <a:r>
              <a:rPr lang="en-US" altLang="ko-KR" sz="2200" dirty="0" smtClean="0"/>
              <a:t>, HTTP</a:t>
            </a:r>
            <a:r>
              <a:rPr lang="ko-KR" altLang="en-US" sz="2200" dirty="0" smtClean="0"/>
              <a:t>　요청 헤더</a:t>
            </a:r>
            <a:r>
              <a:rPr lang="en-US" altLang="ko-KR" sz="2200" dirty="0" smtClean="0"/>
              <a:t>(header)</a:t>
            </a:r>
            <a:r>
              <a:rPr lang="ko-KR" altLang="en-US" sz="2200" dirty="0" smtClean="0"/>
              <a:t>에 있는 모든 헤더이름을 리턴</a:t>
            </a:r>
            <a:r>
              <a:rPr lang="en-US" altLang="ko-KR" sz="2200" dirty="0" smtClean="0"/>
              <a:t>.</a:t>
            </a:r>
            <a:endParaRPr lang="ko-KR" altLang="en-US" sz="2200" dirty="0" smtClean="0"/>
          </a:p>
          <a:p>
            <a:pPr fontAlgn="base"/>
            <a:endParaRPr lang="ko-KR" altLang="en-US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1395</Words>
  <Application>Microsoft Office PowerPoint</Application>
  <PresentationFormat>화면 슬라이드 쇼(16:9)</PresentationFormat>
  <Paragraphs>166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WidescreenPresentation</vt:lpstr>
      <vt:lpstr>4장. JSP페이지의 내장 객체(Implied Object)와 영역(Scope)</vt:lpstr>
      <vt:lpstr>목차(1/2)</vt:lpstr>
      <vt:lpstr>목차(2/2)</vt:lpstr>
      <vt:lpstr>1. 내장객체(Implicit Object)의 개요</vt:lpstr>
      <vt:lpstr>2. 내장객체(Implicit Object)의 종류</vt:lpstr>
      <vt:lpstr>2. 내장객체(Implicit Object)의 종류</vt:lpstr>
      <vt:lpstr>2. 내장객체(Implicit Object)의 종류</vt:lpstr>
      <vt:lpstr>2. 내장객체(Implicit Object)의 종류</vt:lpstr>
      <vt:lpstr>2. 내장객체(Implicit Object)의 종류</vt:lpstr>
      <vt:lpstr>2. 내장객체(Implicit Object)의 종류</vt:lpstr>
      <vt:lpstr>2. 내장객체(Implicit Object)의 종류</vt:lpstr>
      <vt:lpstr>2. 내장객체(Implicit Object)의 종류</vt:lpstr>
      <vt:lpstr>2. 내장객체(Implicit Object)의 종류</vt:lpstr>
      <vt:lpstr>2. 내장객체(Implicit Object)의 종류</vt:lpstr>
      <vt:lpstr>2. 내장객체(Implicit Object)의 종류</vt:lpstr>
      <vt:lpstr>2. 내장객체(Implicit Object)의 종류</vt:lpstr>
      <vt:lpstr>2. 내장객체(Implicit Object)의 종류</vt:lpstr>
      <vt:lpstr>2. 내장객체(Implicit Object)의 종류</vt:lpstr>
      <vt:lpstr>2. 내장객체(Implicit Object)의 종류</vt:lpstr>
      <vt:lpstr>2. 내장객체(Implicit Object)의 종류</vt:lpstr>
      <vt:lpstr>2. 내장객체(Implicit Object)의 종류</vt:lpstr>
      <vt:lpstr>2. 내장객체(Implicit Object)의 종류</vt:lpstr>
      <vt:lpstr>2. 내장객체(Implicit Object)의 종류</vt:lpstr>
      <vt:lpstr>3. 내장객체(Implicit Object)의 영역</vt:lpstr>
      <vt:lpstr>3. 내장객체(Implicit Object)의 영역</vt:lpstr>
      <vt:lpstr>3. 내장객체(Implicit Object)의 영역</vt:lpstr>
      <vt:lpstr>3. 내장객체(Implicit Object)의 영역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2014-02-19T02:40:41Z</dcterms:created>
  <dcterms:modified xsi:type="dcterms:W3CDTF">2014-10-31T00:46:48Z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1042</vt:i4>
  </property>
  <property fmtid="{D5CDD505-2E9C-101B-9397-08002B2CF9AE}" pid="3" name="_Version">
    <vt:lpwstr>12.0.4518</vt:lpwstr>
  </property>
</Properties>
</file>