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61" r:id="rId2"/>
    <p:sldId id="264" r:id="rId3"/>
    <p:sldId id="265" r:id="rId4"/>
    <p:sldId id="266" r:id="rId5"/>
    <p:sldId id="271" r:id="rId6"/>
    <p:sldId id="267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2" r:id="rId15"/>
    <p:sldId id="268" r:id="rId16"/>
    <p:sldId id="280" r:id="rId17"/>
    <p:sldId id="281" r:id="rId18"/>
    <p:sldId id="269" r:id="rId19"/>
    <p:sldId id="284" r:id="rId20"/>
    <p:sldId id="283" r:id="rId21"/>
    <p:sldId id="282" r:id="rId22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10/31/2014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JSP</a:t>
            </a:r>
            <a:r>
              <a:rPr lang="ko-KR" altLang="en-US" dirty="0" smtClean="0"/>
              <a:t>페이지의 액션 태그</a:t>
            </a:r>
            <a:r>
              <a:rPr lang="en-US" altLang="ko-KR" dirty="0" smtClean="0"/>
              <a:t>(Action Tag)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페이지에서 페이지의 모듈화와 흐름제어를 위한 </a:t>
            </a:r>
            <a:r>
              <a:rPr lang="en-US" altLang="ko-KR" dirty="0" smtClean="0"/>
              <a:t>include, forward </a:t>
            </a:r>
            <a:r>
              <a:rPr lang="ko-KR" altLang="en-US" dirty="0" smtClean="0"/>
              <a:t>액션태그를 학습하고 템플릿페이지를 작성해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모듈화 하는 것에 대해 알아본다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352550"/>
            <a:ext cx="8153400" cy="316341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en-US" altLang="ko-KR" dirty="0" smtClean="0"/>
              <a:t>JSP </a:t>
            </a:r>
            <a:r>
              <a:rPr lang="ko-KR" altLang="en-US" dirty="0" smtClean="0"/>
              <a:t>페이지의 중복 영역 처리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페이지의 통일성을 가짐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템플릿 페이지 사용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중복되는 페이지의 호출은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액션 태그 사용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사이트의 유지 보수가 쉬워짐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endParaRPr lang="ko-KR" altLang="en-US" dirty="0" smtClean="0"/>
          </a:p>
          <a:p>
            <a:pPr lvl="2" fontAlgn="base"/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같은 구조 유지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상단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로고 포함한 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좌측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 메뉴 포함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중앙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회사소개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찾아오는 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정책 등의 내용을 포함</a:t>
            </a:r>
            <a:endParaRPr lang="en-US" altLang="ko-KR" dirty="0" smtClean="0"/>
          </a:p>
          <a:p>
            <a:r>
              <a:rPr lang="ko-KR" altLang="en-US" dirty="0" smtClean="0"/>
              <a:t>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하단의 경우 같은 내용을 표시해야 하는 경우가 많음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중앙의 내용부분의 내용만 계속 변경</a:t>
            </a:r>
          </a:p>
          <a:p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275742216" descr="image05-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7614"/>
            <a:ext cx="3615592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altLang="ko-KR" dirty="0" smtClean="0"/>
              <a:t>&lt;table&gt;</a:t>
            </a:r>
            <a:r>
              <a:rPr lang="ko-KR" altLang="en-US" dirty="0" smtClean="0"/>
              <a:t>태그를 사용한 경우</a:t>
            </a:r>
            <a:endParaRPr lang="en-US" altLang="ko-KR" dirty="0" smtClean="0"/>
          </a:p>
          <a:p>
            <a:pPr lvl="1" fontAlgn="base">
              <a:buNone/>
            </a:pPr>
            <a:r>
              <a:rPr lang="en-US" altLang="ko-KR" dirty="0" smtClean="0"/>
              <a:t>&lt;table&gt;</a:t>
            </a:r>
          </a:p>
          <a:p>
            <a:pPr lvl="1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1" fontAlgn="base">
              <a:buNone/>
            </a:pPr>
            <a:r>
              <a:rPr lang="en-US" altLang="ko-KR" dirty="0" smtClean="0"/>
              <a:t>    &lt;td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="2"&gt;</a:t>
            </a:r>
            <a:r>
              <a:rPr lang="ko-KR" altLang="en-US" b="1" dirty="0" smtClean="0"/>
              <a:t>상단</a:t>
            </a:r>
            <a:r>
              <a:rPr lang="en-US" altLang="ko-KR" dirty="0" smtClean="0"/>
              <a:t>&lt;/td&gt;</a:t>
            </a:r>
          </a:p>
          <a:p>
            <a:pPr lvl="1" fontAlgn="base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1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1" fontAlgn="base">
              <a:buNone/>
            </a:pPr>
            <a:r>
              <a:rPr lang="en-US" altLang="ko-KR" dirty="0" smtClean="0"/>
              <a:t>    &lt;td&gt;</a:t>
            </a:r>
            <a:r>
              <a:rPr lang="ko-KR" altLang="en-US" b="1" dirty="0" smtClean="0"/>
              <a:t>좌측</a:t>
            </a:r>
            <a:r>
              <a:rPr lang="en-US" altLang="ko-KR" dirty="0" smtClean="0"/>
              <a:t>&lt;/td&gt;</a:t>
            </a:r>
          </a:p>
          <a:p>
            <a:pPr lvl="1" fontAlgn="base">
              <a:buNone/>
            </a:pPr>
            <a:r>
              <a:rPr lang="en-US" altLang="ko-KR" dirty="0" smtClean="0"/>
              <a:t>    &lt;td&gt;</a:t>
            </a:r>
            <a:r>
              <a:rPr lang="ko-KR" altLang="en-US" b="1" dirty="0" smtClean="0"/>
              <a:t>중앙의 내용</a:t>
            </a:r>
            <a:r>
              <a:rPr lang="en-US" altLang="ko-KR" dirty="0" smtClean="0"/>
              <a:t>&lt;/td&gt;</a:t>
            </a:r>
          </a:p>
          <a:p>
            <a:pPr lvl="1" fontAlgn="base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1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1" fontAlgn="base">
              <a:buNone/>
            </a:pPr>
            <a:r>
              <a:rPr lang="en-US" altLang="ko-KR" dirty="0" smtClean="0"/>
              <a:t>    &lt;td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="2"&gt;</a:t>
            </a:r>
            <a:r>
              <a:rPr lang="ko-KR" altLang="en-US" b="1" dirty="0" smtClean="0"/>
              <a:t>하단</a:t>
            </a:r>
            <a:r>
              <a:rPr lang="en-US" altLang="ko-KR" dirty="0" smtClean="0"/>
              <a:t>&lt;/td&gt;</a:t>
            </a:r>
          </a:p>
          <a:p>
            <a:pPr lvl="1" fontAlgn="base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1" fontAlgn="base">
              <a:buNone/>
            </a:pPr>
            <a:r>
              <a:rPr lang="en-US" altLang="ko-KR" dirty="0" smtClean="0"/>
              <a:t>&lt;/table&gt;</a:t>
            </a:r>
          </a:p>
          <a:p>
            <a:pPr fontAlgn="base"/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altLang="ko-KR" dirty="0" smtClean="0"/>
              <a:t>HTML5의 </a:t>
            </a:r>
            <a:r>
              <a:rPr lang="en-US" altLang="ko-KR" dirty="0" err="1" smtClean="0"/>
              <a:t>문서구조를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사용한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경우</a:t>
            </a:r>
            <a:endParaRPr lang="en-US" altLang="ko-KR" dirty="0" smtClean="0"/>
          </a:p>
          <a:p>
            <a:pPr lvl="1" fontAlgn="base">
              <a:buNone/>
            </a:pPr>
            <a:r>
              <a:rPr lang="en-US" altLang="ko-KR" dirty="0" smtClean="0"/>
              <a:t>&lt;header&gt;</a:t>
            </a:r>
          </a:p>
          <a:p>
            <a:pPr lvl="1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r>
              <a:rPr lang="ko-KR" altLang="en-US" b="1" dirty="0" smtClean="0"/>
              <a:t>상단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pPr lvl="1" fontAlgn="base">
              <a:buNone/>
            </a:pPr>
            <a:r>
              <a:rPr lang="en-US" altLang="ko-KR" dirty="0" smtClean="0"/>
              <a:t>&lt;/header&gt;</a:t>
            </a:r>
          </a:p>
          <a:p>
            <a:pPr lvl="1" fontAlgn="base">
              <a:buNone/>
            </a:pPr>
            <a:r>
              <a:rPr lang="en-US" altLang="ko-KR" dirty="0" smtClean="0"/>
              <a:t>&lt;div id="</a:t>
            </a:r>
            <a:r>
              <a:rPr lang="en-US" altLang="ko-KR" dirty="0" err="1" smtClean="0"/>
              <a:t>leftMenu</a:t>
            </a:r>
            <a:r>
              <a:rPr lang="en-US" altLang="ko-KR" dirty="0" smtClean="0"/>
              <a:t>"&gt;</a:t>
            </a:r>
          </a:p>
          <a:p>
            <a:pPr lvl="1" fontAlgn="base">
              <a:buNone/>
            </a:pPr>
            <a:r>
              <a:rPr lang="ko-KR" altLang="en-US" b="1" dirty="0" smtClean="0"/>
              <a:t>  좌측</a:t>
            </a:r>
          </a:p>
          <a:p>
            <a:pPr lvl="1" fontAlgn="base">
              <a:buNone/>
            </a:pPr>
            <a:r>
              <a:rPr lang="en-US" altLang="ko-KR" dirty="0" smtClean="0"/>
              <a:t>&lt;/div&gt;</a:t>
            </a:r>
          </a:p>
          <a:p>
            <a:pPr lvl="1" fontAlgn="base">
              <a:buNone/>
            </a:pPr>
            <a:r>
              <a:rPr lang="en-US" altLang="ko-KR" dirty="0" smtClean="0"/>
              <a:t>&lt;section id="content"&gt;</a:t>
            </a:r>
          </a:p>
          <a:p>
            <a:pPr lvl="1" fontAlgn="base">
              <a:buNone/>
            </a:pPr>
            <a:r>
              <a:rPr lang="ko-KR" altLang="en-US" b="1" dirty="0" smtClean="0"/>
              <a:t>  중앙의 내용</a:t>
            </a:r>
          </a:p>
          <a:p>
            <a:pPr lvl="1" fontAlgn="base">
              <a:buNone/>
            </a:pPr>
            <a:r>
              <a:rPr lang="en-US" altLang="ko-KR" dirty="0" smtClean="0"/>
              <a:t>&lt;/section&gt;</a:t>
            </a:r>
          </a:p>
          <a:p>
            <a:pPr lvl="1" fontAlgn="base">
              <a:buNone/>
            </a:pPr>
            <a:r>
              <a:rPr lang="en-US" altLang="ko-KR" dirty="0" smtClean="0"/>
              <a:t>&lt;footer&gt;</a:t>
            </a:r>
          </a:p>
          <a:p>
            <a:pPr lvl="1" fontAlgn="base">
              <a:buNone/>
            </a:pPr>
            <a:r>
              <a:rPr lang="ko-KR" altLang="en-US" b="1" dirty="0" smtClean="0"/>
              <a:t>  하단</a:t>
            </a:r>
          </a:p>
          <a:p>
            <a:pPr lvl="1" fontAlgn="base">
              <a:buNone/>
            </a:pPr>
            <a:r>
              <a:rPr lang="en-US" altLang="ko-KR" dirty="0" smtClean="0"/>
              <a:t>&lt;/footer&gt;</a:t>
            </a:r>
          </a:p>
          <a:p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352550"/>
            <a:ext cx="8153400" cy="3163416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ko-KR" altLang="en-US" dirty="0" smtClean="0"/>
              <a:t>페이지 모듈화 구현 예</a:t>
            </a:r>
            <a:r>
              <a:rPr lang="en-US" altLang="ko-KR" dirty="0" smtClean="0"/>
              <a:t>: &lt;table&gt;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2" fontAlgn="base">
              <a:buNone/>
            </a:pPr>
            <a:r>
              <a:rPr lang="en-US" altLang="ko-KR" dirty="0" smtClean="0"/>
              <a:t>&lt;table&gt;</a:t>
            </a:r>
          </a:p>
          <a:p>
            <a:pPr lvl="2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2" fontAlgn="base">
              <a:buNone/>
            </a:pPr>
            <a:r>
              <a:rPr lang="en-US" altLang="ko-KR" dirty="0" smtClean="0"/>
              <a:t>    &lt;td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="2"&gt;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jsp:include</a:t>
            </a:r>
            <a:r>
              <a:rPr lang="en-US" altLang="ko-KR" b="1" dirty="0" smtClean="0"/>
              <a:t> page="top.jsp" flush="false"/&gt;</a:t>
            </a:r>
            <a:r>
              <a:rPr lang="en-US" altLang="ko-KR" dirty="0" smtClean="0"/>
              <a:t>&lt;/td&gt;</a:t>
            </a:r>
          </a:p>
          <a:p>
            <a:pPr lvl="2" fontAlgn="base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2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2" fontAlgn="base">
              <a:buNone/>
            </a:pPr>
            <a:r>
              <a:rPr lang="en-US" altLang="ko-KR" dirty="0" smtClean="0"/>
              <a:t>    &lt;td&gt;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jsp:include</a:t>
            </a:r>
            <a:r>
              <a:rPr lang="en-US" altLang="ko-KR" b="1" dirty="0" smtClean="0"/>
              <a:t> page="left.jsp" flush="false"/&gt;</a:t>
            </a:r>
            <a:r>
              <a:rPr lang="en-US" altLang="ko-KR" dirty="0" smtClean="0"/>
              <a:t>&lt;/td&gt;</a:t>
            </a:r>
          </a:p>
          <a:p>
            <a:pPr lvl="2" fontAlgn="base">
              <a:buNone/>
            </a:pPr>
            <a:r>
              <a:rPr lang="en-US" altLang="ko-KR" dirty="0" smtClean="0"/>
              <a:t>    &lt;td&gt;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jsp:include</a:t>
            </a:r>
            <a:r>
              <a:rPr lang="en-US" altLang="ko-KR" b="1" dirty="0" smtClean="0"/>
              <a:t> page="&lt;%=content%&gt;" flush="false"/&gt;</a:t>
            </a:r>
            <a:r>
              <a:rPr lang="en-US" altLang="ko-KR" dirty="0" smtClean="0"/>
              <a:t>&lt;/td&gt;</a:t>
            </a:r>
          </a:p>
          <a:p>
            <a:pPr lvl="2" fontAlgn="base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2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2" fontAlgn="base">
              <a:buNone/>
            </a:pPr>
            <a:r>
              <a:rPr lang="en-US" altLang="ko-KR" dirty="0" smtClean="0"/>
              <a:t>    &lt;td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="2"&gt;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jsp:include</a:t>
            </a:r>
            <a:r>
              <a:rPr lang="en-US" altLang="ko-KR" b="1" dirty="0" smtClean="0"/>
              <a:t> page="bottom.jsp" flush="false"/&gt;</a:t>
            </a:r>
            <a:r>
              <a:rPr lang="en-US" altLang="ko-KR" dirty="0" smtClean="0"/>
              <a:t>&lt;/td&gt;</a:t>
            </a:r>
          </a:p>
          <a:p>
            <a:pPr lvl="2" fontAlgn="base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2" fontAlgn="base">
              <a:buNone/>
            </a:pPr>
            <a:r>
              <a:rPr lang="en-US" altLang="ko-KR" dirty="0" smtClean="0"/>
              <a:t>&lt;/table&gt;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&lt;%@include&gt;</a:t>
            </a:r>
          </a:p>
          <a:p>
            <a:pPr lvl="1" fontAlgn="base"/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조각코드를 삽입할 때 사용</a:t>
            </a:r>
          </a:p>
          <a:p>
            <a:pPr lvl="2" fontAlgn="base"/>
            <a:r>
              <a:rPr lang="ko-KR" altLang="en-US" dirty="0" smtClean="0"/>
              <a:t>코드 차원에서 포함되므로 주로 공용변수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저작권 표시와 같은 중복문장에서 사용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dirty="0" smtClean="0"/>
              <a:t>&lt;% //</a:t>
            </a:r>
            <a:r>
              <a:rPr lang="ko-KR" altLang="en-US" dirty="0" smtClean="0"/>
              <a:t>공용변수들</a:t>
            </a:r>
          </a:p>
          <a:p>
            <a:pPr lvl="3" fontAlgn="base">
              <a:buNone/>
            </a:pPr>
            <a:r>
              <a:rPr lang="en-US" altLang="ko-KR" dirty="0" smtClean="0"/>
              <a:t>   String </a:t>
            </a:r>
            <a:r>
              <a:rPr lang="en-US" altLang="ko-KR" dirty="0" err="1" smtClean="0"/>
              <a:t>bodyback_c</a:t>
            </a:r>
            <a:r>
              <a:rPr lang="en-US" altLang="ko-KR" dirty="0" smtClean="0"/>
              <a:t>="#e0ffff"; </a:t>
            </a:r>
          </a:p>
          <a:p>
            <a:pPr lvl="3" fontAlgn="base">
              <a:buNone/>
            </a:pPr>
            <a:r>
              <a:rPr lang="en-US" altLang="ko-KR" dirty="0" smtClean="0"/>
              <a:t>   String </a:t>
            </a:r>
            <a:r>
              <a:rPr lang="en-US" altLang="ko-KR" dirty="0" err="1" smtClean="0"/>
              <a:t>back_c</a:t>
            </a:r>
            <a:r>
              <a:rPr lang="en-US" altLang="ko-KR" dirty="0" smtClean="0"/>
              <a:t>="#8fbc8f";</a:t>
            </a:r>
          </a:p>
          <a:p>
            <a:pPr lvl="3" fontAlgn="base">
              <a:buNone/>
            </a:pPr>
            <a:r>
              <a:rPr lang="en-US" altLang="ko-KR" dirty="0" smtClean="0"/>
              <a:t>   String </a:t>
            </a:r>
            <a:r>
              <a:rPr lang="en-US" altLang="ko-KR" dirty="0" err="1" smtClean="0"/>
              <a:t>title_c</a:t>
            </a:r>
            <a:r>
              <a:rPr lang="en-US" altLang="ko-KR" dirty="0" smtClean="0"/>
              <a:t>="#5f9ea0";</a:t>
            </a:r>
          </a:p>
          <a:p>
            <a:pPr lvl="3" fontAlgn="base">
              <a:buNone/>
            </a:pPr>
            <a:r>
              <a:rPr lang="en-US" altLang="ko-KR" dirty="0" smtClean="0"/>
              <a:t>%&gt;</a:t>
            </a:r>
          </a:p>
          <a:p>
            <a:pPr lvl="2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JSP</a:t>
            </a:r>
            <a:r>
              <a:rPr lang="ko-KR" altLang="en-US" dirty="0" smtClean="0"/>
              <a:t>페이지의 흐름제어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forward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ko-KR" altLang="en-US" dirty="0" smtClean="0"/>
              <a:t>다른 페이지로 프로그램의 제어를 이동할 때 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forward </a:t>
            </a:r>
            <a:r>
              <a:rPr lang="en-US" altLang="ko-KR" dirty="0" err="1" smtClean="0"/>
              <a:t>액션태그를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만나게되면</a:t>
            </a:r>
            <a:r>
              <a:rPr lang="en-US" altLang="ko-KR" dirty="0" smtClean="0"/>
              <a:t>, 그 </a:t>
            </a:r>
            <a:r>
              <a:rPr lang="en-US" altLang="ko-KR" dirty="0" err="1" smtClean="0"/>
              <a:t>전까지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출력버퍼에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저장되어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있던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내용을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제거한</a:t>
            </a:r>
            <a:r>
              <a:rPr lang="en-US" altLang="ko-KR" dirty="0" smtClean="0"/>
              <a:t> 후 forward </a:t>
            </a:r>
            <a:r>
              <a:rPr lang="en-US" altLang="ko-KR" dirty="0" err="1" smtClean="0"/>
              <a:t>액션태그가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지정하는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페이지로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이동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en-US" altLang="ko-KR" dirty="0" smtClean="0"/>
              <a:t>forward </a:t>
            </a:r>
            <a:r>
              <a:rPr lang="ko-KR" altLang="en-US" dirty="0" smtClean="0"/>
              <a:t>액션태그의 기본적인 사용법</a:t>
            </a:r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페이지명</a:t>
            </a:r>
            <a:r>
              <a:rPr lang="en-US" altLang="ko-KR" dirty="0" smtClean="0"/>
              <a:t>"/&gt;</a:t>
            </a:r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JSP</a:t>
            </a:r>
            <a:r>
              <a:rPr lang="ko-KR" altLang="en-US" dirty="0" smtClean="0"/>
              <a:t>페이지의 흐름제어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forward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en-US" altLang="ko-KR" dirty="0" smtClean="0"/>
              <a:t>forward</a:t>
            </a:r>
            <a:r>
              <a:rPr lang="ko-KR" altLang="en-US" dirty="0" smtClean="0"/>
              <a:t>액션 태그의 처리과정</a:t>
            </a:r>
          </a:p>
          <a:p>
            <a:pPr lvl="2" fontAlgn="base"/>
            <a:endParaRPr lang="en-US" altLang="ko-KR" dirty="0" smtClean="0"/>
          </a:p>
          <a:p>
            <a:pPr lvl="1" fontAlgn="base"/>
            <a:endParaRPr lang="ko-KR" altLang="en-US" dirty="0" smtClean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275739336" descr="image05-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9742"/>
            <a:ext cx="2941638" cy="2027238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1" name="_x275745896" descr="image05-009"/>
          <p:cNvPicPr>
            <a:picLocks noChangeAspect="1" noChangeArrowheads="1"/>
          </p:cNvPicPr>
          <p:nvPr/>
        </p:nvPicPr>
        <p:blipFill>
          <a:blip r:embed="rId3" cstate="print"/>
          <a:srcRect b="763"/>
          <a:stretch>
            <a:fillRect/>
          </a:stretch>
        </p:blipFill>
        <p:spPr bwMode="auto">
          <a:xfrm>
            <a:off x="4139952" y="2499742"/>
            <a:ext cx="4397375" cy="2114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JSP</a:t>
            </a:r>
            <a:r>
              <a:rPr lang="ko-KR" altLang="en-US" dirty="0" smtClean="0"/>
              <a:t>페이지의 흐름제어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forward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en-US" altLang="ko-KR" dirty="0" smtClean="0"/>
              <a:t>forward</a:t>
            </a:r>
            <a:r>
              <a:rPr lang="ko-KR" altLang="en-US" dirty="0" smtClean="0"/>
              <a:t>액션 태그의 처리과정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① 웹 브라우저에서 웹 서버로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페이지를 요청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② 요청된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페이지를 수행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③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페이지를 수행하다가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 태그를 만나면 이제까지 저장되어있는 출력버퍼의 내용을 제거하고 프로그램제어를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속성에서 지정한 </a:t>
            </a:r>
            <a:r>
              <a:rPr lang="en-US" altLang="ko-KR" dirty="0" err="1" smtClean="0"/>
              <a:t>b,jsp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포워딩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④ </a:t>
            </a:r>
            <a:r>
              <a:rPr lang="en-US" altLang="ko-KR" dirty="0" err="1" smtClean="0"/>
              <a:t>b,jsp</a:t>
            </a:r>
            <a:r>
              <a:rPr lang="ko-KR" altLang="en-US" dirty="0" smtClean="0"/>
              <a:t>페이지를 수행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⑤ </a:t>
            </a:r>
            <a:r>
              <a:rPr lang="en-US" altLang="ko-KR" dirty="0" err="1" smtClean="0"/>
              <a:t>b,jsp</a:t>
            </a:r>
            <a:r>
              <a:rPr lang="ko-KR" altLang="en-US" dirty="0" smtClean="0"/>
              <a:t>페이지를 수행한 결과를 웹 브라우저에 응답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endParaRPr lang="en-US" altLang="ko-KR" dirty="0" smtClean="0"/>
          </a:p>
          <a:p>
            <a:pPr lvl="1" fontAlgn="base"/>
            <a:endParaRPr lang="ko-KR" altLang="en-US" dirty="0" smtClean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템플릿 페이지</a:t>
            </a:r>
            <a:r>
              <a:rPr lang="en-US" altLang="ko-KR" dirty="0" smtClean="0"/>
              <a:t>(Template Page)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템플릿 페이지의 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페이지가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에서 뷰에 해당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err="1" smtClean="0"/>
              <a:t>뷰를</a:t>
            </a:r>
            <a:r>
              <a:rPr lang="ko-KR" altLang="en-US" dirty="0" smtClean="0"/>
              <a:t> 모듈화하는 것이 템플릿 페이지</a:t>
            </a:r>
          </a:p>
          <a:p>
            <a:pPr lvl="1" fontAlgn="base"/>
            <a:endParaRPr lang="ko-KR" altLang="en-US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5744856" descr="image05-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859782"/>
            <a:ext cx="42672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템플릿 페이지</a:t>
            </a:r>
            <a:r>
              <a:rPr lang="en-US" altLang="ko-KR" dirty="0" smtClean="0"/>
              <a:t>(Template Page)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템플릿 페이지의 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브라우저에 표시되는 하나의 화면은 다수의 페이지로 이루어짐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</a:t>
            </a:r>
            <a:r>
              <a:rPr lang="en-US" altLang="ko-KR" dirty="0" smtClean="0"/>
              <a:t>:</a:t>
            </a:r>
            <a:r>
              <a:rPr lang="ko-KR" altLang="en-US" dirty="0" smtClean="0"/>
              <a:t> 거의 고정적인 페이지가 표시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중앙의 내용부분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매번 내용이 바뀌는 페이지가 표시</a:t>
            </a:r>
          </a:p>
          <a:p>
            <a:pPr lvl="1" fontAlgn="base"/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(Action Tag)</a:t>
            </a:r>
            <a:r>
              <a:rPr lang="ko-KR" altLang="en-US" dirty="0" smtClean="0"/>
              <a:t>의 개요</a:t>
            </a:r>
          </a:p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  <a:p>
            <a:pPr fontAlgn="base"/>
            <a:r>
              <a:rPr lang="en-US" altLang="ko-KR" dirty="0" smtClean="0"/>
              <a:t>(1) include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(2) include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&lt;%@include&gt;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템플릿 페이지</a:t>
            </a:r>
            <a:r>
              <a:rPr lang="en-US" altLang="ko-KR" dirty="0" smtClean="0"/>
              <a:t>(Template Page)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템플릿 페이지의 개요</a:t>
            </a:r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altLang="ko-KR" dirty="0" smtClean="0"/>
              <a:t>&lt;header&gt;</a:t>
            </a:r>
          </a:p>
          <a:p>
            <a:pPr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r>
              <a:rPr lang="ko-KR" altLang="en-US" b="1" dirty="0" smtClean="0"/>
              <a:t>상단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pPr fontAlgn="base">
              <a:buNone/>
            </a:pPr>
            <a:r>
              <a:rPr lang="en-US" altLang="ko-KR" dirty="0" smtClean="0"/>
              <a:t>&lt;/header&gt;</a:t>
            </a:r>
          </a:p>
          <a:p>
            <a:pPr fontAlgn="base">
              <a:buNone/>
            </a:pPr>
            <a:r>
              <a:rPr lang="en-US" altLang="ko-KR" dirty="0" smtClean="0"/>
              <a:t>&lt;div id="</a:t>
            </a:r>
            <a:r>
              <a:rPr lang="en-US" altLang="ko-KR" dirty="0" err="1" smtClean="0"/>
              <a:t>leftMenu</a:t>
            </a:r>
            <a:r>
              <a:rPr lang="en-US" altLang="ko-KR" dirty="0" smtClean="0"/>
              <a:t>"&gt;</a:t>
            </a:r>
          </a:p>
          <a:p>
            <a:pPr fontAlgn="base">
              <a:buNone/>
            </a:pPr>
            <a:r>
              <a:rPr lang="ko-KR" altLang="en-US" b="1" dirty="0" smtClean="0"/>
              <a:t>  좌측</a:t>
            </a:r>
          </a:p>
          <a:p>
            <a:pPr fontAlgn="base">
              <a:buNone/>
            </a:pPr>
            <a:r>
              <a:rPr lang="en-US" altLang="ko-KR" dirty="0" smtClean="0"/>
              <a:t>&lt;/div&gt;</a:t>
            </a:r>
          </a:p>
          <a:p>
            <a:pPr fontAlgn="base">
              <a:buNone/>
            </a:pPr>
            <a:r>
              <a:rPr lang="en-US" altLang="ko-KR" dirty="0" smtClean="0"/>
              <a:t>&lt;section id="content"&gt; </a:t>
            </a:r>
          </a:p>
          <a:p>
            <a:pPr fontAlgn="base">
              <a:buNone/>
            </a:pPr>
            <a:r>
              <a:rPr lang="ko-KR" altLang="en-US" b="1" dirty="0" smtClean="0"/>
              <a:t>  중앙의 내용</a:t>
            </a:r>
          </a:p>
          <a:p>
            <a:pPr fontAlgn="base">
              <a:buNone/>
            </a:pPr>
            <a:r>
              <a:rPr lang="en-US" altLang="ko-KR" dirty="0" smtClean="0"/>
              <a:t>&lt;/section&gt;</a:t>
            </a:r>
          </a:p>
          <a:p>
            <a:pPr fontAlgn="base">
              <a:buNone/>
            </a:pPr>
            <a:r>
              <a:rPr lang="en-US" altLang="ko-KR" dirty="0" smtClean="0"/>
              <a:t>&lt;footer&gt;</a:t>
            </a:r>
          </a:p>
          <a:p>
            <a:pPr fontAlgn="base">
              <a:buNone/>
            </a:pPr>
            <a:r>
              <a:rPr lang="ko-KR" altLang="en-US" b="1" dirty="0" smtClean="0"/>
              <a:t>  하단</a:t>
            </a:r>
          </a:p>
          <a:p>
            <a:pPr fontAlgn="base">
              <a:buNone/>
            </a:pPr>
            <a:r>
              <a:rPr lang="en-US" altLang="ko-KR" dirty="0" smtClean="0"/>
              <a:t>&lt;/footer&gt;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275744136" descr="image05-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83718"/>
            <a:ext cx="4350267" cy="2306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템플릿 페이지</a:t>
            </a:r>
            <a:r>
              <a:rPr lang="en-US" altLang="ko-KR" dirty="0" smtClean="0"/>
              <a:t>(Template Page)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템플릿 페이지 작성</a:t>
            </a:r>
          </a:p>
          <a:p>
            <a:pPr lvl="1" fontAlgn="base"/>
            <a:r>
              <a:rPr lang="ko-KR" altLang="en-US" dirty="0" err="1" smtClean="0"/>
              <a:t>메인페이지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forward</a:t>
            </a:r>
            <a:r>
              <a:rPr lang="ko-KR" altLang="en-US" dirty="0" smtClean="0"/>
              <a:t>액션태그를 사용해 템플릿페이지를 </a:t>
            </a:r>
            <a:r>
              <a:rPr lang="ko-KR" altLang="en-US" dirty="0" err="1" smtClean="0"/>
              <a:t>포워딩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템플릿페이지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액션태그를 사용해 페이지모듈인 </a:t>
            </a:r>
            <a:r>
              <a:rPr lang="en-US" altLang="ko-KR" dirty="0" smtClean="0"/>
              <a:t>top.jsp, left.jsp, content.jsp, bottom.jsp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로드해</a:t>
            </a:r>
            <a:r>
              <a:rPr lang="ko-KR" altLang="en-US" dirty="0" smtClean="0"/>
              <a:t> 표시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275743256" descr="image05-015"/>
          <p:cNvPicPr>
            <a:picLocks noChangeAspect="1" noChangeArrowheads="1"/>
          </p:cNvPicPr>
          <p:nvPr/>
        </p:nvPicPr>
        <p:blipFill>
          <a:blip r:embed="rId2" cstate="print"/>
          <a:srcRect r="500"/>
          <a:stretch>
            <a:fillRect/>
          </a:stretch>
        </p:blipFill>
        <p:spPr bwMode="auto">
          <a:xfrm>
            <a:off x="4355976" y="1707654"/>
            <a:ext cx="4430218" cy="23010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JSP</a:t>
            </a:r>
            <a:r>
              <a:rPr lang="ko-KR" altLang="en-US" dirty="0" smtClean="0"/>
              <a:t>페이지의 흐름제어</a:t>
            </a:r>
          </a:p>
          <a:p>
            <a:pPr fontAlgn="base"/>
            <a:r>
              <a:rPr lang="en-US" altLang="ko-KR" dirty="0" smtClean="0"/>
              <a:t>(1) forward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템플릿 페이지</a:t>
            </a:r>
            <a:r>
              <a:rPr lang="en-US" altLang="ko-KR" dirty="0" smtClean="0"/>
              <a:t>(Template Page)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모듈화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템플릿 페이지의 개요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템플릿 페이지 작성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(Action Tag)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페이지 사이의 제어를 이동시킬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페이지의 실행결과를 현재의 페이지에 포함시킬 수 있음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가 제공하는 액션 태그에는 </a:t>
            </a:r>
            <a:r>
              <a:rPr lang="en-US" altLang="ko-KR" dirty="0" smtClean="0"/>
              <a:t>include, forward, plug-in, </a:t>
            </a:r>
            <a:r>
              <a:rPr lang="en-US" altLang="ko-KR" dirty="0" err="1" smtClean="0"/>
              <a:t>useBean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getProperty</a:t>
            </a:r>
            <a:r>
              <a:rPr lang="ko-KR" altLang="en-US" dirty="0" smtClean="0"/>
              <a:t> 등이 있음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  <a:p>
            <a:pPr lvl="2" fontAlgn="base"/>
            <a:r>
              <a:rPr lang="ko-KR" altLang="en-US" dirty="0" smtClean="0"/>
              <a:t>다른 페이지의 실행결과를 현재의 페이지에 포함시킬 때 사용</a:t>
            </a:r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(Action Tag)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 fontAlgn="base"/>
            <a:r>
              <a:rPr lang="en-US" altLang="ko-KR" dirty="0" smtClean="0"/>
              <a:t>forward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pPr lvl="2" fontAlgn="base"/>
            <a:r>
              <a:rPr lang="ko-KR" altLang="en-US" dirty="0" smtClean="0"/>
              <a:t>웹 페이지 간의 제어를 이동시킬 때 사용</a:t>
            </a:r>
          </a:p>
          <a:p>
            <a:pPr lvl="1" fontAlgn="base"/>
            <a:r>
              <a:rPr lang="en-US" altLang="ko-KR" dirty="0" smtClean="0"/>
              <a:t>plug-in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jsp:plug</a:t>
            </a:r>
            <a:r>
              <a:rPr lang="en-US" altLang="ko-KR" dirty="0" smtClean="0"/>
              <a:t>-in&gt;</a:t>
            </a:r>
          </a:p>
          <a:p>
            <a:pPr lvl="2" fontAlgn="base"/>
            <a:r>
              <a:rPr lang="ko-KR" altLang="en-US" dirty="0" smtClean="0"/>
              <a:t>웹 브라우저에서 자바 애플릿을 실행시킬 때 사용</a:t>
            </a:r>
          </a:p>
          <a:p>
            <a:pPr lvl="1" fontAlgn="base"/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</a:p>
          <a:p>
            <a:pPr lvl="2" fontAlgn="base"/>
            <a:r>
              <a:rPr lang="ko-KR" altLang="en-US" dirty="0" err="1" smtClean="0"/>
              <a:t>자바빈을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사용할 때 사용</a:t>
            </a:r>
          </a:p>
          <a:p>
            <a:pPr lvl="1" fontAlgn="base"/>
            <a:r>
              <a:rPr lang="en-US" altLang="ko-KR" dirty="0" err="1" smtClean="0"/>
              <a:t>setProperty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</a:p>
          <a:p>
            <a:pPr lvl="2" fontAlgn="base"/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세팅할</a:t>
            </a:r>
            <a:r>
              <a:rPr lang="ko-KR" altLang="en-US" dirty="0" smtClean="0"/>
              <a:t> 때 사용</a:t>
            </a:r>
          </a:p>
          <a:p>
            <a:pPr lvl="1" fontAlgn="base"/>
            <a:r>
              <a:rPr lang="en-US" altLang="ko-KR" dirty="0" err="1" smtClean="0"/>
              <a:t>getProperty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액션태그 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</a:p>
          <a:p>
            <a:pPr lvl="2" fontAlgn="base"/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얻어낼 때 사용</a:t>
            </a:r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ko-KR" altLang="en-US" dirty="0" smtClean="0"/>
              <a:t>다른 페이지의 처리 결과를 현재 페이지에 포함</a:t>
            </a:r>
          </a:p>
          <a:p>
            <a:pPr lvl="2" fontAlgn="base"/>
            <a:r>
              <a:rPr lang="ko-KR" altLang="en-US" dirty="0" smtClean="0"/>
              <a:t>페이지를 모듈화 할 때 사용</a:t>
            </a:r>
          </a:p>
          <a:p>
            <a:pPr lvl="1" fontAlgn="base"/>
            <a:r>
              <a:rPr lang="ko-KR" altLang="en-US" dirty="0" smtClean="0"/>
              <a:t>기본적인 사용법</a:t>
            </a:r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page=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포함될페이지</a:t>
            </a:r>
            <a:r>
              <a:rPr lang="en-US" altLang="ko-KR" dirty="0" smtClean="0"/>
              <a:t>" </a:t>
            </a:r>
            <a:r>
              <a:rPr lang="en-US" altLang="ko-KR" b="1" dirty="0" smtClean="0"/>
              <a:t>flush</a:t>
            </a:r>
            <a:r>
              <a:rPr lang="en-US" altLang="ko-KR" dirty="0" smtClean="0"/>
              <a:t>="false"/&gt;</a:t>
            </a:r>
          </a:p>
          <a:p>
            <a:pPr lvl="3" fontAlgn="base"/>
            <a:r>
              <a:rPr lang="en-US" altLang="ko-KR" dirty="0" smtClean="0"/>
              <a:t>page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결과가 포함될 페이지명</a:t>
            </a:r>
          </a:p>
          <a:p>
            <a:pPr lvl="3" fontAlgn="base"/>
            <a:r>
              <a:rPr lang="en-US" altLang="ko-KR" dirty="0" smtClean="0"/>
              <a:t>flush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포함될 페이지로 제어가 이동될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포함하는 페이지가 지금까지 출력 버퍼에 저장한 결과를 처리하는 방법을 결정</a:t>
            </a:r>
            <a:r>
              <a:rPr lang="en-US" altLang="ko-KR" dirty="0" smtClean="0"/>
              <a:t>. false</a:t>
            </a:r>
            <a:r>
              <a:rPr lang="ko-KR" altLang="en-US" dirty="0" smtClean="0"/>
              <a:t>권장</a:t>
            </a:r>
          </a:p>
          <a:p>
            <a:pPr lvl="2" fontAlgn="base"/>
            <a:endParaRPr lang="en-US" altLang="ko-KR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352550"/>
            <a:ext cx="8153400" cy="114719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액션태그의 처리과정</a:t>
            </a:r>
          </a:p>
          <a:p>
            <a:pPr lvl="2" fontAlgn="base">
              <a:buNone/>
            </a:pPr>
            <a:endParaRPr lang="en-US" altLang="ko-KR" dirty="0" smtClean="0"/>
          </a:p>
          <a:p>
            <a:pPr lvl="1" fontAlgn="base"/>
            <a:endParaRPr lang="ko-KR" alt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5738216" descr="image05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7734"/>
            <a:ext cx="4280367" cy="1512168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75743816" descr="image05-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3718"/>
            <a:ext cx="4064000" cy="1989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352550"/>
            <a:ext cx="8153400" cy="3163416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액션태그의 처리과정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① 웹 브라우저가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페이지를 웹 서버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② 서버는 </a:t>
            </a:r>
            <a:r>
              <a:rPr lang="ko-KR" altLang="en-US" dirty="0" err="1" smtClean="0"/>
              <a:t>요청받은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페이지를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출력내용은 출력버퍼에 저장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③ 프로그램제어를 </a:t>
            </a:r>
            <a:r>
              <a:rPr lang="en-US" altLang="ko-KR" dirty="0" smtClean="0"/>
              <a:t>b.jsp</a:t>
            </a:r>
            <a:r>
              <a:rPr lang="ko-KR" altLang="en-US" dirty="0" smtClean="0"/>
              <a:t>페이지로 이동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④ </a:t>
            </a:r>
            <a:r>
              <a:rPr lang="en-US" altLang="ko-KR" dirty="0" smtClean="0"/>
              <a:t>b.jsp</a:t>
            </a:r>
            <a:r>
              <a:rPr lang="ko-KR" altLang="en-US" dirty="0" smtClean="0"/>
              <a:t>페이지를 처리</a:t>
            </a:r>
            <a:r>
              <a:rPr lang="en-US" altLang="ko-KR" dirty="0" smtClean="0"/>
              <a:t>. b.jsp</a:t>
            </a:r>
            <a:r>
              <a:rPr lang="ko-KR" altLang="en-US" dirty="0" smtClean="0"/>
              <a:t>페이지 내에 출력내용을 출력버퍼에 저장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⑤ </a:t>
            </a:r>
            <a:r>
              <a:rPr lang="en-US" altLang="ko-KR" dirty="0" smtClean="0"/>
              <a:t>b.jsp</a:t>
            </a:r>
            <a:r>
              <a:rPr lang="ko-KR" altLang="en-US" dirty="0" smtClean="0"/>
              <a:t>페이지를 처리가 끝나면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페이지로 프로그램의 제어가 이동하는데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이동위치는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page="b.jsp" flush="false"/&gt;</a:t>
            </a:r>
            <a:r>
              <a:rPr lang="ko-KR" altLang="en-US" dirty="0" smtClean="0"/>
              <a:t>문장 다음 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⑥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페이지의 나머지 부분을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출력할 내용이 있으면 출력버퍼에 저장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⑦ 출력버퍼의 내용을 웹 브라우저로 응답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>
              <a:buNone/>
            </a:pPr>
            <a:endParaRPr lang="en-US" altLang="ko-KR" dirty="0" smtClean="0"/>
          </a:p>
          <a:p>
            <a:pPr lvl="1" fontAlgn="base"/>
            <a:endParaRPr lang="ko-KR" alt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JSP</a:t>
            </a:r>
            <a:r>
              <a:rPr lang="ko-KR" altLang="en-US" dirty="0" smtClean="0"/>
              <a:t>페이지의 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352550"/>
            <a:ext cx="8153400" cy="316341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  <a:p>
            <a:pPr lvl="1" fontAlgn="base"/>
            <a:r>
              <a:rPr lang="en-US" altLang="ko-KR" dirty="0" smtClean="0"/>
              <a:t>include </a:t>
            </a:r>
            <a:r>
              <a:rPr lang="ko-KR" altLang="en-US" dirty="0" smtClean="0"/>
              <a:t>액션태그에서 포함되는 페이지에 값 전달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include</a:t>
            </a:r>
            <a:r>
              <a:rPr lang="ko-KR" altLang="en-US" dirty="0" smtClean="0"/>
              <a:t>액션 태그의 바디</a:t>
            </a:r>
            <a:r>
              <a:rPr lang="en-US" altLang="ko-KR" dirty="0" smtClean="0"/>
              <a:t>(body)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&gt;)</a:t>
            </a:r>
            <a:r>
              <a:rPr lang="ko-KR" altLang="en-US" dirty="0" smtClean="0"/>
              <a:t>를 사용</a:t>
            </a:r>
          </a:p>
          <a:p>
            <a:pPr lvl="2" fontAlgn="base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포함되는 페이지</a:t>
            </a:r>
            <a:r>
              <a:rPr lang="en-US" altLang="ko-KR" dirty="0" smtClean="0"/>
              <a:t>" flush="false"&gt;</a:t>
            </a:r>
          </a:p>
          <a:p>
            <a:pPr lvl="2" fontAlgn="base">
              <a:buNone/>
            </a:pP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jsp:param</a:t>
            </a:r>
            <a:r>
              <a:rPr lang="en-US" altLang="ko-KR" b="1" dirty="0" smtClean="0"/>
              <a:t> name="paramName1" value="var1"/&gt;</a:t>
            </a:r>
          </a:p>
          <a:p>
            <a:pPr lvl="2" fontAlgn="base">
              <a:buNone/>
            </a:pP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jsp:param</a:t>
            </a:r>
            <a:r>
              <a:rPr lang="en-US" altLang="ko-KR" b="1" dirty="0" smtClean="0"/>
              <a:t> name="paramName2" value="var2"/&gt;</a:t>
            </a:r>
          </a:p>
          <a:p>
            <a:pPr lvl="2" fontAlgn="base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1175</Words>
  <Application>Microsoft Office PowerPoint</Application>
  <PresentationFormat>화면 슬라이드 쇼(16:9)</PresentationFormat>
  <Paragraphs>171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WidescreenPresentation</vt:lpstr>
      <vt:lpstr>5장. JSP페이지의 액션 태그(Action Tag)</vt:lpstr>
      <vt:lpstr>목차(1/2)</vt:lpstr>
      <vt:lpstr>목차(2/2)</vt:lpstr>
      <vt:lpstr>1. 액션태그(Action Tag)의 개요</vt:lpstr>
      <vt:lpstr>1. 액션태그(Action Tag)의 개요</vt:lpstr>
      <vt:lpstr>2. JSP페이지의 모듈화</vt:lpstr>
      <vt:lpstr>2. JSP페이지의 모듈화</vt:lpstr>
      <vt:lpstr>2. JSP페이지의 모듈화</vt:lpstr>
      <vt:lpstr>2. JSP페이지의 모듈화</vt:lpstr>
      <vt:lpstr>2. JSP페이지의 모듈화</vt:lpstr>
      <vt:lpstr>2. JSP페이지의 모듈화</vt:lpstr>
      <vt:lpstr>2. JSP페이지의 모듈화</vt:lpstr>
      <vt:lpstr>2. JSP페이지의 모듈화</vt:lpstr>
      <vt:lpstr>2. JSP페이지의 모듈화</vt:lpstr>
      <vt:lpstr>3. JSP페이지의 흐름제어</vt:lpstr>
      <vt:lpstr>3. JSP페이지의 흐름제어</vt:lpstr>
      <vt:lpstr>3. JSP페이지의 흐름제어</vt:lpstr>
      <vt:lpstr>4. 템플릿 페이지(Template Page)를 사용한 JSP페이지의 모듈화</vt:lpstr>
      <vt:lpstr>4. 템플릿 페이지(Template Page)를 사용한 JSP페이지의 모듈화</vt:lpstr>
      <vt:lpstr>4. 템플릿 페이지(Template Page)를 사용한 JSP페이지의 모듈화</vt:lpstr>
      <vt:lpstr>4. 템플릿 페이지(Template Page)를 사용한 JSP페이지의 모듈화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2014-10-31T03:24:47Z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