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0C5"/>
    <a:srgbClr val="3668B8"/>
    <a:srgbClr val="3362AF"/>
    <a:srgbClr val="336EAF"/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:a16="http://schemas.microsoft.com/office/drawing/2014/main" xmlns="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:a16="http://schemas.microsoft.com/office/drawing/2014/main" xmlns="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0407F07-DCF8-B200-915A-F973A35E3DA1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2CB0F89-C543-BA28-8768-FCC4634D89CE}"/>
              </a:ext>
            </a:extLst>
          </p:cNvPr>
          <p:cNvSpPr/>
          <p:nvPr userDrawn="1"/>
        </p:nvSpPr>
        <p:spPr>
          <a:xfrm>
            <a:off x="296845" y="673087"/>
            <a:ext cx="11598310" cy="5817166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0A735673-559C-B499-F72A-22EFDB338DA6}"/>
              </a:ext>
            </a:extLst>
          </p:cNvPr>
          <p:cNvSpPr/>
          <p:nvPr userDrawn="1"/>
        </p:nvSpPr>
        <p:spPr>
          <a:xfrm>
            <a:off x="405319" y="765312"/>
            <a:ext cx="11381362" cy="562078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xmlns="" id="{05150F96-0F1A-D346-67A1-D267BF60ADD3}"/>
              </a:ext>
            </a:extLst>
          </p:cNvPr>
          <p:cNvSpPr/>
          <p:nvPr userDrawn="1"/>
        </p:nvSpPr>
        <p:spPr>
          <a:xfrm>
            <a:off x="296844" y="191599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xmlns="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C3988DF-58B2-EB53-E0BF-6163628A5A38}"/>
              </a:ext>
            </a:extLst>
          </p:cNvPr>
          <p:cNvSpPr/>
          <p:nvPr userDrawn="1"/>
        </p:nvSpPr>
        <p:spPr>
          <a:xfrm>
            <a:off x="-1416" y="0"/>
            <a:ext cx="12193415" cy="6858000"/>
          </a:xfrm>
          <a:prstGeom prst="rect">
            <a:avLst/>
          </a:prstGeom>
          <a:solidFill>
            <a:srgbClr val="3B70C5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xmlns="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:a16="http://schemas.microsoft.com/office/drawing/2014/main" xmlns="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xmlns="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+mj-ea"/>
              </a:rPr>
              <a:t>Chapter 10 </a:t>
            </a:r>
            <a:r>
              <a:rPr lang="ko-KR" altLang="en-US" sz="4000">
                <a:latin typeface="+mj-ea"/>
              </a:rPr>
              <a:t>라이브러리와 모듈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리플렉션</a:t>
            </a:r>
            <a:endParaRPr lang="en-US" altLang="ko-KR" sz="2400" dirty="0"/>
          </a:p>
          <a:p>
            <a:pPr lvl="1"/>
            <a:r>
              <a:rPr lang="ko-KR" altLang="en-US" sz="2000" dirty="0"/>
              <a:t>실행 도중에 타입</a:t>
            </a:r>
            <a:r>
              <a:rPr lang="en-US" altLang="ko-KR" sz="2000" dirty="0"/>
              <a:t>(</a:t>
            </a:r>
            <a:r>
              <a:rPr lang="ko-KR" altLang="en-US" sz="2000" dirty="0"/>
              <a:t>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인터페이스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검사하고 구성 멤버를 조사하는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은닉된 패키지는 기본적으로 다른 모듈에 의해 </a:t>
            </a:r>
            <a:r>
              <a:rPr lang="ko-KR" altLang="en-US" sz="2000" dirty="0" err="1"/>
              <a:t>리플렉션을</a:t>
            </a:r>
            <a:r>
              <a:rPr lang="ko-KR" altLang="en-US" sz="2000" dirty="0"/>
              <a:t> 허용하지 </a:t>
            </a:r>
            <a:r>
              <a:rPr lang="ko-KR" altLang="en-US" sz="2000" dirty="0" smtClean="0"/>
              <a:t>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모듈은 모듈 기술자를 통해 모듈 전체 또는 지정된 패키지에 대해 </a:t>
            </a:r>
            <a:r>
              <a:rPr lang="ko-KR" altLang="en-US" sz="2000" dirty="0" err="1"/>
              <a:t>리플렉션을</a:t>
            </a:r>
            <a:r>
              <a:rPr lang="ko-KR" altLang="en-US" sz="2000" dirty="0"/>
              <a:t> 허용할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특정 외부 모듈에서만 </a:t>
            </a:r>
            <a:r>
              <a:rPr lang="ko-KR" altLang="en-US" sz="2000" dirty="0" err="1"/>
              <a:t>리플렉션을</a:t>
            </a:r>
            <a:r>
              <a:rPr lang="ko-KR" altLang="en-US" sz="2000" dirty="0"/>
              <a:t> 허용할 수도 있음</a:t>
            </a:r>
            <a:r>
              <a:rPr lang="en-US" altLang="ko-KR" sz="2000" dirty="0"/>
              <a:t> 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10.8 </a:t>
            </a:r>
            <a:r>
              <a:rPr lang="ko-KR" altLang="en-US">
                <a:effectLst/>
                <a:latin typeface="Arial" panose="020B0604020202020204" pitchFamily="34" charset="0"/>
              </a:rPr>
              <a:t>리플렉션 허용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4713DA6-74B8-4FB8-4DED-FA1EECFE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679" y="3461084"/>
            <a:ext cx="3055885" cy="15850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0DFFE53-31FF-6205-D93C-7A428413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0" y="3493168"/>
            <a:ext cx="3033023" cy="12345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54BBDFF-0DCD-BC9E-06E9-528544EA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031" y="3449052"/>
            <a:ext cx="3033023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표준 라이브러리</a:t>
            </a:r>
            <a:endParaRPr lang="en-US" altLang="ko-KR" sz="2400" dirty="0"/>
          </a:p>
          <a:p>
            <a:pPr lvl="1"/>
            <a:r>
              <a:rPr lang="en-US" altLang="ko-KR" sz="2000" dirty="0"/>
              <a:t>JDK</a:t>
            </a:r>
            <a:r>
              <a:rPr lang="ko-KR" altLang="en-US" sz="2000" dirty="0"/>
              <a:t>가 제공하는 표준 라이브러리는 </a:t>
            </a:r>
            <a:r>
              <a:rPr lang="en-US" altLang="ko-KR" sz="2000" dirty="0"/>
              <a:t>Java 9</a:t>
            </a:r>
            <a:r>
              <a:rPr lang="ko-KR" altLang="en-US" sz="2000" dirty="0"/>
              <a:t>부터 모듈화됨</a:t>
            </a:r>
            <a:endParaRPr lang="en-US" altLang="ko-KR" sz="2000" dirty="0"/>
          </a:p>
          <a:p>
            <a:pPr lvl="1"/>
            <a:r>
              <a:rPr lang="ko-KR" altLang="en-US" dirty="0"/>
              <a:t>응용프로그램을 </a:t>
            </a:r>
            <a:r>
              <a:rPr lang="ko-KR" altLang="en-US" dirty="0" smtClean="0"/>
              <a:t>실행하는 데 </a:t>
            </a:r>
            <a:r>
              <a:rPr lang="ko-KR" altLang="en-US" dirty="0"/>
              <a:t>필요한 모듈만으로 구성된 작은 사이즈의 자바 실행 환경</a:t>
            </a:r>
            <a:r>
              <a:rPr lang="en-US" altLang="ko-KR" dirty="0"/>
              <a:t>(</a:t>
            </a:r>
            <a:r>
              <a:rPr lang="en-US" altLang="ko-KR" dirty="0" smtClean="0"/>
              <a:t>JRE)</a:t>
            </a:r>
            <a:endParaRPr lang="en-US" dirty="0"/>
          </a:p>
          <a:p>
            <a:pPr lvl="1"/>
            <a:r>
              <a:rPr lang="en-US" altLang="ko-KR" dirty="0"/>
              <a:t>Java 17</a:t>
            </a:r>
            <a:r>
              <a:rPr lang="ko-KR" altLang="en-US" dirty="0"/>
              <a:t>의 전체 모듈 그래프</a:t>
            </a:r>
            <a:r>
              <a:rPr lang="en-US" altLang="ko-KR" dirty="0"/>
              <a:t>(</a:t>
            </a:r>
            <a:r>
              <a:rPr lang="ko-KR" altLang="en-US" sz="2000" dirty="0"/>
              <a:t>화살표는 모듈간의 의존 관계를 표시</a:t>
            </a:r>
            <a:r>
              <a:rPr lang="en-US" altLang="ko-KR" sz="2000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https://docs.oracle.com/en/java/javase/17/docs/api/java.se/module-summary.html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10.9 </a:t>
            </a:r>
            <a:r>
              <a:rPr lang="ko-KR" altLang="en-US">
                <a:effectLst/>
                <a:latin typeface="Arial" panose="020B0604020202020204" pitchFamily="34" charset="0"/>
              </a:rPr>
              <a:t>자바 표준 모듈</a:t>
            </a:r>
            <a:r>
              <a:rPr 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F803DD-31FD-B0BD-4F73-1DC30569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72" y="3429000"/>
            <a:ext cx="3828065" cy="2301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3C7B8AE-7427-6312-2111-87597F99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65" y="3396916"/>
            <a:ext cx="5616427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10.1 </a:t>
            </a:r>
            <a:r>
              <a:rPr lang="ko-KR" altLang="en-US">
                <a:effectLst/>
                <a:latin typeface="Arial" panose="020B0604020202020204" pitchFamily="34" charset="0"/>
              </a:rPr>
              <a:t>라이브러리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10.2 </a:t>
            </a:r>
            <a:r>
              <a:rPr lang="ko-KR" altLang="en-US">
                <a:effectLst/>
                <a:latin typeface="Arial" panose="020B0604020202020204" pitchFamily="34" charset="0"/>
              </a:rPr>
              <a:t>모듈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10.3 </a:t>
            </a:r>
            <a:r>
              <a:rPr lang="ko-KR" altLang="en-US">
                <a:effectLst/>
                <a:latin typeface="Arial" panose="020B0604020202020204" pitchFamily="34" charset="0"/>
              </a:rPr>
              <a:t>응용프로그램 모듈화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10.4 </a:t>
            </a:r>
            <a:r>
              <a:rPr lang="ko-KR" altLang="en-US">
                <a:effectLst/>
                <a:latin typeface="Arial" panose="020B0604020202020204" pitchFamily="34" charset="0"/>
              </a:rPr>
              <a:t>모듈 배포용 </a:t>
            </a:r>
            <a:r>
              <a:rPr lang="en-US" altLang="ko-KR">
                <a:effectLst/>
                <a:latin typeface="Arial" panose="020B0604020202020204" pitchFamily="34" charset="0"/>
              </a:rPr>
              <a:t>JAR </a:t>
            </a:r>
            <a:r>
              <a:rPr lang="ko-KR" altLang="en-US">
                <a:effectLst/>
                <a:latin typeface="Arial" panose="020B0604020202020204" pitchFamily="34" charset="0"/>
              </a:rPr>
              <a:t>파일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10.5 </a:t>
            </a:r>
            <a:r>
              <a:rPr lang="ko-KR" altLang="en-US">
                <a:effectLst/>
                <a:latin typeface="Arial" panose="020B0604020202020204" pitchFamily="34" charset="0"/>
              </a:rPr>
              <a:t>패키지 은닉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10.6 </a:t>
            </a:r>
            <a:r>
              <a:rPr lang="ko-KR" altLang="en-US">
                <a:effectLst/>
                <a:latin typeface="Arial" panose="020B0604020202020204" pitchFamily="34" charset="0"/>
              </a:rPr>
              <a:t>전이 의존</a:t>
            </a:r>
          </a:p>
          <a:p>
            <a:endParaRPr lang="ko-KR" altLang="en-US"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4982901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10.7 </a:t>
            </a:r>
            <a:r>
              <a:rPr lang="ko-KR" altLang="en-US">
                <a:effectLst/>
                <a:latin typeface="Arial" panose="020B0604020202020204" pitchFamily="34" charset="0"/>
              </a:rPr>
              <a:t>집합 모듈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10.8 </a:t>
            </a:r>
            <a:r>
              <a:rPr lang="ko-KR" altLang="en-US">
                <a:effectLst/>
                <a:latin typeface="Arial" panose="020B0604020202020204" pitchFamily="34" charset="0"/>
              </a:rPr>
              <a:t>리플렉션 허용</a:t>
            </a:r>
          </a:p>
          <a:p>
            <a:r>
              <a:rPr lang="en-US" altLang="ko-KR">
                <a:effectLst/>
                <a:latin typeface="Arial" panose="020B0604020202020204" pitchFamily="34" charset="0"/>
              </a:rPr>
              <a:t>10.9 </a:t>
            </a:r>
            <a:r>
              <a:rPr lang="ko-KR" altLang="en-US">
                <a:effectLst/>
                <a:latin typeface="Arial" panose="020B0604020202020204" pitchFamily="34" charset="0"/>
              </a:rPr>
              <a:t>자바 표준 모듈</a:t>
            </a:r>
            <a:r>
              <a:rPr lang="en-US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라이브러리 추가하기</a:t>
            </a:r>
            <a:endParaRPr lang="en-US" altLang="ko-KR" sz="2400" dirty="0"/>
          </a:p>
          <a:p>
            <a:pPr lvl="1"/>
            <a:r>
              <a:rPr lang="ko-KR" altLang="en-US"/>
              <a:t>프로그램 개발 시 활용할 수 있는 클래스와 인터페이스들을 모아놓은 것</a:t>
            </a:r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JAR </a:t>
            </a:r>
            <a:r>
              <a:rPr lang="ko-KR" altLang="en-US"/>
              <a:t>압축 파일</a:t>
            </a:r>
            <a:r>
              <a:rPr lang="en-US" altLang="ko-KR"/>
              <a:t>(~.jar) </a:t>
            </a:r>
            <a:r>
              <a:rPr lang="ko-KR" altLang="en-US"/>
              <a:t>형태</a:t>
            </a:r>
            <a:r>
              <a:rPr lang="en-US" altLang="ko-KR"/>
              <a:t>. </a:t>
            </a:r>
            <a:r>
              <a:rPr lang="ko-KR" altLang="en-US"/>
              <a:t>클래스와 인터페이스의 바이트코드 파일</a:t>
            </a:r>
            <a:r>
              <a:rPr lang="en-US" altLang="ko-KR"/>
              <a:t>(~.class )</a:t>
            </a:r>
            <a:r>
              <a:rPr lang="ko-KR" altLang="en-US"/>
              <a:t>들이 압축</a:t>
            </a:r>
            <a:endParaRPr lang="en-US" altLang="ko-K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ko-KR" altLang="en-US"/>
              <a:t>라이브러리 </a:t>
            </a:r>
            <a:r>
              <a:rPr lang="en-US" altLang="ko-KR"/>
              <a:t>JAR </a:t>
            </a:r>
            <a:r>
              <a:rPr lang="ko-KR" altLang="en-US"/>
              <a:t>파일을 사용하려면 </a:t>
            </a:r>
            <a:r>
              <a:rPr lang="en-US" altLang="ko-KR"/>
              <a:t>ClassPath(</a:t>
            </a:r>
            <a:r>
              <a:rPr lang="ko-KR" altLang="en-US"/>
              <a:t>클래스를 찾기 위한 경로</a:t>
            </a:r>
            <a:r>
              <a:rPr lang="en-US" altLang="ko-KR"/>
              <a:t>)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ko-KR" altLang="en-US"/>
              <a:t>콘솔</a:t>
            </a:r>
            <a:r>
              <a:rPr lang="en-US" altLang="ko-KR"/>
              <a:t>(</a:t>
            </a:r>
            <a:r>
              <a:rPr lang="ko-KR" altLang="en-US"/>
              <a:t>명령 프롬프트 또는 터미널</a:t>
            </a:r>
            <a:r>
              <a:rPr lang="en-US" altLang="ko-KR"/>
              <a:t>)</a:t>
            </a:r>
            <a:r>
              <a:rPr lang="ko-KR" altLang="en-US"/>
              <a:t>에서 프로그램을 실행할 경우</a:t>
            </a:r>
            <a:r>
              <a:rPr lang="en-US" altLang="ko-KR"/>
              <a:t>: java </a:t>
            </a:r>
            <a:r>
              <a:rPr lang="ko-KR" altLang="en-US"/>
              <a:t>명령어를 실행할 때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 </a:t>
            </a:r>
            <a:r>
              <a:rPr lang="en-US" altLang="ko-KR"/>
              <a:t>-classpath</a:t>
            </a:r>
            <a:r>
              <a:rPr lang="ko-KR" altLang="en-US"/>
              <a:t>로 제공</a:t>
            </a:r>
            <a:r>
              <a:rPr lang="en-US" altLang="ko-KR"/>
              <a:t>. </a:t>
            </a:r>
            <a:r>
              <a:rPr lang="ko-KR" altLang="en-US"/>
              <a:t>또는 </a:t>
            </a:r>
            <a:r>
              <a:rPr lang="en-US" altLang="ko-KR"/>
              <a:t>CLASSPATH </a:t>
            </a:r>
            <a:r>
              <a:rPr lang="ko-KR" altLang="en-US"/>
              <a:t>환경 변수에 경로 추가</a:t>
            </a:r>
          </a:p>
          <a:p>
            <a:pPr lvl="1"/>
            <a:r>
              <a:rPr lang="ko-KR" altLang="en-US"/>
              <a:t>이클립스 프로젝트에서 실행할 경우</a:t>
            </a:r>
            <a:r>
              <a:rPr lang="en-US" altLang="ko-KR"/>
              <a:t>: </a:t>
            </a:r>
            <a:r>
              <a:rPr lang="ko-KR" altLang="en-US"/>
              <a:t>프로젝트의 </a:t>
            </a:r>
            <a:r>
              <a:rPr lang="en-US" altLang="ko-KR"/>
              <a:t>Build Path</a:t>
            </a:r>
            <a:r>
              <a:rPr lang="ko-KR" altLang="en-US"/>
              <a:t>에 추가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10.1 </a:t>
            </a:r>
            <a:r>
              <a:rPr lang="ko-KR" altLang="en-US">
                <a:effectLst/>
                <a:latin typeface="Arial" panose="020B0604020202020204" pitchFamily="34" charset="0"/>
              </a:rPr>
              <a:t>라이브러리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7A56B8-F02E-5023-463C-A090FD263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87" y="2426314"/>
            <a:ext cx="4249982" cy="14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모듈</a:t>
            </a:r>
            <a:endParaRPr lang="en-US" altLang="ko-KR" sz="2400" dirty="0"/>
          </a:p>
          <a:p>
            <a:pPr lvl="1"/>
            <a:r>
              <a:rPr lang="ko-KR" altLang="en-US"/>
              <a:t>패키지 관리 기능까지 포함된 라이브러리</a:t>
            </a:r>
            <a:r>
              <a:rPr lang="en-US" altLang="ko-KR"/>
              <a:t>. Java 9</a:t>
            </a:r>
            <a:r>
              <a:rPr lang="ko-KR" altLang="en-US"/>
              <a:t>부터 지원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모듈은 일부 패키지를 은닉하여 접근할 수 없게끔 할 수 있음</a:t>
            </a:r>
            <a:endParaRPr lang="en-US" altLang="ko-KR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 의존 모듈을 모듈 기술자</a:t>
            </a:r>
            <a:r>
              <a:rPr lang="en-US" altLang="ko-KR"/>
              <a:t>(module-info.java)</a:t>
            </a:r>
            <a:r>
              <a:rPr lang="ko-KR" altLang="en-US"/>
              <a:t>에 기술할 수 있어 모듈 간 의존 관계를 파악하기 쉬움</a:t>
            </a:r>
            <a:endParaRPr lang="en-US" altLang="ko-KR"/>
          </a:p>
          <a:p>
            <a:pPr lvl="1"/>
            <a:r>
              <a:rPr lang="ko-KR" altLang="en-US"/>
              <a:t>대규모 응용프로그램은 기능별로 모듈화해서 개발</a:t>
            </a:r>
            <a:r>
              <a:rPr lang="en-US" altLang="ko-KR"/>
              <a:t>. </a:t>
            </a:r>
            <a:r>
              <a:rPr lang="ko-KR" altLang="en-US"/>
              <a:t>재사용성 및 유지보수에 유리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10.2 </a:t>
            </a:r>
            <a:r>
              <a:rPr lang="ko-KR" altLang="en-US">
                <a:effectLst/>
                <a:latin typeface="Arial" panose="020B0604020202020204" pitchFamily="34" charset="0"/>
              </a:rPr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555E6EE-5942-9CFC-C0F8-039C00F0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50" y="2265536"/>
            <a:ext cx="4434459" cy="1163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6B52A01D-171F-4323-A707-984AD235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26" y="4600196"/>
            <a:ext cx="3635055" cy="381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5034604-408A-F433-CCF7-FA69C2C46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537" y="4457659"/>
            <a:ext cx="5189670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모듈화</a:t>
            </a:r>
            <a:endParaRPr lang="en-US" altLang="ko-KR" sz="2400" dirty="0"/>
          </a:p>
          <a:p>
            <a:pPr lvl="1"/>
            <a:r>
              <a:rPr lang="ko-KR" altLang="en-US" sz="2000"/>
              <a:t>모듈화</a:t>
            </a:r>
            <a:r>
              <a:rPr lang="en-US" altLang="ko-KR" sz="2000"/>
              <a:t>: </a:t>
            </a:r>
            <a:r>
              <a:rPr lang="ko-KR" altLang="en-US" sz="2000"/>
              <a:t>응용프로그램을 기능별로 서브 프로젝트</a:t>
            </a:r>
            <a:r>
              <a:rPr lang="en-US" altLang="ko-KR" sz="2000"/>
              <a:t>(</a:t>
            </a:r>
            <a:r>
              <a:rPr lang="ko-KR" altLang="en-US" sz="2000"/>
              <a:t>모듈</a:t>
            </a:r>
            <a:r>
              <a:rPr lang="en-US" altLang="ko-KR" sz="2000"/>
              <a:t>)</a:t>
            </a:r>
            <a:r>
              <a:rPr lang="ko-KR" altLang="en-US" sz="2000"/>
              <a:t>로 쪼갠 다음 조합해서 개발</a:t>
            </a:r>
            <a:endParaRPr lang="en-US" altLang="ko-KR" sz="20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응용프로그램의 규모가 클수록 협업과 유지보수 측면에서 모듈화 유리</a:t>
            </a:r>
            <a:endParaRPr lang="en-US" altLang="ko-KR"/>
          </a:p>
          <a:p>
            <a:pPr lvl="1"/>
            <a:r>
              <a:rPr lang="ko-KR" altLang="en-US"/>
              <a:t> 다른 응용프로그램서도 재사용 가능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10.3 </a:t>
            </a:r>
            <a:r>
              <a:rPr lang="ko-KR" altLang="en-US">
                <a:effectLst/>
                <a:latin typeface="Arial" panose="020B0604020202020204" pitchFamily="34" charset="0"/>
              </a:rPr>
              <a:t>응용프로그램 모듈화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F525536-0F1F-1EF2-6D33-27C8B494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87" y="1813762"/>
            <a:ext cx="3159344" cy="2894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327B77F2-6127-2CD9-ABC2-096352F3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37" y="1813763"/>
            <a:ext cx="2237015" cy="1466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B9E0A82-1A1B-AF7D-B04D-86077335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165" y="1870919"/>
            <a:ext cx="2220445" cy="13422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61CA85A-500E-E11C-3A4B-275F56042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1889" y="1837826"/>
            <a:ext cx="2046454" cy="12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8" y="713307"/>
            <a:ext cx="9016018" cy="5651045"/>
          </a:xfrm>
        </p:spPr>
        <p:txBody>
          <a:bodyPr/>
          <a:lstStyle/>
          <a:p>
            <a:r>
              <a:rPr lang="ko-KR" altLang="en-US" sz="2400"/>
              <a:t>모듈 배포용 </a:t>
            </a:r>
            <a:r>
              <a:rPr lang="en-US" altLang="ko-KR" sz="2400"/>
              <a:t>JAR </a:t>
            </a:r>
            <a:r>
              <a:rPr lang="ko-KR" altLang="en-US" sz="2400"/>
              <a:t>파일 생성</a:t>
            </a:r>
            <a:endParaRPr lang="en-US" altLang="ko-KR" sz="2400"/>
          </a:p>
          <a:p>
            <a:pPr lvl="1"/>
            <a:r>
              <a:rPr lang="ko-KR" altLang="en-US" sz="2000"/>
              <a:t>다른 모듈에서 쉽게 사용할 수 있게 바이트코드 파일</a:t>
            </a:r>
            <a:r>
              <a:rPr lang="en-US" altLang="ko-KR" sz="2000"/>
              <a:t>(.class )</a:t>
            </a:r>
            <a:r>
              <a:rPr lang="ko-KR" altLang="en-US" sz="2000"/>
              <a:t>로 구성된 배포용 </a:t>
            </a:r>
            <a:r>
              <a:rPr lang="en-US" altLang="ko-KR" sz="2000"/>
              <a:t>JAR </a:t>
            </a:r>
            <a:r>
              <a:rPr lang="ko-KR" altLang="en-US" sz="2000"/>
              <a:t>파일을 모듈별로 따로 생성할 수 있음</a:t>
            </a:r>
            <a:endParaRPr lang="en-US" altLang="ko-KR" sz="200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10.4 </a:t>
            </a:r>
            <a:r>
              <a:rPr lang="ko-KR" altLang="en-US">
                <a:effectLst/>
                <a:latin typeface="Arial" panose="020B0604020202020204" pitchFamily="34" charset="0"/>
              </a:rPr>
              <a:t>모듈 배포용 </a:t>
            </a:r>
            <a:r>
              <a:rPr lang="en-US" altLang="ko-KR">
                <a:effectLst/>
                <a:latin typeface="Arial" panose="020B0604020202020204" pitchFamily="34" charset="0"/>
              </a:rPr>
              <a:t>JAR </a:t>
            </a:r>
            <a:r>
              <a:rPr lang="ko-KR" altLang="en-US">
                <a:effectLst/>
                <a:latin typeface="Arial" panose="020B0604020202020204" pitchFamily="34" charset="0"/>
              </a:rPr>
              <a:t>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19558F-D947-A7B9-5919-49E30BC6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586" y="2400217"/>
            <a:ext cx="2157437" cy="13869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CD4B18F-A233-DB91-6C05-AF639A59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19" y="3917685"/>
            <a:ext cx="2225928" cy="2243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9B94182-B5CD-7B7A-9A72-5DF98410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00" y="2400217"/>
            <a:ext cx="4767159" cy="39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패키지 은닉</a:t>
            </a:r>
            <a:endParaRPr lang="en-US" altLang="ko-KR" sz="2400" dirty="0"/>
          </a:p>
          <a:p>
            <a:pPr lvl="1"/>
            <a:r>
              <a:rPr lang="ko-KR" altLang="en-US" dirty="0"/>
              <a:t>모듈은 모듈 기술자에서 </a:t>
            </a:r>
            <a:r>
              <a:rPr lang="en-US" altLang="ko-KR" dirty="0"/>
              <a:t>exports </a:t>
            </a:r>
            <a:r>
              <a:rPr lang="ko-KR" altLang="en-US" dirty="0"/>
              <a:t>키워드를 사용해 내부 패키지 중 외부에서 사용할 패키지를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r>
              <a:rPr lang="en-US" altLang="ko-KR" dirty="0"/>
              <a:t>exports</a:t>
            </a:r>
            <a:r>
              <a:rPr lang="ko-KR" altLang="en-US" dirty="0"/>
              <a:t>되지 않은 패키지는 자동적으로 은닉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80975" lvl="1" indent="0">
              <a:buNone/>
            </a:pPr>
            <a:endParaRPr lang="en-US" dirty="0"/>
          </a:p>
          <a:p>
            <a:pPr lvl="1"/>
            <a:r>
              <a:rPr lang="ko-KR" altLang="en-US" dirty="0"/>
              <a:t>한 가지 패키지로 모듈 사용 방법 통일</a:t>
            </a:r>
          </a:p>
          <a:p>
            <a:pPr lvl="1"/>
            <a:r>
              <a:rPr lang="ko-KR" altLang="en-US" dirty="0"/>
              <a:t>다른 패키지를 수정하더라도 모듈 사용 방법이 바뀌지 않아 외부에 영향을 주지 않음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10.5 </a:t>
            </a:r>
            <a:r>
              <a:rPr lang="ko-KR" altLang="en-US">
                <a:effectLst/>
                <a:latin typeface="Arial" panose="020B0604020202020204" pitchFamily="34" charset="0"/>
              </a:rPr>
              <a:t>패키지 은닉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440B17-4879-B4E9-128C-CF74F4CF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50" y="2450972"/>
            <a:ext cx="4610500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8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의존 설정 전이하기</a:t>
            </a:r>
            <a:endParaRPr lang="en-US" altLang="ko-KR" sz="2400"/>
          </a:p>
          <a:p>
            <a:pPr lvl="1"/>
            <a:r>
              <a:rPr lang="en-US" altLang="ko-KR" sz="2000"/>
              <a:t>my_application_2 </a:t>
            </a:r>
            <a:r>
              <a:rPr lang="ko-KR" altLang="en-US" sz="2000"/>
              <a:t>프로젝트는 직접적으로 두 모듈 </a:t>
            </a:r>
            <a:r>
              <a:rPr lang="en-US" altLang="ko-KR" sz="2000"/>
              <a:t>my_module_a, my_module_b</a:t>
            </a:r>
            <a:r>
              <a:rPr lang="ko-KR" altLang="en-US"/>
              <a:t>를</a:t>
            </a:r>
            <a:r>
              <a:rPr lang="ko-KR" altLang="en-US" sz="2000"/>
              <a:t> </a:t>
            </a:r>
            <a:r>
              <a:rPr lang="en-US" altLang="ko-KR" sz="2000"/>
              <a:t>requires</a:t>
            </a:r>
            <a:r>
              <a:rPr lang="ko-KR" altLang="en-US" sz="2000"/>
              <a:t>하고 있는 의존 관계</a:t>
            </a:r>
            <a:endParaRPr lang="en-US" altLang="ko-KR" sz="2000"/>
          </a:p>
          <a:p>
            <a:pPr lvl="1"/>
            <a:r>
              <a:rPr lang="en-US"/>
              <a:t>my_application_2</a:t>
            </a:r>
            <a:r>
              <a:rPr lang="ko-KR" altLang="en-US"/>
              <a:t>는 </a:t>
            </a:r>
            <a:r>
              <a:rPr lang="en-US"/>
              <a:t>my_module_a</a:t>
            </a:r>
            <a:r>
              <a:rPr lang="ko-KR" altLang="en-US"/>
              <a:t>에 의존하고</a:t>
            </a:r>
            <a:r>
              <a:rPr lang="en-US" altLang="ko-KR"/>
              <a:t>, </a:t>
            </a:r>
            <a:r>
              <a:rPr lang="en-US"/>
              <a:t>my_module_a</a:t>
            </a:r>
            <a:r>
              <a:rPr lang="ko-KR" altLang="en-US"/>
              <a:t>는 </a:t>
            </a:r>
            <a:r>
              <a:rPr lang="en-US"/>
              <a:t>my_module_b</a:t>
            </a:r>
            <a:r>
              <a:rPr lang="ko-KR" altLang="en-US"/>
              <a:t>에 의존하는 관계로 변경하면 컴파일 오류 발생</a:t>
            </a:r>
            <a:endParaRPr lang="en-US" altLang="ko-KR"/>
          </a:p>
          <a:p>
            <a:pPr lvl="1"/>
            <a:endParaRPr lang="en-US"/>
          </a:p>
          <a:p>
            <a:pPr marL="180975" lvl="1" indent="0">
              <a:buNone/>
            </a:pPr>
            <a:endParaRPr lang="en-US"/>
          </a:p>
          <a:p>
            <a:pPr lvl="1"/>
            <a:r>
              <a:rPr lang="ko-KR" altLang="en-US"/>
              <a:t>의존 설정 전이</a:t>
            </a:r>
            <a:r>
              <a:rPr lang="en-US" altLang="ko-KR"/>
              <a:t>: my_module_a</a:t>
            </a:r>
            <a:r>
              <a:rPr lang="ko-KR" altLang="en-US"/>
              <a:t>의 모듈 기술자에 </a:t>
            </a:r>
            <a:r>
              <a:rPr lang="en-US" altLang="ko-KR"/>
              <a:t>transitive </a:t>
            </a:r>
            <a:r>
              <a:rPr lang="ko-KR" altLang="en-US"/>
              <a:t>키워드와 함께 </a:t>
            </a:r>
            <a:r>
              <a:rPr lang="en-US" altLang="ko-KR"/>
              <a:t>my_module_b</a:t>
            </a:r>
            <a:r>
              <a:rPr lang="ko-KR" altLang="en-US"/>
              <a:t>를 의존 설정하면 해결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10.6 </a:t>
            </a:r>
            <a:r>
              <a:rPr lang="ko-KR" altLang="en-US">
                <a:effectLst/>
                <a:latin typeface="Arial" panose="020B0604020202020204" pitchFamily="34" charset="0"/>
              </a:rPr>
              <a:t>전이 의존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725E35C-0371-C054-72B3-A34E69B3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68" y="3375642"/>
            <a:ext cx="3093988" cy="807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54392BF-BFBC-3A04-0458-F47E1190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13" y="3335137"/>
            <a:ext cx="4778154" cy="396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6B7439-DFCE-9C46-08CD-41A23B79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37" y="5405489"/>
            <a:ext cx="468670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/>
              <a:t>집합 모듈</a:t>
            </a:r>
            <a:endParaRPr lang="en-US" altLang="ko-KR" sz="2400" dirty="0"/>
          </a:p>
          <a:p>
            <a:pPr lvl="1"/>
            <a:r>
              <a:rPr lang="ko-KR" altLang="en-US" sz="2000"/>
              <a:t>여러 모듈을 모아놓은 모듈</a:t>
            </a:r>
            <a:r>
              <a:rPr lang="en-US" altLang="ko-KR" sz="2000"/>
              <a:t>. </a:t>
            </a:r>
            <a:r>
              <a:rPr lang="ko-KR" altLang="en-US" sz="2000"/>
              <a:t>자주 사용되는 모듈들을 일일이 </a:t>
            </a:r>
            <a:r>
              <a:rPr lang="en-US" altLang="ko-KR" sz="2000"/>
              <a:t>requires</a:t>
            </a:r>
            <a:r>
              <a:rPr lang="ko-KR" altLang="en-US"/>
              <a:t>하지 않아 </a:t>
            </a:r>
            <a:r>
              <a:rPr lang="ko-KR" altLang="en-US" sz="2000"/>
              <a:t>편리</a:t>
            </a:r>
            <a:r>
              <a:rPr lang="en-US" altLang="ko-KR" sz="2000"/>
              <a:t>. </a:t>
            </a:r>
          </a:p>
          <a:p>
            <a:pPr lvl="1"/>
            <a:r>
              <a:rPr lang="ko-KR" altLang="en-US" sz="2000"/>
              <a:t>집합 모듈은 자체적인 패키지를 가지지 않고</a:t>
            </a:r>
            <a:r>
              <a:rPr lang="en-US" altLang="ko-KR" sz="2000"/>
              <a:t>, </a:t>
            </a:r>
            <a:r>
              <a:rPr lang="ko-KR" altLang="en-US" sz="2000"/>
              <a:t>모듈 기술자에 전이 의존 설정만 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ffectLst/>
                <a:latin typeface="Arial" panose="020B0604020202020204" pitchFamily="34" charset="0"/>
              </a:rPr>
              <a:t>10.7 </a:t>
            </a:r>
            <a:r>
              <a:rPr lang="ko-KR" altLang="en-US">
                <a:effectLst/>
                <a:latin typeface="Arial" panose="020B0604020202020204" pitchFamily="34" charset="0"/>
              </a:rPr>
              <a:t>집합 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9645488-6F9F-B8FB-685A-C0AFA507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6" y="2515427"/>
            <a:ext cx="5662151" cy="1112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CDC5D56-7FAC-4496-2C0D-C3A5EC36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58" y="2515427"/>
            <a:ext cx="1844200" cy="1120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9C95FB2-90FC-F0D8-8BA0-CB215F22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56" y="3782454"/>
            <a:ext cx="5677392" cy="1699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6F04EE8-51C2-6E8E-BA80-6AD3E2B44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195" y="3803965"/>
            <a:ext cx="1912786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5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425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Chapter 10 라이브러리와 모듈</vt:lpstr>
      <vt:lpstr>PowerPoint 프레젠테이션</vt:lpstr>
      <vt:lpstr>10.1 라이브러리</vt:lpstr>
      <vt:lpstr>10.2 모듈</vt:lpstr>
      <vt:lpstr>10.3 응용프로그램 모듈화</vt:lpstr>
      <vt:lpstr>10.4 모듈 배포용 JAR 파일</vt:lpstr>
      <vt:lpstr>10.5 패키지 은닉</vt:lpstr>
      <vt:lpstr>10.6 전이 의존</vt:lpstr>
      <vt:lpstr>10.7 집합 모듈</vt:lpstr>
      <vt:lpstr>10.8 리플렉션 허용</vt:lpstr>
      <vt:lpstr>10.9 자바 표준 모듈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Microsoft 계정</cp:lastModifiedBy>
  <cp:revision>35</cp:revision>
  <dcterms:created xsi:type="dcterms:W3CDTF">2022-08-19T02:52:36Z</dcterms:created>
  <dcterms:modified xsi:type="dcterms:W3CDTF">2022-08-26T02:04:52Z</dcterms:modified>
</cp:coreProperties>
</file>