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0C5"/>
    <a:srgbClr val="3668B8"/>
    <a:srgbClr val="3362AF"/>
    <a:srgbClr val="336EAF"/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xmlns="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407F07-DCF8-B200-915A-F973A35E3DA1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CB0F89-C543-BA28-8768-FCC4634D89CE}"/>
              </a:ext>
            </a:extLst>
          </p:cNvPr>
          <p:cNvSpPr/>
          <p:nvPr userDrawn="1"/>
        </p:nvSpPr>
        <p:spPr>
          <a:xfrm>
            <a:off x="296845" y="673087"/>
            <a:ext cx="11598310" cy="5817166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A735673-559C-B499-F72A-22EFDB338DA6}"/>
              </a:ext>
            </a:extLst>
          </p:cNvPr>
          <p:cNvSpPr/>
          <p:nvPr userDrawn="1"/>
        </p:nvSpPr>
        <p:spPr>
          <a:xfrm>
            <a:off x="405319" y="765312"/>
            <a:ext cx="11381362" cy="562078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05150F96-0F1A-D346-67A1-D267BF60ADD3}"/>
              </a:ext>
            </a:extLst>
          </p:cNvPr>
          <p:cNvSpPr/>
          <p:nvPr userDrawn="1"/>
        </p:nvSpPr>
        <p:spPr>
          <a:xfrm>
            <a:off x="296844" y="191599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C3988DF-58B2-EB53-E0BF-6163628A5A38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ea"/>
              </a:rPr>
              <a:t>Chapter 11 </a:t>
            </a:r>
            <a:r>
              <a:rPr lang="ko-KR" altLang="en-US" sz="4000">
                <a:latin typeface="+mj-ea"/>
              </a:rPr>
              <a:t>예외 처리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11.1 </a:t>
            </a:r>
            <a:r>
              <a:rPr lang="ko-KR" altLang="en-US">
                <a:effectLst/>
                <a:latin typeface="Arial" panose="020B0604020202020204" pitchFamily="34" charset="0"/>
              </a:rPr>
              <a:t>예외와 예외 클래스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11.2 </a:t>
            </a:r>
            <a:r>
              <a:rPr lang="ko-KR" altLang="en-US">
                <a:effectLst/>
                <a:latin typeface="Arial" panose="020B0604020202020204" pitchFamily="34" charset="0"/>
              </a:rPr>
              <a:t>예외 처리 코드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11.3 </a:t>
            </a:r>
            <a:r>
              <a:rPr lang="ko-KR" altLang="en-US">
                <a:effectLst/>
                <a:latin typeface="Arial" panose="020B0604020202020204" pitchFamily="34" charset="0"/>
              </a:rPr>
              <a:t>예외 종류에 따른 처리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11.4 </a:t>
            </a:r>
            <a:r>
              <a:rPr lang="ko-KR" altLang="en-US">
                <a:effectLst/>
                <a:latin typeface="Arial" panose="020B0604020202020204" pitchFamily="34" charset="0"/>
              </a:rPr>
              <a:t>리소스 자동 닫기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11.5 </a:t>
            </a:r>
            <a:r>
              <a:rPr lang="ko-KR" altLang="en-US">
                <a:effectLst/>
                <a:latin typeface="Arial" panose="020B0604020202020204" pitchFamily="34" charset="0"/>
              </a:rPr>
              <a:t>예외 떠넘기기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11.6 </a:t>
            </a:r>
            <a:r>
              <a:rPr lang="ko-KR" altLang="en-US">
                <a:effectLst/>
                <a:latin typeface="Arial" panose="020B0604020202020204" pitchFamily="34" charset="0"/>
              </a:rPr>
              <a:t>사용자 정의 예외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>
                <a:latin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예외와 에러</a:t>
            </a:r>
            <a:endParaRPr lang="en-US" altLang="ko-KR" sz="2400" dirty="0"/>
          </a:p>
          <a:p>
            <a:pPr lvl="1"/>
            <a:r>
              <a:rPr lang="ko-KR" altLang="en-US"/>
              <a:t>예외</a:t>
            </a:r>
            <a:r>
              <a:rPr lang="en-US" altLang="ko-KR"/>
              <a:t>:</a:t>
            </a:r>
            <a:r>
              <a:rPr lang="ko-KR" altLang="en-US"/>
              <a:t> 잘못된 사용 또는 코딩으로 인한 오류</a:t>
            </a:r>
            <a:endParaRPr lang="en-US" altLang="ko-KR"/>
          </a:p>
          <a:p>
            <a:pPr lvl="1"/>
            <a:r>
              <a:rPr lang="ko-KR" altLang="en-US"/>
              <a:t>에러와 달리 예외 처리를 통해 계속 실행 상태를 유지할 수 있음</a:t>
            </a:r>
            <a:endParaRPr lang="en-US" altLang="ko-KR"/>
          </a:p>
          <a:p>
            <a:pPr lvl="1"/>
            <a:r>
              <a:rPr lang="ko-KR" altLang="en-US"/>
              <a:t>일반 예외</a:t>
            </a:r>
            <a:r>
              <a:rPr lang="en-US" altLang="ko-KR"/>
              <a:t>(Exception): </a:t>
            </a:r>
            <a:r>
              <a:rPr lang="ko-KR" altLang="en-US"/>
              <a:t>컴파일러가 예외 처리 코드 여부를 검사하는 예외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실행 예외</a:t>
            </a:r>
            <a:r>
              <a:rPr lang="en-US" altLang="ko-KR"/>
              <a:t>(Runtime Exception): </a:t>
            </a:r>
            <a:r>
              <a:rPr lang="ko-KR" altLang="en-US"/>
              <a:t>컴파일러가 예외 처리 코드 여부를 검사하지 않는 예외</a:t>
            </a:r>
            <a:r>
              <a:rPr lang="en-US" altLang="ko-KR"/>
              <a:t> </a:t>
            </a:r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11.1 </a:t>
            </a:r>
            <a:r>
              <a:rPr lang="ko-KR" altLang="en-US">
                <a:effectLst/>
                <a:latin typeface="Arial" panose="020B0604020202020204" pitchFamily="34" charset="0"/>
              </a:rPr>
              <a:t>예외와 예외 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6570023-5A54-AD35-5C22-426E1202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96" y="3410413"/>
            <a:ext cx="5242004" cy="295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예외 처리</a:t>
            </a:r>
            <a:endParaRPr lang="en-US" altLang="ko-KR" sz="2400" dirty="0"/>
          </a:p>
          <a:p>
            <a:pPr lvl="1"/>
            <a:r>
              <a:rPr lang="ko-KR" altLang="en-US"/>
              <a:t>예외 발생 시 프로그램의 갑작스러운 종료를 막고 정상 실행을 유지할 수 있게 처리하는 코드</a:t>
            </a:r>
            <a:endParaRPr lang="en-US" altLang="ko-KR"/>
          </a:p>
          <a:p>
            <a:pPr lvl="1"/>
            <a:r>
              <a:rPr lang="ko-KR" altLang="en-US"/>
              <a:t>예외 처리 코드는 </a:t>
            </a:r>
            <a:r>
              <a:rPr lang="en-US" altLang="ko-KR"/>
              <a:t>try-catch-finally </a:t>
            </a:r>
            <a:r>
              <a:rPr lang="ko-KR" altLang="en-US"/>
              <a:t>블록으로 구성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trycatch-finally </a:t>
            </a:r>
            <a:r>
              <a:rPr lang="ko-KR" altLang="en-US"/>
              <a:t>블록은 생성자 내부와 메소드 내부에서 작성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11.2 </a:t>
            </a:r>
            <a:r>
              <a:rPr lang="ko-KR" altLang="en-US">
                <a:effectLst/>
                <a:latin typeface="Arial" panose="020B0604020202020204" pitchFamily="34" charset="0"/>
              </a:rPr>
              <a:t>예외 처리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5AD108B-3BF1-3920-D753-F3D8BF2E0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18" y="2885896"/>
            <a:ext cx="4168501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7324605" cy="565104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다중 </a:t>
            </a:r>
            <a:r>
              <a:rPr lang="en-US" altLang="ko-KR" sz="2400" dirty="0"/>
              <a:t>catch</a:t>
            </a:r>
            <a:r>
              <a:rPr lang="ko-KR" altLang="en-US" sz="2400" dirty="0"/>
              <a:t>로 예외 처리하기</a:t>
            </a:r>
            <a:r>
              <a:rPr lang="en-US" altLang="ko-KR" sz="2000" dirty="0"/>
              <a:t> </a:t>
            </a:r>
          </a:p>
          <a:p>
            <a:pPr lvl="1"/>
            <a:r>
              <a:rPr lang="en-US" altLang="ko-KR" sz="2000" dirty="0"/>
              <a:t>catch </a:t>
            </a:r>
            <a:r>
              <a:rPr lang="ko-KR" altLang="en-US" sz="2000" dirty="0"/>
              <a:t>블록의 예외 클래스는 </a:t>
            </a:r>
            <a:r>
              <a:rPr lang="en-US" altLang="ko-KR" sz="2000" dirty="0"/>
              <a:t>try </a:t>
            </a:r>
            <a:r>
              <a:rPr lang="ko-KR" altLang="en-US" sz="2000" dirty="0"/>
              <a:t>블록에서 발생된 예외의 종류를 말함</a:t>
            </a:r>
            <a:r>
              <a:rPr lang="en-US" altLang="ko-KR" sz="2000" dirty="0"/>
              <a:t>. </a:t>
            </a:r>
            <a:r>
              <a:rPr lang="ko-KR" altLang="en-US" sz="2000" dirty="0"/>
              <a:t>해당 타입의 예외가 발생하면 </a:t>
            </a:r>
            <a:r>
              <a:rPr lang="en-US" altLang="ko-KR" sz="2000" dirty="0"/>
              <a:t>catch </a:t>
            </a:r>
            <a:r>
              <a:rPr lang="ko-KR" altLang="en-US" sz="2000" dirty="0"/>
              <a:t>블록이 선택되어 실행</a:t>
            </a:r>
            <a:endParaRPr lang="en-US" altLang="ko-KR" sz="2000" dirty="0"/>
          </a:p>
          <a:p>
            <a:pPr lvl="1"/>
            <a:r>
              <a:rPr lang="en-US" altLang="ko-KR" dirty="0"/>
              <a:t>catch </a:t>
            </a:r>
            <a:r>
              <a:rPr lang="ko-KR" altLang="en-US" dirty="0"/>
              <a:t>블록이 여러 개라도 </a:t>
            </a:r>
            <a:r>
              <a:rPr lang="en-US" altLang="ko-KR" dirty="0"/>
              <a:t>catch </a:t>
            </a:r>
            <a:r>
              <a:rPr lang="ko-KR" altLang="en-US" dirty="0"/>
              <a:t>블록은 단 하나만 </a:t>
            </a:r>
            <a:r>
              <a:rPr lang="ko-KR" altLang="en-US" dirty="0" smtClean="0"/>
              <a:t>실행됨</a:t>
            </a:r>
            <a:endParaRPr lang="en-US" altLang="ko-KR" dirty="0"/>
          </a:p>
          <a:p>
            <a:pPr marL="180975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처리해야 할 예외 클래스들이 상속 관계에 있을 때는 하위 클래스 </a:t>
            </a:r>
            <a:r>
              <a:rPr lang="en-US" altLang="ko-KR" dirty="0"/>
              <a:t>catch </a:t>
            </a:r>
            <a:r>
              <a:rPr lang="ko-KR" altLang="en-US" dirty="0"/>
              <a:t>블록을 먼저 작성하고 상위 클래스 </a:t>
            </a:r>
            <a:r>
              <a:rPr lang="en-US" altLang="ko-KR" dirty="0"/>
              <a:t>catch </a:t>
            </a:r>
            <a:r>
              <a:rPr lang="ko-KR" altLang="en-US" dirty="0"/>
              <a:t>블록을 나중에 작성해야 함</a:t>
            </a:r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11.3 </a:t>
            </a:r>
            <a:r>
              <a:rPr lang="ko-KR" altLang="en-US">
                <a:effectLst/>
                <a:latin typeface="Arial" panose="020B0604020202020204" pitchFamily="34" charset="0"/>
              </a:rPr>
              <a:t>예외 종류에 따른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AB16809-FF50-49E1-34ED-F629D306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458" y="1224824"/>
            <a:ext cx="3481640" cy="2389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97CEFB9-F01A-3B33-A5BF-C4DA614E9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492" y="3913252"/>
            <a:ext cx="3536255" cy="23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리소스</a:t>
            </a:r>
            <a:endParaRPr lang="en-US" altLang="ko-KR" sz="2400" dirty="0"/>
          </a:p>
          <a:p>
            <a:pPr lvl="1"/>
            <a:r>
              <a:rPr lang="ko-KR" altLang="en-US" sz="2000"/>
              <a:t>데이터를 제공하는 객체</a:t>
            </a:r>
            <a:endParaRPr lang="en-US" altLang="ko-KR" sz="2000"/>
          </a:p>
          <a:p>
            <a:pPr lvl="1"/>
            <a:r>
              <a:rPr lang="ko-KR" altLang="en-US" sz="2000"/>
              <a:t>리소스는 사용하기 위해 열어야</a:t>
            </a:r>
            <a:r>
              <a:rPr lang="en-US" altLang="ko-KR" sz="2000"/>
              <a:t>(open) </a:t>
            </a:r>
            <a:r>
              <a:rPr lang="ko-KR" altLang="en-US" sz="2000"/>
              <a:t>하며</a:t>
            </a:r>
            <a:r>
              <a:rPr lang="en-US" altLang="ko-KR" sz="2000"/>
              <a:t>, </a:t>
            </a:r>
            <a:r>
              <a:rPr lang="ko-KR" altLang="en-US" sz="2000"/>
              <a:t>사용이 끝난 다음에는 닫아야</a:t>
            </a:r>
            <a:r>
              <a:rPr lang="en-US" altLang="ko-KR" sz="2000"/>
              <a:t>(close)</a:t>
            </a:r>
            <a:r>
              <a:rPr lang="ko-KR" altLang="en-US"/>
              <a:t> 함</a:t>
            </a:r>
            <a:endParaRPr lang="en-US" altLang="ko-KR" sz="2000"/>
          </a:p>
          <a:p>
            <a:pPr lvl="1"/>
            <a:r>
              <a:rPr lang="ko-KR" altLang="en-US" sz="2000"/>
              <a:t>리소스를 사용하다가 예외가 발생될 경우에도 안전하게 닫는 것이 중요</a:t>
            </a:r>
            <a:endParaRPr lang="en-US" altLang="ko-KR" sz="2000"/>
          </a:p>
          <a:p>
            <a:pPr lvl="1"/>
            <a:r>
              <a:rPr lang="en-US" altLang="ko-KR"/>
              <a:t>try-with-resources </a:t>
            </a:r>
            <a:r>
              <a:rPr lang="ko-KR" altLang="en-US"/>
              <a:t>블록을 사용하면 예외 발생 여부와 상관없이 리소스를 자동으로 닫아줌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11.4 </a:t>
            </a:r>
            <a:r>
              <a:rPr lang="ko-KR" altLang="en-US">
                <a:effectLst/>
                <a:latin typeface="Arial" panose="020B0604020202020204" pitchFamily="34" charset="0"/>
              </a:rPr>
              <a:t>리소스 자동 닫기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0DCC5DD-F245-AD47-7B32-110FD513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17" y="3538829"/>
            <a:ext cx="5355709" cy="1916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95F2134-6027-8FAC-97E0-EA10AA58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71" y="3518776"/>
            <a:ext cx="5348529" cy="125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05286"/>
            <a:ext cx="11269359" cy="5651045"/>
          </a:xfrm>
        </p:spPr>
        <p:txBody>
          <a:bodyPr>
            <a:normAutofit/>
          </a:bodyPr>
          <a:lstStyle/>
          <a:p>
            <a:r>
              <a:rPr lang="ko-KR" altLang="en-US" sz="2400"/>
              <a:t>예외 떠넘기기</a:t>
            </a:r>
            <a:endParaRPr lang="en-US" altLang="ko-KR" sz="2400" dirty="0"/>
          </a:p>
          <a:p>
            <a:pPr lvl="1"/>
            <a:r>
              <a:rPr lang="ko-KR" altLang="en-US" sz="2000"/>
              <a:t>메소드 내부에서 예외 발생 시 </a:t>
            </a:r>
            <a:r>
              <a:rPr lang="en-US" altLang="ko-KR" sz="2000"/>
              <a:t>throws</a:t>
            </a:r>
            <a:r>
              <a:rPr lang="ko-KR" altLang="en-US" sz="2000"/>
              <a:t> 키워드 이용해 메소드를 호출한 곳으로 예외 떠넘기기</a:t>
            </a:r>
            <a:endParaRPr lang="en-US" altLang="ko-KR" sz="2000"/>
          </a:p>
          <a:p>
            <a:pPr lvl="1"/>
            <a:r>
              <a:rPr lang="en-US" altLang="ko-KR" sz="2000"/>
              <a:t>throws</a:t>
            </a:r>
            <a:r>
              <a:rPr lang="ko-KR" altLang="en-US" sz="2000"/>
              <a:t>는 메소드 선언부 끝에 작성</a:t>
            </a:r>
            <a:r>
              <a:rPr lang="en-US" altLang="ko-KR" sz="2000"/>
              <a:t>. </a:t>
            </a:r>
            <a:r>
              <a:rPr lang="ko-KR" altLang="en-US" sz="2000"/>
              <a:t>떠넘길 예외 클래스를 쉼표로 구분해서 나열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180975" lvl="1" indent="0">
              <a:buNone/>
            </a:pPr>
            <a:endParaRPr lang="en-US"/>
          </a:p>
          <a:p>
            <a:pPr lvl="1"/>
            <a:r>
              <a:rPr lang="ko-KR" altLang="en-US"/>
              <a:t>나열할 예외 클래스가 많으면 </a:t>
            </a:r>
            <a:r>
              <a:rPr lang="en-US" altLang="ko-KR"/>
              <a:t>throws Exception </a:t>
            </a:r>
            <a:r>
              <a:rPr lang="ko-KR" altLang="en-US"/>
              <a:t>또는 </a:t>
            </a:r>
            <a:r>
              <a:rPr lang="en-US" altLang="ko-KR"/>
              <a:t>throws Throwable </a:t>
            </a:r>
            <a:r>
              <a:rPr lang="ko-KR" altLang="en-US"/>
              <a:t>만으로 모든 예외 떠넘기기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11.5 </a:t>
            </a:r>
            <a:r>
              <a:rPr lang="ko-KR" altLang="en-US">
                <a:effectLst/>
                <a:latin typeface="Arial" panose="020B0604020202020204" pitchFamily="34" charset="0"/>
              </a:rPr>
              <a:t>예외 떠넘기기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31060D8-59A5-2791-2CEB-8D800E10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67" y="2385630"/>
            <a:ext cx="5255637" cy="6870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AB0450D-34EC-1C57-E9AB-1A961CA5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65" y="2385630"/>
            <a:ext cx="5241470" cy="2266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D3EA156-99CB-995B-7C2C-EB64897D2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934" y="5472074"/>
            <a:ext cx="5624047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5968018" cy="5651045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사용자 정의 예외</a:t>
            </a:r>
            <a:endParaRPr lang="en-US" altLang="ko-KR" sz="2400" dirty="0"/>
          </a:p>
          <a:p>
            <a:pPr lvl="1"/>
            <a:r>
              <a:rPr lang="ko-KR" altLang="en-US" dirty="0"/>
              <a:t>표준 라이브러리에는 없어 직접 정의하는 예외 클래스</a:t>
            </a:r>
            <a:endParaRPr lang="en-US" altLang="ko-KR" dirty="0"/>
          </a:p>
          <a:p>
            <a:pPr lvl="1"/>
            <a:r>
              <a:rPr lang="ko-KR" altLang="en-US" dirty="0"/>
              <a:t>일반 예외는 </a:t>
            </a:r>
            <a:r>
              <a:rPr lang="en-US" altLang="ko-KR" dirty="0"/>
              <a:t>Exception</a:t>
            </a:r>
            <a:r>
              <a:rPr lang="ko-KR" altLang="en-US" dirty="0"/>
              <a:t>의 자식 클래스로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. </a:t>
            </a:r>
            <a:r>
              <a:rPr lang="ko-KR" altLang="en-US" dirty="0"/>
              <a:t>실행 예외는 </a:t>
            </a:r>
            <a:r>
              <a:rPr lang="en-US" altLang="ko-KR" dirty="0" err="1"/>
              <a:t>RuntimeException</a:t>
            </a:r>
            <a:r>
              <a:rPr lang="ko-KR" altLang="en-US" dirty="0"/>
              <a:t>의 자식 클래스로 선언</a:t>
            </a:r>
            <a:endParaRPr lang="en-US" altLang="ko-KR" dirty="0"/>
          </a:p>
          <a:p>
            <a:r>
              <a:rPr lang="ko-KR" altLang="en-US" sz="2400" dirty="0"/>
              <a:t>예외 발생시키기</a:t>
            </a:r>
            <a:endParaRPr lang="en-US" altLang="ko-KR" sz="2400" dirty="0"/>
          </a:p>
          <a:p>
            <a:pPr lvl="1"/>
            <a:r>
              <a:rPr lang="en-US" altLang="ko-KR" dirty="0"/>
              <a:t>throw </a:t>
            </a:r>
            <a:r>
              <a:rPr lang="ko-KR" altLang="en-US" dirty="0"/>
              <a:t>키워드와 함께 예외 객체를 제공해</a:t>
            </a:r>
            <a:r>
              <a:rPr lang="en-US" altLang="ko-KR" dirty="0"/>
              <a:t> </a:t>
            </a:r>
            <a:r>
              <a:rPr lang="ko-KR" altLang="en-US" dirty="0"/>
              <a:t>사용자 정의 예외를 직접 코드에서 발생시킬 수 있음</a:t>
            </a:r>
            <a:endParaRPr lang="en-US" altLang="ko-KR" dirty="0"/>
          </a:p>
          <a:p>
            <a:pPr lvl="1"/>
            <a:r>
              <a:rPr lang="ko-KR" altLang="en-US" dirty="0"/>
              <a:t>예외의 원인에 해당하는 메시지를 제공하려면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매개값으로</a:t>
            </a:r>
            <a:r>
              <a:rPr lang="ko-KR" altLang="en-US" dirty="0"/>
              <a:t> 전달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11.6 </a:t>
            </a:r>
            <a:r>
              <a:rPr lang="ko-KR" altLang="en-US">
                <a:effectLst/>
                <a:latin typeface="Arial" panose="020B0604020202020204" pitchFamily="34" charset="0"/>
              </a:rPr>
              <a:t>사용자 정의 예외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346D272-64C8-4644-5156-B0A280686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17" y="1368964"/>
            <a:ext cx="5489087" cy="17701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D3048D8-7948-16A5-D9D6-DEE837CF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117" y="3967041"/>
            <a:ext cx="5518839" cy="10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314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Chapter 11 예외 처리</vt:lpstr>
      <vt:lpstr>PowerPoint 프레젠테이션</vt:lpstr>
      <vt:lpstr>11.1 예외와 예외 클래스</vt:lpstr>
      <vt:lpstr>11.2 예외 처리 코드</vt:lpstr>
      <vt:lpstr>11.3 예외 종류에 따른 처리</vt:lpstr>
      <vt:lpstr>11.4 리소스 자동 닫기</vt:lpstr>
      <vt:lpstr>11.5 예외 떠넘기기</vt:lpstr>
      <vt:lpstr>11.6 사용자 정의 예외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31</cp:revision>
  <dcterms:created xsi:type="dcterms:W3CDTF">2022-08-19T02:52:36Z</dcterms:created>
  <dcterms:modified xsi:type="dcterms:W3CDTF">2022-08-26T02:08:12Z</dcterms:modified>
</cp:coreProperties>
</file>