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0" r:id="rId21"/>
    <p:sldId id="279" r:id="rId22"/>
    <p:sldId id="276" r:id="rId23"/>
    <p:sldId id="281" r:id="rId24"/>
    <p:sldId id="282" r:id="rId25"/>
    <p:sldId id="284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12 java.base </a:t>
            </a:r>
            <a:r>
              <a:rPr lang="ko-KR" altLang="en-US" sz="4000">
                <a:latin typeface="+mj-ea"/>
              </a:rPr>
              <a:t>모듈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String </a:t>
            </a:r>
            <a:r>
              <a:rPr lang="ko-KR" altLang="en-US" sz="2400"/>
              <a:t>클래스</a:t>
            </a:r>
            <a:endParaRPr lang="en-US" altLang="ko-KR" sz="2400" dirty="0"/>
          </a:p>
          <a:p>
            <a:pPr lvl="1"/>
            <a:r>
              <a:rPr lang="en-US" altLang="ko-KR"/>
              <a:t>String </a:t>
            </a:r>
            <a:r>
              <a:rPr lang="ko-KR" altLang="en-US"/>
              <a:t>클래스는 문자열을 저장하고 조작할 때 사용</a:t>
            </a:r>
            <a:endParaRPr lang="en-US" altLang="ko-KR"/>
          </a:p>
          <a:p>
            <a:pPr lvl="1"/>
            <a:r>
              <a:rPr lang="ko-KR" altLang="en-US"/>
              <a:t>문자열 리터럴은 자동으로 </a:t>
            </a:r>
            <a:r>
              <a:rPr lang="en-US" altLang="ko-KR"/>
              <a:t>String </a:t>
            </a:r>
            <a:r>
              <a:rPr lang="ko-KR" altLang="en-US"/>
              <a:t>객체로 생성</a:t>
            </a:r>
            <a:r>
              <a:rPr lang="en-US" altLang="ko-KR"/>
              <a:t>. String </a:t>
            </a:r>
            <a:r>
              <a:rPr lang="ko-KR" altLang="en-US"/>
              <a:t>클래스의 다양한 생성자를 이용해서 직접 객체를 생성할 수도 있음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한글 </a:t>
            </a:r>
            <a:r>
              <a:rPr lang="en-US" altLang="ko-KR"/>
              <a:t>1</a:t>
            </a:r>
            <a:r>
              <a:rPr lang="ko-KR" altLang="en-US"/>
              <a:t>자를 </a:t>
            </a:r>
            <a:r>
              <a:rPr lang="en-US" altLang="ko-KR"/>
              <a:t>UTF-8</a:t>
            </a:r>
            <a:r>
              <a:rPr lang="ko-KR" altLang="en-US"/>
              <a:t>로 인코딩하면 </a:t>
            </a:r>
            <a:r>
              <a:rPr lang="en-US" altLang="ko-KR"/>
              <a:t>3</a:t>
            </a:r>
            <a:r>
              <a:rPr lang="ko-KR" altLang="en-US"/>
              <a:t>바이트가 되고</a:t>
            </a:r>
            <a:r>
              <a:rPr lang="en-US" altLang="ko-KR"/>
              <a:t>, EUC-KR</a:t>
            </a:r>
            <a:r>
              <a:rPr lang="ko-KR" altLang="en-US"/>
              <a:t>로 인코딩하면 </a:t>
            </a:r>
            <a:r>
              <a:rPr lang="en-US" altLang="ko-KR"/>
              <a:t>2</a:t>
            </a:r>
            <a:r>
              <a:rPr lang="ko-KR" altLang="en-US"/>
              <a:t>바이트가 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 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2D9035C-5325-B27D-6CC0-DED86675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7" y="2968116"/>
            <a:ext cx="569263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StringBuilder </a:t>
            </a:r>
            <a:r>
              <a:rPr lang="ko-KR" altLang="en-US" sz="2400"/>
              <a:t>클래스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 잦은 문자열 변경 작업을 해야 한다면 </a:t>
            </a:r>
            <a:r>
              <a:rPr lang="en-US" altLang="ko-KR"/>
              <a:t>String</a:t>
            </a:r>
            <a:r>
              <a:rPr lang="ko-KR" altLang="en-US"/>
              <a:t>보다는 </a:t>
            </a:r>
            <a:r>
              <a:rPr lang="en-US" altLang="ko-KR"/>
              <a:t>StringBuilder</a:t>
            </a:r>
            <a:r>
              <a:rPr lang="ko-KR" altLang="en-US"/>
              <a:t>가 좋음</a:t>
            </a:r>
            <a:endParaRPr lang="en-US" altLang="ko-KR"/>
          </a:p>
          <a:p>
            <a:pPr lvl="1"/>
            <a:r>
              <a:rPr lang="en-US" altLang="ko-KR"/>
              <a:t>StringBuilder</a:t>
            </a:r>
            <a:r>
              <a:rPr lang="ko-KR" altLang="en-US"/>
              <a:t>는 내부 버퍼에 문자열을 저장해두고 그 안에서 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작업을 하도록 설계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106D26-CE64-4EDA-5F56-92C3F9F6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16" y="2565216"/>
            <a:ext cx="3181467" cy="3163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756DDE-3601-008D-6D85-A683682A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38" y="2553184"/>
            <a:ext cx="6604289" cy="19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StringTokenizer </a:t>
            </a:r>
            <a:r>
              <a:rPr lang="ko-KR" altLang="en-US" sz="2400"/>
              <a:t>클래스</a:t>
            </a:r>
            <a:endParaRPr lang="en-US" altLang="ko-KR"/>
          </a:p>
          <a:p>
            <a:pPr lvl="1"/>
            <a:r>
              <a:rPr lang="ko-KR" altLang="en-US"/>
              <a:t>문자열에 여러 종류가 아닌 한 종류의 구분자만 있다면 </a:t>
            </a:r>
            <a:r>
              <a:rPr lang="en-US" altLang="ko-KR"/>
              <a:t>StringTokenizer</a:t>
            </a:r>
            <a:r>
              <a:rPr lang="ko-KR" altLang="en-US"/>
              <a:t>를 사용할 수도 있음</a:t>
            </a:r>
            <a:r>
              <a:rPr lang="en-US" altLang="ko-KR"/>
              <a:t> StringTokenizer </a:t>
            </a:r>
            <a:r>
              <a:rPr lang="ko-KR" altLang="en-US"/>
              <a:t>객체를 생성 시 첫 번째 매개값으로 전체 문자열을 주고</a:t>
            </a:r>
            <a:r>
              <a:rPr lang="en-US" altLang="ko-KR"/>
              <a:t>, </a:t>
            </a:r>
            <a:r>
              <a:rPr lang="ko-KR" altLang="en-US"/>
              <a:t>두 번째 매개값으로 구분자를 줌</a:t>
            </a:r>
            <a:r>
              <a:rPr lang="en-US" altLang="ko-KR"/>
              <a:t>. </a:t>
            </a:r>
            <a:r>
              <a:rPr lang="ko-KR" altLang="en-US"/>
              <a:t>구분자를 생략하면 공백이 기본 구분자가 됨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5A8BA1-90A0-23A6-3E09-AC8B9373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51" y="2865774"/>
            <a:ext cx="6764725" cy="883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6C82B23-71C6-DB6B-A405-2CEBF297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60" y="3842138"/>
            <a:ext cx="6755623" cy="13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포장 객체</a:t>
            </a:r>
            <a:endParaRPr lang="en-US" altLang="ko-KR" sz="2400" dirty="0"/>
          </a:p>
          <a:p>
            <a:pPr lvl="1"/>
            <a:r>
              <a:rPr lang="ko-KR" altLang="en-US">
                <a:effectLst/>
                <a:latin typeface="Arial" panose="020B0604020202020204" pitchFamily="34" charset="0"/>
              </a:rPr>
              <a:t>기본 타입</a:t>
            </a:r>
            <a:r>
              <a:rPr lang="en-US" altLang="ko-KR">
                <a:effectLst/>
                <a:latin typeface="Arial" panose="020B0604020202020204" pitchFamily="34" charset="0"/>
              </a:rPr>
              <a:t>(byte, char, short, int, long, float, double, boolean)</a:t>
            </a:r>
            <a:r>
              <a:rPr lang="ko-KR" altLang="en-US">
                <a:effectLst/>
                <a:latin typeface="Arial" panose="020B0604020202020204" pitchFamily="34" charset="0"/>
              </a:rPr>
              <a:t>의 값을 갖는 객체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>
                <a:effectLst/>
                <a:latin typeface="Arial" panose="020B0604020202020204" pitchFamily="34" charset="0"/>
              </a:rPr>
              <a:t>포장하고 있는 기본 타입의 값을 변경할 수 없고</a:t>
            </a:r>
            <a:r>
              <a:rPr lang="en-US" altLang="ko-KR">
                <a:effectLst/>
                <a:latin typeface="Arial" panose="020B0604020202020204" pitchFamily="34" charset="0"/>
              </a:rPr>
              <a:t>, </a:t>
            </a:r>
            <a:r>
              <a:rPr lang="ko-KR" altLang="en-US">
                <a:effectLst/>
                <a:latin typeface="Arial" panose="020B0604020202020204" pitchFamily="34" charset="0"/>
              </a:rPr>
              <a:t>단지 객체로 생성하는 목적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12.6 </a:t>
            </a:r>
            <a:r>
              <a:rPr lang="ko-KR" altLang="en-US">
                <a:effectLst/>
                <a:latin typeface="Arial" panose="020B0604020202020204" pitchFamily="34" charset="0"/>
              </a:rPr>
              <a:t>포장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787BD9E-0F2F-08CB-0DE5-1629443B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59" y="2747648"/>
            <a:ext cx="3179881" cy="2102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367E025-9B34-4AF7-4D32-452C91C2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66" y="2550147"/>
            <a:ext cx="6291922" cy="26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박싱과 언박싱</a:t>
            </a:r>
            <a:endParaRPr lang="en-US" altLang="ko-KR" sz="2400" dirty="0"/>
          </a:p>
          <a:p>
            <a:pPr lvl="1"/>
            <a:r>
              <a:rPr lang="ko-KR" altLang="en-US" sz="2000"/>
              <a:t>박싱</a:t>
            </a:r>
            <a:r>
              <a:rPr lang="en-US" altLang="ko-KR" sz="2000"/>
              <a:t>: </a:t>
            </a:r>
            <a:r>
              <a:rPr lang="ko-KR" altLang="en-US" sz="2000"/>
              <a:t>기본 타입 값을 포장 객체로 만드는 과정</a:t>
            </a:r>
            <a:r>
              <a:rPr lang="en-US" altLang="ko-KR" sz="2000"/>
              <a:t>. </a:t>
            </a:r>
            <a:r>
              <a:rPr lang="ko-KR" altLang="en-US"/>
              <a:t>포장 클래스 변수에 기본 타입 값이 대입 시 발생</a:t>
            </a:r>
            <a:endParaRPr lang="en-US" altLang="ko-KR" sz="2000"/>
          </a:p>
          <a:p>
            <a:pPr lvl="1"/>
            <a:r>
              <a:rPr lang="ko-KR" altLang="en-US" sz="2000"/>
              <a:t>언박싱</a:t>
            </a:r>
            <a:r>
              <a:rPr lang="en-US" altLang="ko-KR" sz="2000"/>
              <a:t>: </a:t>
            </a:r>
            <a:r>
              <a:rPr lang="ko-KR" altLang="en-US" sz="2000"/>
              <a:t>포장 객체에서 기본 타입 값을 얻어내는 과정</a:t>
            </a:r>
            <a:r>
              <a:rPr lang="en-US" altLang="ko-KR" sz="2000"/>
              <a:t>. </a:t>
            </a:r>
            <a:r>
              <a:rPr lang="ko-KR" altLang="en-US"/>
              <a:t>기본 타입 변수에 포장 객체가 대입 시 발생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/>
              <a:t>문자열을 기본 타입 값으로 변환</a:t>
            </a:r>
            <a:endParaRPr lang="en-US" altLang="ko-KR" sz="2400"/>
          </a:p>
          <a:p>
            <a:pPr lvl="1"/>
            <a:r>
              <a:rPr lang="ko-KR" altLang="en-US" sz="2000"/>
              <a:t>포장 클래스는 문자열을 기본 타입 값으로 변환할 때도 사용</a:t>
            </a:r>
            <a:r>
              <a:rPr lang="en-US" altLang="ko-KR" sz="2000"/>
              <a:t>. </a:t>
            </a:r>
          </a:p>
          <a:p>
            <a:pPr lvl="1"/>
            <a:r>
              <a:rPr lang="ko-KR" altLang="en-US" sz="2000"/>
              <a:t>대부분의 포장 클래스에는 ‘</a:t>
            </a:r>
            <a:r>
              <a:rPr lang="en-US" altLang="ko-KR" sz="2000"/>
              <a:t>parse+</a:t>
            </a:r>
            <a:r>
              <a:rPr lang="ko-KR" altLang="en-US" sz="2000"/>
              <a:t>기본타입’ 명으로 되어 있는 정적</a:t>
            </a:r>
            <a:r>
              <a:rPr lang="en-US" altLang="ko-KR" sz="2000"/>
              <a:t> </a:t>
            </a:r>
            <a:r>
              <a:rPr lang="ko-KR" altLang="en-US" sz="2000"/>
              <a:t>메소드 있음</a:t>
            </a:r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12.6 </a:t>
            </a:r>
            <a:r>
              <a:rPr lang="ko-KR" altLang="en-US">
                <a:effectLst/>
                <a:latin typeface="Arial" panose="020B0604020202020204" pitchFamily="34" charset="0"/>
              </a:rPr>
              <a:t>포장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872CAAC-B097-CB73-A35E-2FC48C67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1" y="2364112"/>
            <a:ext cx="5692633" cy="777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5676B75-25B9-B6A3-CD3C-DBE6A8B7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4" y="3141419"/>
            <a:ext cx="5692633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포장 값 비교</a:t>
            </a:r>
            <a:endParaRPr lang="en-US" altLang="ko-KR" sz="2000" dirty="0"/>
          </a:p>
          <a:p>
            <a:pPr lvl="1"/>
            <a:r>
              <a:rPr lang="ko-KR" altLang="en-US" dirty="0"/>
              <a:t>포장 객체는 번지를 비교하므로 내부 값을 비교하기 위해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연산자를 사용할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 범위의 값을 갖는 포장 객체는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연산자로 비교할 수 있지만</a:t>
            </a:r>
            <a:r>
              <a:rPr lang="en-US" altLang="ko-KR" dirty="0"/>
              <a:t>, </a:t>
            </a:r>
            <a:r>
              <a:rPr lang="ko-KR" altLang="en-US" dirty="0"/>
              <a:t>내부 값을 비교하는 것이 아니라 객체 번지를 </a:t>
            </a:r>
            <a:r>
              <a:rPr lang="ko-KR" altLang="en-US" dirty="0" smtClean="0"/>
              <a:t>비교</a:t>
            </a:r>
            <a:r>
              <a:rPr lang="ko-KR" altLang="en-US" dirty="0"/>
              <a:t>하</a:t>
            </a:r>
            <a:r>
              <a:rPr lang="ko-KR" altLang="en-US" dirty="0" smtClean="0"/>
              <a:t>는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대신 포장 클래스의 </a:t>
            </a:r>
            <a:r>
              <a:rPr lang="en-US" altLang="ko-KR" dirty="0" smtClean="0"/>
              <a:t>equals()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값을 비교할 수 있음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12.6 </a:t>
            </a:r>
            <a:r>
              <a:rPr lang="ko-KR" altLang="en-US">
                <a:effectLst/>
                <a:latin typeface="Arial" panose="020B0604020202020204" pitchFamily="34" charset="0"/>
              </a:rPr>
              <a:t>포장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557B5A-B7ED-F693-A0EF-6A08B2F5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72" y="1837382"/>
            <a:ext cx="5685013" cy="937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E7A72D-3CF5-AED1-99B4-B550E5F7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1" y="3898798"/>
            <a:ext cx="566215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Math </a:t>
            </a:r>
            <a:r>
              <a:rPr lang="ko-KR" altLang="en-US" sz="2400"/>
              <a:t>클래스</a:t>
            </a:r>
            <a:endParaRPr lang="en-US" altLang="ko-KR" sz="2400" dirty="0"/>
          </a:p>
          <a:p>
            <a:pPr lvl="1"/>
            <a:r>
              <a:rPr lang="ko-KR" altLang="en-US"/>
              <a:t>수학 계산에 사용할 수 있는 정적 메소드 제공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12.7 </a:t>
            </a:r>
            <a:r>
              <a:rPr lang="ko-KR" altLang="en-US">
                <a:effectLst/>
                <a:latin typeface="Arial" panose="020B0604020202020204" pitchFamily="34" charset="0"/>
              </a:rPr>
              <a:t>수학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C4C935-852A-4925-0E77-15FBE10B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71" y="1900386"/>
            <a:ext cx="6713914" cy="38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클래스</a:t>
            </a:r>
            <a:endParaRPr lang="en-US" altLang="ko-KR" sz="2400" dirty="0"/>
          </a:p>
          <a:p>
            <a:pPr lvl="1"/>
            <a:r>
              <a:rPr lang="ko-KR" altLang="en-US" dirty="0"/>
              <a:t>날짜를 표현하는 클래스로 객체 간에 날짜 정보를 주고받을 때 사용</a:t>
            </a:r>
            <a:endParaRPr lang="en-US" altLang="ko-KR" dirty="0"/>
          </a:p>
          <a:p>
            <a:pPr lvl="1"/>
            <a:r>
              <a:rPr lang="en-US" altLang="ko-KR" dirty="0"/>
              <a:t>Date() </a:t>
            </a:r>
            <a:r>
              <a:rPr lang="ko-KR" altLang="en-US" dirty="0" err="1"/>
              <a:t>생성자는</a:t>
            </a:r>
            <a:r>
              <a:rPr lang="ko-KR" altLang="en-US" dirty="0"/>
              <a:t> 컴퓨터의 현재 날짜를 읽어 </a:t>
            </a:r>
            <a:r>
              <a:rPr lang="en-US" altLang="ko-KR" dirty="0"/>
              <a:t>Date </a:t>
            </a:r>
            <a:r>
              <a:rPr lang="ko-KR" altLang="en-US" dirty="0"/>
              <a:t>객체로 만듦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altLang="ko-KR" sz="2400" dirty="0"/>
              <a:t>Calendar </a:t>
            </a:r>
            <a:r>
              <a:rPr lang="ko-KR" altLang="en-US" sz="2400" dirty="0"/>
              <a:t>클래스</a:t>
            </a:r>
            <a:endParaRPr lang="en-US" altLang="ko-KR" dirty="0"/>
          </a:p>
          <a:p>
            <a:pPr lvl="1"/>
            <a:r>
              <a:rPr lang="ko-KR" altLang="en-US" sz="2000" dirty="0"/>
              <a:t>달력을 표현하는 추상 </a:t>
            </a:r>
            <a:r>
              <a:rPr lang="ko-KR" altLang="en-US" sz="2000" dirty="0" smtClean="0"/>
              <a:t>클래스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getInstance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컴퓨터에 설정된 시간대 기준으로 </a:t>
            </a:r>
            <a:r>
              <a:rPr lang="en-US" altLang="ko-KR" sz="2000" dirty="0"/>
              <a:t>Calendar </a:t>
            </a:r>
            <a:r>
              <a:rPr lang="ko-KR" altLang="en-US" sz="2000" dirty="0"/>
              <a:t>하위 객체를 얻을 수 있음</a:t>
            </a:r>
            <a:endParaRPr lang="en-US" altLang="ko-KR" sz="20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12.8 </a:t>
            </a:r>
            <a:r>
              <a:rPr lang="ko-KR" altLang="en-US">
                <a:effectLst/>
                <a:latin typeface="Arial" panose="020B0604020202020204" pitchFamily="34" charset="0"/>
              </a:rPr>
              <a:t>날짜와 시간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086DCF-E765-FC29-B54F-CAB694B4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09" y="2375217"/>
            <a:ext cx="5646909" cy="556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B0FBC06-82AF-6B4C-BECF-1F4F7CD1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09" y="4657603"/>
            <a:ext cx="568501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879787" cy="5651045"/>
          </a:xfrm>
        </p:spPr>
        <p:txBody>
          <a:bodyPr/>
          <a:lstStyle/>
          <a:p>
            <a:r>
              <a:rPr lang="ko-KR" altLang="en-US"/>
              <a:t>날짜와 시간 조작</a:t>
            </a:r>
          </a:p>
          <a:p>
            <a:pPr lvl="1"/>
            <a:r>
              <a:rPr lang="en-US" altLang="ko-KR"/>
              <a:t>java.time </a:t>
            </a:r>
            <a:r>
              <a:rPr lang="ko-KR" altLang="en-US"/>
              <a:t>패키지의 </a:t>
            </a:r>
            <a:r>
              <a:rPr lang="en-US" altLang="ko-KR"/>
              <a:t>LocalDateTime </a:t>
            </a:r>
            <a:r>
              <a:rPr lang="ko-KR" altLang="en-US"/>
              <a:t>클래스가 제공하는 메소드를 이용해  날짜와 시간을 조작 가능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 sz="2400"/>
              <a:t>날짜와 시간 비교</a:t>
            </a:r>
            <a:endParaRPr lang="en-US" altLang="ko-KR" sz="2400"/>
          </a:p>
          <a:p>
            <a:pPr lvl="1"/>
            <a:r>
              <a:rPr lang="en-US" altLang="ko-KR" sz="2000"/>
              <a:t>LocalDataTime </a:t>
            </a:r>
            <a:r>
              <a:rPr lang="ko-KR" altLang="en-US" sz="2000"/>
              <a:t>클래스는 날짜와 시간을 비교할 수 있는 메소드 제공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12.8 </a:t>
            </a:r>
            <a:r>
              <a:rPr lang="ko-KR" altLang="en-US">
                <a:effectLst/>
                <a:latin typeface="Arial" panose="020B0604020202020204" pitchFamily="34" charset="0"/>
              </a:rPr>
              <a:t>날짜와 시간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DF4ED4-D3A4-1255-1652-81560960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812" y="773847"/>
            <a:ext cx="5248301" cy="39987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C901A4-014F-1169-8390-087755C6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12" y="4884820"/>
            <a:ext cx="5317821" cy="13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DecimalFormat</a:t>
            </a:r>
            <a:endParaRPr lang="en-US" altLang="ko-KR" sz="2000"/>
          </a:p>
          <a:p>
            <a:pPr lvl="1"/>
            <a:r>
              <a:rPr lang="ko-KR" altLang="en-US" sz="2000"/>
              <a:t>숫자를 형식화된 문자열로 변환</a:t>
            </a:r>
            <a:r>
              <a:rPr lang="en-US" altLang="ko-KR" sz="2000"/>
              <a:t> 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12.9 </a:t>
            </a:r>
            <a:r>
              <a:rPr lang="ko-KR" altLang="en-US">
                <a:effectLst/>
                <a:latin typeface="Arial" panose="020B0604020202020204" pitchFamily="34" charset="0"/>
              </a:rPr>
              <a:t>형식 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3C2029E-2E98-93D2-6981-F04F2D2A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5" y="1820613"/>
            <a:ext cx="6451527" cy="43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 API </a:t>
            </a:r>
            <a:r>
              <a:rPr lang="ko-KR" altLang="en-US">
                <a:effectLst/>
                <a:latin typeface="Arial" panose="020B0604020202020204" pitchFamily="34" charset="0"/>
              </a:rPr>
              <a:t>도큐먼트 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12.2 java.base </a:t>
            </a:r>
            <a:r>
              <a:rPr lang="ko-KR" altLang="en-US">
                <a:effectLst/>
                <a:latin typeface="Arial" panose="020B0604020202020204" pitchFamily="34" charset="0"/>
              </a:rPr>
              <a:t>모듈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12.3 Object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12.4 System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12.6 </a:t>
            </a:r>
            <a:r>
              <a:rPr lang="ko-KR" altLang="en-US">
                <a:effectLst/>
                <a:latin typeface="Arial" panose="020B0604020202020204" pitchFamily="34" charset="0"/>
              </a:rPr>
              <a:t>포장 클래스</a:t>
            </a: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12.7 </a:t>
            </a:r>
            <a:r>
              <a:rPr lang="ko-KR" altLang="en-US">
                <a:effectLst/>
                <a:latin typeface="Arial" panose="020B0604020202020204" pitchFamily="34" charset="0"/>
              </a:rPr>
              <a:t>수학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12.8 </a:t>
            </a:r>
            <a:r>
              <a:rPr lang="ko-KR" altLang="en-US">
                <a:effectLst/>
                <a:latin typeface="Arial" panose="020B0604020202020204" pitchFamily="34" charset="0"/>
              </a:rPr>
              <a:t>날짜와 시간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12.9 </a:t>
            </a:r>
            <a:r>
              <a:rPr lang="ko-KR" altLang="en-US">
                <a:effectLst/>
                <a:latin typeface="Arial" panose="020B0604020202020204" pitchFamily="34" charset="0"/>
              </a:rPr>
              <a:t>형식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12.10 </a:t>
            </a:r>
            <a:r>
              <a:rPr lang="ko-KR" altLang="en-US">
                <a:effectLst/>
                <a:latin typeface="Arial" panose="020B0604020202020204" pitchFamily="34" charset="0"/>
              </a:rPr>
              <a:t>정규 표현식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12.11 </a:t>
            </a:r>
            <a:r>
              <a:rPr lang="ko-KR" altLang="en-US">
                <a:effectLst/>
                <a:latin typeface="Arial" panose="020B0604020202020204" pitchFamily="34" charset="0"/>
              </a:rPr>
              <a:t>리플렉션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12.12 </a:t>
            </a:r>
            <a:r>
              <a:rPr lang="ko-KR" altLang="en-US">
                <a:effectLst/>
                <a:latin typeface="Arial" panose="020B0604020202020204" pitchFamily="34" charset="0"/>
              </a:rPr>
              <a:t>어노테이션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SimpleDateFormat</a:t>
            </a:r>
            <a:endParaRPr lang="en-US" altLang="ko-KR" sz="2400" dirty="0"/>
          </a:p>
          <a:p>
            <a:pPr lvl="1"/>
            <a:r>
              <a:rPr lang="ko-KR" altLang="en-US"/>
              <a:t>날짜를 형식화된 문자열로 변환</a:t>
            </a:r>
            <a:endParaRPr lang="en-US" altLang="ko-KR" sz="200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12.9 </a:t>
            </a:r>
            <a:r>
              <a:rPr lang="ko-KR" altLang="en-US">
                <a:effectLst/>
                <a:latin typeface="Arial" panose="020B0604020202020204" pitchFamily="34" charset="0"/>
              </a:rPr>
              <a:t>형식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CDE379-D226-ABEB-6BC2-4F65FE5E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7" y="1926360"/>
            <a:ext cx="6490773" cy="24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en-US" altLang="ko-KR" sz="2400" dirty="0"/>
          </a:p>
          <a:p>
            <a:pPr lvl="1"/>
            <a:r>
              <a:rPr lang="ko-KR" altLang="en-US" dirty="0"/>
              <a:t>문자 또는 숫자와 관련된 표현과 반복 기호가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결합된 문자열</a:t>
            </a:r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altLang="ko-KR" dirty="0"/>
              <a:t>Pattern </a:t>
            </a:r>
            <a:r>
              <a:rPr lang="ko-KR" altLang="en-US" dirty="0"/>
              <a:t>클래스로 검증</a:t>
            </a:r>
          </a:p>
          <a:p>
            <a:pPr lvl="1"/>
            <a:r>
              <a:rPr lang="en-US" altLang="ko-KR" dirty="0" err="1"/>
              <a:t>java.util.regex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Pattern </a:t>
            </a:r>
            <a:r>
              <a:rPr lang="ko-KR" altLang="en-US" dirty="0"/>
              <a:t>클래스는 정규 </a:t>
            </a:r>
            <a:r>
              <a:rPr lang="ko-KR" altLang="en-US" dirty="0" err="1"/>
              <a:t>표현식으로</a:t>
            </a:r>
            <a:r>
              <a:rPr lang="ko-KR" altLang="en-US" dirty="0"/>
              <a:t> 문자열을 검증하는 </a:t>
            </a:r>
            <a:r>
              <a:rPr lang="en-US" altLang="ko-KR" dirty="0" smtClean="0"/>
              <a:t>matches()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12.10 </a:t>
            </a:r>
            <a:r>
              <a:rPr lang="ko-KR" altLang="en-US">
                <a:effectLst/>
                <a:latin typeface="Arial" panose="020B0604020202020204" pitchFamily="34" charset="0"/>
              </a:rPr>
              <a:t>정규 표현식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DB056C-5C4D-1F69-96C7-C27D3929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36" y="1177328"/>
            <a:ext cx="5208317" cy="3425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186A199-12C1-9509-41C8-6F15ADC84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3" y="5606716"/>
            <a:ext cx="6537521" cy="6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3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리플렉션</a:t>
            </a:r>
            <a:endParaRPr lang="en-US" altLang="ko-KR" sz="2400" dirty="0"/>
          </a:p>
          <a:p>
            <a:pPr lvl="1"/>
            <a:r>
              <a:rPr lang="en-US" altLang="ko-KR" sz="2000"/>
              <a:t>Class </a:t>
            </a:r>
            <a:r>
              <a:rPr lang="ko-KR" altLang="en-US" sz="2000"/>
              <a:t>객체로 관리하는 클래스와 인터페이스의 메타 정보를 프로그램에서 읽고 수정하는 것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메타 정보</a:t>
            </a:r>
            <a:r>
              <a:rPr lang="en-US" altLang="ko-KR" sz="2000"/>
              <a:t>:</a:t>
            </a:r>
            <a:r>
              <a:rPr lang="ko-KR" altLang="en-US" sz="2000"/>
              <a:t> 패키지 정보</a:t>
            </a:r>
            <a:r>
              <a:rPr lang="en-US" altLang="ko-KR" sz="2000"/>
              <a:t>, </a:t>
            </a:r>
            <a:r>
              <a:rPr lang="ko-KR" altLang="en-US" sz="2000"/>
              <a:t>타입 정보</a:t>
            </a:r>
            <a:r>
              <a:rPr lang="en-US" altLang="ko-KR" sz="2000"/>
              <a:t>, </a:t>
            </a:r>
            <a:r>
              <a:rPr lang="ko-KR" altLang="en-US" sz="2000"/>
              <a:t>멤버</a:t>
            </a:r>
            <a:r>
              <a:rPr lang="en-US" altLang="ko-KR" sz="2000"/>
              <a:t>(</a:t>
            </a:r>
            <a:r>
              <a:rPr lang="ko-KR" altLang="en-US" sz="2000"/>
              <a:t>생성자</a:t>
            </a:r>
            <a:r>
              <a:rPr lang="en-US" altLang="ko-KR" sz="2000"/>
              <a:t>, </a:t>
            </a:r>
            <a:r>
              <a:rPr lang="ko-KR" altLang="en-US" sz="2000"/>
              <a:t>필드</a:t>
            </a:r>
            <a:r>
              <a:rPr lang="en-US" altLang="ko-KR" sz="2000"/>
              <a:t>, </a:t>
            </a:r>
            <a:r>
              <a:rPr lang="ko-KR" altLang="en-US" sz="2000"/>
              <a:t>메소드</a:t>
            </a:r>
            <a:r>
              <a:rPr lang="en-US" altLang="ko-KR" sz="2000"/>
              <a:t>) </a:t>
            </a:r>
            <a:r>
              <a:rPr lang="ko-KR" altLang="en-US" sz="2000"/>
              <a:t>정보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r>
              <a:rPr lang="ko-KR" altLang="en-US" sz="2400"/>
              <a:t>패키지와 타입 정보 얻기</a:t>
            </a:r>
            <a:endParaRPr lang="en-US" altLang="ko-KR"/>
          </a:p>
          <a:p>
            <a:pPr lvl="1"/>
            <a:r>
              <a:rPr lang="ko-KR" altLang="en-US" sz="2000"/>
              <a:t>패키지와 타입</a:t>
            </a:r>
            <a:r>
              <a:rPr lang="en-US" altLang="ko-KR" sz="2000"/>
              <a:t>(</a:t>
            </a:r>
            <a:r>
              <a:rPr lang="ko-KR" altLang="en-US" sz="2000"/>
              <a:t>클래스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) </a:t>
            </a:r>
            <a:r>
              <a:rPr lang="ko-KR" altLang="en-US" sz="2000"/>
              <a:t>이름 정보는 다음 메소드로 얻을 수 있음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12.11 </a:t>
            </a:r>
            <a:r>
              <a:rPr lang="ko-KR" altLang="en-US">
                <a:effectLst/>
                <a:latin typeface="Arial" panose="020B0604020202020204" pitchFamily="34" charset="0"/>
              </a:rPr>
              <a:t>리플렉션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1B1AC67-D528-2747-7A9C-ED069ED4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48" y="2379803"/>
            <a:ext cx="5723116" cy="975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51DD36D-A7B0-FC04-5F2D-D8106A09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8" y="4642334"/>
            <a:ext cx="6464399" cy="1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리소스 경로 얻기</a:t>
            </a:r>
            <a:endParaRPr lang="ko-KR" altLang="en-US" sz="2000"/>
          </a:p>
          <a:p>
            <a:pPr lvl="1"/>
            <a:r>
              <a:rPr lang="en-US" altLang="ko-KR" sz="2000"/>
              <a:t>Class </a:t>
            </a:r>
            <a:r>
              <a:rPr lang="ko-KR" altLang="en-US" sz="2000"/>
              <a:t>객체는 클래스 파일</a:t>
            </a:r>
            <a:r>
              <a:rPr lang="en-US" altLang="ko-KR" sz="2000"/>
              <a:t>(~.class )</a:t>
            </a:r>
            <a:r>
              <a:rPr lang="ko-KR" altLang="en-US" sz="2000"/>
              <a:t>의 경로 정보를 기준으로 상대 경로에 있는 다른 리소스 파일</a:t>
            </a:r>
            <a:r>
              <a:rPr lang="en-US" altLang="ko-KR" sz="2000"/>
              <a:t>(</a:t>
            </a:r>
            <a:r>
              <a:rPr lang="ko-KR" altLang="en-US" sz="2000"/>
              <a:t>이미지</a:t>
            </a:r>
            <a:r>
              <a:rPr lang="en-US" altLang="ko-KR" sz="2000"/>
              <a:t>, XML, Property </a:t>
            </a:r>
            <a:r>
              <a:rPr lang="ko-KR" altLang="en-US" sz="2000"/>
              <a:t>파일</a:t>
            </a:r>
            <a:r>
              <a:rPr lang="en-US" altLang="ko-KR" sz="2000"/>
              <a:t>)</a:t>
            </a:r>
            <a:r>
              <a:rPr lang="ko-KR" altLang="en-US" sz="2000"/>
              <a:t>의 정보를 얻을 수 있음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12.11 </a:t>
            </a:r>
            <a:r>
              <a:rPr lang="ko-KR" altLang="en-US">
                <a:effectLst/>
                <a:latin typeface="Arial" panose="020B0604020202020204" pitchFamily="34" charset="0"/>
              </a:rPr>
              <a:t>리플렉션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8A29D9F-8438-FB85-6D86-CF0B8161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9" y="2400664"/>
            <a:ext cx="6674861" cy="9901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309E982-3B34-3252-A392-3BE9FE02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5" y="3548728"/>
            <a:ext cx="6524565" cy="15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어노테이션</a:t>
            </a:r>
            <a:endParaRPr lang="en-US" altLang="ko-KR" sz="2400" dirty="0"/>
          </a:p>
          <a:p>
            <a:pPr lvl="1"/>
            <a:r>
              <a:rPr lang="ko-KR" altLang="en-US" dirty="0"/>
              <a:t>코드에서 </a:t>
            </a:r>
            <a:r>
              <a:rPr lang="en-US" altLang="ko-KR" dirty="0"/>
              <a:t>@</a:t>
            </a:r>
            <a:r>
              <a:rPr lang="ko-KR" altLang="en-US" dirty="0"/>
              <a:t>으로 작성되는 요소</a:t>
            </a:r>
            <a:r>
              <a:rPr lang="en-US" altLang="ko-KR" dirty="0"/>
              <a:t>. </a:t>
            </a:r>
            <a:r>
              <a:rPr lang="ko-KR" altLang="en-US" dirty="0"/>
              <a:t>클래스 또는 인터페이스를 </a:t>
            </a:r>
            <a:r>
              <a:rPr lang="ko-KR" altLang="en-US" dirty="0" err="1"/>
              <a:t>컴파일하거나</a:t>
            </a:r>
            <a:r>
              <a:rPr lang="ko-KR" altLang="en-US" dirty="0"/>
              <a:t> 실행할 때 어떻게 처리해야 할 것인지를 알려주는 설정 </a:t>
            </a:r>
            <a:r>
              <a:rPr lang="ko-KR" altLang="en-US" dirty="0" smtClean="0"/>
              <a:t>정보</a:t>
            </a:r>
            <a:endParaRPr lang="en-US" altLang="ko-KR" dirty="0"/>
          </a:p>
          <a:p>
            <a:pPr lvl="1"/>
            <a:r>
              <a:rPr lang="en-US" altLang="ko-KR" dirty="0"/>
              <a:t>① </a:t>
            </a:r>
            <a:r>
              <a:rPr lang="ko-KR" altLang="en-US" dirty="0"/>
              <a:t>컴파일 시 사용하는 정보 전달</a:t>
            </a:r>
          </a:p>
          <a:p>
            <a:pPr lvl="1"/>
            <a:r>
              <a:rPr lang="ko-KR" altLang="en-US" dirty="0"/>
              <a:t>② </a:t>
            </a:r>
            <a:r>
              <a:rPr lang="ko-KR" altLang="en-US" dirty="0" err="1"/>
              <a:t>빌드</a:t>
            </a:r>
            <a:r>
              <a:rPr lang="ko-KR" altLang="en-US" dirty="0"/>
              <a:t> 툴이 코드를 자동으로 생성할 때 사용하는 정보 전달</a:t>
            </a:r>
          </a:p>
          <a:p>
            <a:pPr lvl="1"/>
            <a:r>
              <a:rPr lang="ko-KR" altLang="en-US" dirty="0"/>
              <a:t>③ 실행 시 특정 기능을 처리할 때 사용하는 정보 전달</a:t>
            </a:r>
            <a:endParaRPr lang="en-US" altLang="ko-KR" dirty="0"/>
          </a:p>
          <a:p>
            <a:r>
              <a:rPr lang="ko-KR" altLang="en-US" sz="2400" dirty="0" err="1"/>
              <a:t>어노테이션</a:t>
            </a:r>
            <a:r>
              <a:rPr lang="ko-KR" altLang="en-US" sz="2400" dirty="0"/>
              <a:t> </a:t>
            </a:r>
            <a:r>
              <a:rPr lang="ko-KR" altLang="en-US" dirty="0"/>
              <a:t>타입 정의와 적용</a:t>
            </a:r>
            <a:endParaRPr lang="en-US" dirty="0"/>
          </a:p>
          <a:p>
            <a:pPr lvl="1"/>
            <a:r>
              <a:rPr lang="en-US" altLang="ko-KR" dirty="0"/>
              <a:t>@interface </a:t>
            </a:r>
            <a:r>
              <a:rPr lang="ko-KR" altLang="en-US" dirty="0"/>
              <a:t>뒤에 사용할 </a:t>
            </a:r>
            <a:r>
              <a:rPr lang="ko-KR" altLang="en-US" dirty="0" err="1"/>
              <a:t>어노테이션</a:t>
            </a:r>
            <a:r>
              <a:rPr lang="ko-KR" altLang="en-US" dirty="0"/>
              <a:t> 이름 작성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12.12 </a:t>
            </a:r>
            <a:r>
              <a:rPr lang="ko-KR" altLang="en-US">
                <a:effectLst/>
                <a:latin typeface="Arial" panose="020B0604020202020204" pitchFamily="34" charset="0"/>
              </a:rPr>
              <a:t>어노테이션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EFD9B9-76EE-3E98-7285-BFE29250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1" y="5100956"/>
            <a:ext cx="5692633" cy="74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98F00DF-E54A-93D0-7E54-693F989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1" y="5804612"/>
            <a:ext cx="5679794" cy="5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어노테이션 적용 대상</a:t>
            </a:r>
            <a:endParaRPr lang="en-US" altLang="ko-KR" sz="2400" dirty="0"/>
          </a:p>
          <a:p>
            <a:pPr lvl="1"/>
            <a:r>
              <a:rPr lang="ko-KR" altLang="en-US"/>
              <a:t>어노테이션을 적용할 수 있는 대상의 종류는 </a:t>
            </a:r>
            <a:r>
              <a:rPr lang="en-US" altLang="ko-KR"/>
              <a:t>ElementType </a:t>
            </a:r>
            <a:r>
              <a:rPr lang="ko-KR" altLang="en-US"/>
              <a:t>열거 상수로 정의</a:t>
            </a:r>
            <a:endParaRPr lang="en-US" altLang="ko-KR"/>
          </a:p>
          <a:p>
            <a:pPr lvl="1"/>
            <a:r>
              <a:rPr lang="en-US" altLang="ko-KR"/>
              <a:t>@Target </a:t>
            </a:r>
            <a:r>
              <a:rPr lang="ko-KR" altLang="en-US"/>
              <a:t>어노테이션으로 적용 대상 지정</a:t>
            </a:r>
            <a:r>
              <a:rPr lang="en-US" altLang="ko-KR"/>
              <a:t>. @Target</a:t>
            </a:r>
            <a:r>
              <a:rPr lang="ko-KR" altLang="en-US"/>
              <a:t>의 기본 속성 </a:t>
            </a:r>
            <a:r>
              <a:rPr lang="en-US" altLang="ko-KR"/>
              <a:t>value</a:t>
            </a:r>
            <a:r>
              <a:rPr lang="ko-KR" altLang="en-US"/>
              <a:t> 값은 </a:t>
            </a:r>
            <a:r>
              <a:rPr lang="en-US" altLang="ko-KR"/>
              <a:t>ElementType </a:t>
            </a:r>
            <a:r>
              <a:rPr lang="ko-KR" altLang="en-US"/>
              <a:t>배열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12.12 </a:t>
            </a:r>
            <a:r>
              <a:rPr lang="ko-KR" altLang="en-US">
                <a:effectLst/>
                <a:latin typeface="Arial" panose="020B0604020202020204" pitchFamily="34" charset="0"/>
              </a:rPr>
              <a:t>어노테이션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12942A5-54EA-900B-1A0D-F59B7B85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3" y="2582082"/>
            <a:ext cx="5272882" cy="1981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3DCAE1-28FA-BD7B-4AF7-F9D31927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64" y="3578364"/>
            <a:ext cx="5416864" cy="2360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C65789F-E31C-1942-4F48-A0B78031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92" y="2563047"/>
            <a:ext cx="4808637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어노테이션 유지 정책</a:t>
            </a:r>
            <a:endParaRPr lang="en-US" altLang="ko-KR"/>
          </a:p>
          <a:p>
            <a:pPr lvl="1"/>
            <a:r>
              <a:rPr lang="ko-KR" altLang="en-US"/>
              <a:t>어노테이션 정의 시 </a:t>
            </a:r>
            <a:r>
              <a:rPr lang="en-US" altLang="ko-KR"/>
              <a:t>@AnnotationName</a:t>
            </a:r>
            <a:r>
              <a:rPr lang="ko-KR" altLang="en-US"/>
              <a:t>을 언제까지 유지할지 지정</a:t>
            </a:r>
          </a:p>
          <a:p>
            <a:pPr lvl="1"/>
            <a:r>
              <a:rPr lang="ko-KR" altLang="en-US"/>
              <a:t>어노테이션 유지 정책은 </a:t>
            </a:r>
            <a:r>
              <a:rPr lang="en-US" altLang="ko-KR"/>
              <a:t>RetentionPolicy </a:t>
            </a:r>
            <a:r>
              <a:rPr lang="ko-KR" altLang="en-US"/>
              <a:t>열거 상수로 정의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어노테이션 설정 정보 이용</a:t>
            </a:r>
            <a:endParaRPr lang="en-US"/>
          </a:p>
          <a:p>
            <a:pPr lvl="1"/>
            <a:r>
              <a:rPr lang="ko-KR" altLang="en-US"/>
              <a:t>애플리케이션은 리플렉션을 이용해 적용 대상에서 어노테이션의 정보를 다음 메소드로 얻어냄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12.12 </a:t>
            </a:r>
            <a:r>
              <a:rPr lang="ko-KR" altLang="en-US">
                <a:effectLst/>
                <a:latin typeface="Arial" panose="020B0604020202020204" pitchFamily="34" charset="0"/>
              </a:rPr>
              <a:t>어노테이션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93CB86-110A-5E42-E060-3EE61B59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58" y="2354424"/>
            <a:ext cx="5723116" cy="1120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ADDB2E2-E1B7-37DB-C6B4-D44D6DAD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8" y="4632875"/>
            <a:ext cx="5692633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005492" cy="5651045"/>
          </a:xfrm>
        </p:spPr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도큐먼트</a:t>
            </a:r>
            <a:endParaRPr lang="en-US" altLang="ko-KR" sz="2400" dirty="0"/>
          </a:p>
          <a:p>
            <a:pPr lvl="1"/>
            <a:r>
              <a:rPr lang="ko-KR" altLang="en-US"/>
              <a:t>자바 표준 모듈에서 제공하는 라이브러리를 쉽게 찾아서 사용할 수 있도록 도와주는</a:t>
            </a:r>
            <a:r>
              <a:rPr lang="en-US" altLang="ko-KR"/>
              <a:t> </a:t>
            </a:r>
            <a:r>
              <a:rPr lang="ko-KR" altLang="en-US"/>
              <a:t>문서</a:t>
            </a:r>
            <a:endParaRPr lang="en-US" altLang="ko-KR"/>
          </a:p>
          <a:p>
            <a:pPr lvl="1"/>
            <a:r>
              <a:rPr lang="en-US" altLang="ko-KR"/>
              <a:t>JDK </a:t>
            </a:r>
            <a:r>
              <a:rPr lang="ko-KR" altLang="en-US"/>
              <a:t>버전별로 사용할 수 있는 </a:t>
            </a:r>
            <a:r>
              <a:rPr lang="en-US" altLang="ko-KR"/>
              <a:t>API </a:t>
            </a:r>
            <a:r>
              <a:rPr lang="ko-KR" altLang="en-US"/>
              <a:t>도큐먼트</a:t>
            </a:r>
            <a:r>
              <a:rPr lang="en-US" altLang="ko-KR"/>
              <a:t>: </a:t>
            </a:r>
            <a:br>
              <a:rPr lang="en-US" altLang="ko-KR"/>
            </a:br>
            <a:r>
              <a:rPr lang="en-US" altLang="ko-KR"/>
              <a:t>https://docs.oracle.com/en/java/javase/index.html</a:t>
            </a:r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12.1 API </a:t>
            </a:r>
            <a:r>
              <a:rPr lang="ko-KR" altLang="en-US">
                <a:effectLst/>
                <a:latin typeface="Arial" panose="020B0604020202020204" pitchFamily="34" charset="0"/>
              </a:rPr>
              <a:t>도큐먼트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53C590-D55C-824F-7B60-73FBF4B2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81" y="924206"/>
            <a:ext cx="5799323" cy="1539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EAD17F-0624-ADA1-DEA9-CF6CB1E8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40" y="2369677"/>
            <a:ext cx="560880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6040206" cy="5651045"/>
          </a:xfrm>
        </p:spPr>
        <p:txBody>
          <a:bodyPr>
            <a:normAutofit/>
          </a:bodyPr>
          <a:lstStyle/>
          <a:p>
            <a:r>
              <a:rPr lang="en-US" altLang="ko-KR" sz="2400"/>
              <a:t>java.base</a:t>
            </a:r>
            <a:endParaRPr lang="en-US" altLang="ko-KR" sz="2400" dirty="0"/>
          </a:p>
          <a:p>
            <a:pPr lvl="1"/>
            <a:r>
              <a:rPr lang="ko-KR" altLang="en-US"/>
              <a:t>모든 모듈이 의존하는 기본 모듈로</a:t>
            </a:r>
            <a:r>
              <a:rPr lang="en-US" altLang="ko-KR"/>
              <a:t>, </a:t>
            </a:r>
            <a:r>
              <a:rPr lang="ko-KR" altLang="en-US"/>
              <a:t>모듈 중 유일하게 </a:t>
            </a:r>
            <a:r>
              <a:rPr lang="en-US" altLang="ko-KR"/>
              <a:t>requires</a:t>
            </a:r>
            <a:r>
              <a:rPr lang="ko-KR" altLang="en-US"/>
              <a:t>하지 않아도 사용할 수 있음</a:t>
            </a:r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r>
              <a:rPr lang="en-US" altLang="ko-KR" sz="2400"/>
              <a:t>java.lang</a:t>
            </a:r>
          </a:p>
          <a:p>
            <a:pPr lvl="1"/>
            <a:r>
              <a:rPr lang="ko-KR" altLang="en-US"/>
              <a:t>자바 언어의 기본적인 클래스를 담고 있는 패키지</a:t>
            </a:r>
            <a:r>
              <a:rPr lang="en-US" altLang="ko-KR"/>
              <a:t>. </a:t>
            </a:r>
            <a:r>
              <a:rPr lang="ko-KR" altLang="en-US"/>
              <a:t>이 패키지에 있는 클래스와 인터페이스는 </a:t>
            </a:r>
            <a:r>
              <a:rPr lang="en-US" altLang="ko-KR"/>
              <a:t>import </a:t>
            </a:r>
            <a:r>
              <a:rPr lang="ko-KR" altLang="en-US"/>
              <a:t>없이 사용할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12.2 java.base </a:t>
            </a:r>
            <a:r>
              <a:rPr lang="ko-KR" altLang="en-US">
                <a:effectLst/>
                <a:latin typeface="Arial" panose="020B0604020202020204" pitchFamily="34" charset="0"/>
              </a:rPr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5B24D1-477B-D063-017C-1C379811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12" y="966845"/>
            <a:ext cx="5272033" cy="20009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FE2F6EA-3F96-1EDF-66C8-B282FB62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94" y="3079593"/>
            <a:ext cx="5293320" cy="32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Object</a:t>
            </a:r>
            <a:r>
              <a:rPr lang="ko-KR" altLang="en-US" sz="2400"/>
              <a:t> 클래스</a:t>
            </a:r>
            <a:endParaRPr lang="en-US" altLang="ko-KR" sz="2400" dirty="0"/>
          </a:p>
          <a:p>
            <a:pPr lvl="1"/>
            <a:r>
              <a:rPr lang="ko-KR" altLang="en-US"/>
              <a:t>클래스를 선언할 때 </a:t>
            </a:r>
            <a:r>
              <a:rPr lang="en-US" altLang="ko-KR"/>
              <a:t>extends </a:t>
            </a:r>
            <a:r>
              <a:rPr lang="ko-KR" altLang="en-US"/>
              <a:t>키워드로 다른 클래스를 상속하지 않으면 암시적으로 </a:t>
            </a:r>
            <a:r>
              <a:rPr lang="en-US" altLang="ko-KR"/>
              <a:t>java.lang.Object </a:t>
            </a:r>
            <a:r>
              <a:rPr lang="ko-KR" altLang="en-US"/>
              <a:t>클래스를 상속 → 자바의 모든 클래스는 </a:t>
            </a:r>
            <a:r>
              <a:rPr lang="en-US" altLang="ko-KR"/>
              <a:t>Object</a:t>
            </a:r>
            <a:r>
              <a:rPr lang="ko-KR" altLang="en-US"/>
              <a:t>의 자식이거나 자손 클래스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12.3 Object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18180D-4EA7-C366-8B20-1AB4AD73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3" y="2412662"/>
            <a:ext cx="5119957" cy="206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9602DA1-ED69-E53F-6491-2ADDD8E8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3" y="4652634"/>
            <a:ext cx="6744675" cy="13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객체 동등 비교</a:t>
            </a:r>
            <a:endParaRPr lang="en-US" altLang="ko-KR" sz="2400" dirty="0"/>
          </a:p>
          <a:p>
            <a:pPr lvl="1"/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 smtClean="0"/>
              <a:t>equals() </a:t>
            </a:r>
            <a:r>
              <a:rPr lang="ko-KR" altLang="en-US" dirty="0" err="1"/>
              <a:t>메소드는</a:t>
            </a:r>
            <a:r>
              <a:rPr lang="ko-KR" altLang="en-US" dirty="0"/>
              <a:t> 객체의 번지를 비교하고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값을 리턴</a:t>
            </a:r>
            <a:endParaRPr lang="en-US" altLang="ko-KR" dirty="0"/>
          </a:p>
          <a:p>
            <a:pPr marL="180975" lvl="1" indent="0">
              <a:buNone/>
            </a:pPr>
            <a:endParaRPr lang="en-US" dirty="0"/>
          </a:p>
          <a:p>
            <a:r>
              <a:rPr lang="ko-KR" altLang="en-US" dirty="0"/>
              <a:t>객체 해시코드</a:t>
            </a:r>
            <a:endParaRPr lang="en-US" altLang="ko-KR" sz="2400" dirty="0"/>
          </a:p>
          <a:p>
            <a:pPr lvl="1"/>
            <a:r>
              <a:rPr lang="ko-KR" altLang="en-US" dirty="0"/>
              <a:t>객체를 식별하는 정수</a:t>
            </a:r>
            <a:r>
              <a:rPr lang="en-US" altLang="ko-KR" dirty="0"/>
              <a:t>. Object</a:t>
            </a:r>
            <a:r>
              <a:rPr lang="ko-KR" altLang="en-US" dirty="0"/>
              <a:t>의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객체의 메모리 번지를 이용해서 해시코드를 생성하기 때문에 객체마다 다른 </a:t>
            </a:r>
            <a:r>
              <a:rPr lang="ko-KR" altLang="en-US" dirty="0" err="1"/>
              <a:t>정수값을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정수값이</a:t>
            </a:r>
            <a:r>
              <a:rPr lang="ko-KR" altLang="en-US" dirty="0"/>
              <a:t> 같은지 확인하고</a:t>
            </a:r>
            <a:r>
              <a:rPr lang="en-US" altLang="ko-KR" dirty="0"/>
              <a:t>, </a:t>
            </a:r>
            <a:r>
              <a:rPr lang="en-US" altLang="ko-KR" dirty="0" smtClean="0"/>
              <a:t>equals()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리턴하는지</a:t>
            </a:r>
            <a:r>
              <a:rPr lang="ko-KR" altLang="en-US" dirty="0"/>
              <a:t> 확인해서 동등 객체임을 판단</a:t>
            </a:r>
            <a:endParaRPr lang="en-US" altLang="ko-KR" dirty="0"/>
          </a:p>
          <a:p>
            <a:pPr marL="180975" lvl="1" indent="0">
              <a:buNone/>
            </a:pPr>
            <a:endParaRPr lang="en-US" dirty="0"/>
          </a:p>
          <a:p>
            <a:pPr marL="180975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12.3 Object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EDB231-FE1B-BC0A-AB08-264A461D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2" y="1814019"/>
            <a:ext cx="5414243" cy="5218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1D8BFD-6BEA-D621-3B67-D2FE6116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2" y="3784859"/>
            <a:ext cx="5414243" cy="492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A8C1924-39EE-D719-EED1-458356DB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637" y="4917257"/>
            <a:ext cx="4491822" cy="12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객체 문자 정보</a:t>
            </a:r>
            <a:endParaRPr lang="en-US" altLang="ko-KR" sz="2400" dirty="0"/>
          </a:p>
          <a:p>
            <a:pPr lvl="1"/>
            <a:r>
              <a:rPr lang="ko-KR" altLang="en-US"/>
              <a:t>객체를 문자열로 표현한 값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Object</a:t>
            </a:r>
            <a:r>
              <a:rPr lang="ko-KR" altLang="en-US"/>
              <a:t>의 </a:t>
            </a:r>
            <a:r>
              <a:rPr lang="en-US" altLang="ko-KR"/>
              <a:t>toString() </a:t>
            </a:r>
            <a:r>
              <a:rPr lang="ko-KR" altLang="en-US"/>
              <a:t>메소드는 객체의 문자 정보를 리턴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기본적으로 </a:t>
            </a:r>
            <a:r>
              <a:rPr lang="en-US" altLang="ko-KR"/>
              <a:t>Object</a:t>
            </a:r>
            <a:r>
              <a:rPr lang="ko-KR" altLang="en-US"/>
              <a:t>의 </a:t>
            </a:r>
            <a:r>
              <a:rPr lang="en-US" altLang="ko-KR"/>
              <a:t>toString() </a:t>
            </a:r>
            <a:r>
              <a:rPr lang="ko-KR" altLang="en-US"/>
              <a:t>메소드는 ‘클래스명</a:t>
            </a:r>
            <a:r>
              <a:rPr lang="en-US" altLang="ko-KR"/>
              <a:t>@16</a:t>
            </a:r>
            <a:r>
              <a:rPr lang="ko-KR" altLang="en-US"/>
              <a:t>진수해시코드’로 구성된 문자열을 리턴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/>
              <a:t>레코드 선언</a:t>
            </a:r>
            <a:endParaRPr lang="en-US" altLang="ko-KR"/>
          </a:p>
          <a:p>
            <a:pPr lvl="1"/>
            <a:r>
              <a:rPr lang="ko-KR" altLang="en-US"/>
              <a:t>데이터 전달을 위한 </a:t>
            </a:r>
            <a:r>
              <a:rPr lang="en-US" altLang="ko-KR"/>
              <a:t>DTO </a:t>
            </a:r>
            <a:r>
              <a:rPr lang="ko-KR" altLang="en-US"/>
              <a:t>작성 시 반복적으로 사용되는 코드를 줄이기 위해 도입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12.3 Object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30925F-267A-4A4D-ADF6-D1D9CF57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6" y="2550386"/>
            <a:ext cx="5608806" cy="739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376EAE5-7E70-CEBE-7163-FFF0F757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86" y="4604451"/>
            <a:ext cx="571549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롬복 사용하기</a:t>
            </a:r>
          </a:p>
          <a:p>
            <a:pPr lvl="1"/>
            <a:r>
              <a:rPr lang="en-US" altLang="ko-KR"/>
              <a:t>DTO </a:t>
            </a:r>
            <a:r>
              <a:rPr lang="ko-KR" altLang="en-US"/>
              <a:t>클래스를 작성할 때 </a:t>
            </a:r>
            <a:r>
              <a:rPr lang="en-US" altLang="ko-KR"/>
              <a:t>Getter, Setter, hasCode(), equals (), toString() </a:t>
            </a:r>
            <a:r>
              <a:rPr lang="ko-KR" altLang="en-US"/>
              <a:t>메소드를 자동 생성</a:t>
            </a:r>
            <a:endParaRPr lang="en-US" altLang="ko-KR"/>
          </a:p>
          <a:p>
            <a:pPr lvl="1"/>
            <a:r>
              <a:rPr lang="ko-KR" altLang="en-US"/>
              <a:t>필드가 </a:t>
            </a:r>
            <a:r>
              <a:rPr lang="en-US" altLang="ko-KR"/>
              <a:t>final</a:t>
            </a:r>
            <a:r>
              <a:rPr lang="ko-KR" altLang="en-US"/>
              <a:t>이 아니며</a:t>
            </a:r>
            <a:r>
              <a:rPr lang="en-US" altLang="ko-KR"/>
              <a:t>, </a:t>
            </a:r>
            <a:r>
              <a:rPr lang="ko-KR" altLang="en-US"/>
              <a:t>값을 읽는 </a:t>
            </a:r>
            <a:r>
              <a:rPr lang="en-US" altLang="ko-KR"/>
              <a:t>Getter</a:t>
            </a:r>
            <a:r>
              <a:rPr lang="ko-KR" altLang="en-US"/>
              <a:t>는 </a:t>
            </a:r>
            <a:r>
              <a:rPr lang="en-US" altLang="ko-KR"/>
              <a:t>getXxx(</a:t>
            </a:r>
            <a:r>
              <a:rPr lang="ko-KR" altLang="en-US"/>
              <a:t>또는 </a:t>
            </a:r>
            <a:r>
              <a:rPr lang="en-US" altLang="ko-KR"/>
              <a:t>isXxx)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값을 변경하는 </a:t>
            </a:r>
            <a:r>
              <a:rPr lang="en-US" altLang="ko-KR"/>
              <a:t>Setter</a:t>
            </a:r>
            <a:r>
              <a:rPr lang="ko-KR" altLang="en-US"/>
              <a:t>는 </a:t>
            </a:r>
            <a:r>
              <a:rPr lang="en-US" altLang="ko-KR"/>
              <a:t>setXxx</a:t>
            </a:r>
            <a:r>
              <a:rPr lang="ko-KR" altLang="en-US"/>
              <a:t>로 생성됨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12.3 Object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B68811-EBD5-200C-936F-4F501A1D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94" y="2883569"/>
            <a:ext cx="5723116" cy="510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D6F5AF0-C23F-56B9-9E49-1A62340E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7" y="3518964"/>
            <a:ext cx="560118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System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en-US" altLang="ko-KR" sz="2000" dirty="0"/>
              <a:t>System </a:t>
            </a:r>
            <a:r>
              <a:rPr lang="ko-KR" altLang="en-US" sz="2000" dirty="0"/>
              <a:t>클래스의 </a:t>
            </a:r>
            <a:r>
              <a:rPr lang="ko-KR" altLang="en-US" sz="2000" dirty="0" smtClean="0"/>
              <a:t>정적 </a:t>
            </a:r>
            <a:r>
              <a:rPr lang="en-US" altLang="ko-KR" sz="2000" dirty="0" smtClean="0"/>
              <a:t>static </a:t>
            </a:r>
            <a:r>
              <a:rPr lang="ko-KR" altLang="en-US" sz="2000" dirty="0"/>
              <a:t>필드와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이용하면 프로그램 종료</a:t>
            </a:r>
            <a:r>
              <a:rPr lang="en-US" altLang="ko-KR" sz="2000" dirty="0"/>
              <a:t>, </a:t>
            </a:r>
            <a:r>
              <a:rPr lang="ko-KR" altLang="en-US" sz="2000" dirty="0"/>
              <a:t>키보드 입력</a:t>
            </a:r>
            <a:r>
              <a:rPr lang="en-US" altLang="ko-KR" sz="2000" dirty="0"/>
              <a:t>, </a:t>
            </a:r>
            <a:r>
              <a:rPr lang="ko-KR" altLang="en-US" sz="2000" dirty="0"/>
              <a:t>콘솔</a:t>
            </a:r>
            <a:r>
              <a:rPr lang="en-US" altLang="ko-KR" sz="2000" dirty="0"/>
              <a:t>(</a:t>
            </a:r>
            <a:r>
              <a:rPr lang="ko-KR" altLang="en-US" sz="2000" dirty="0"/>
              <a:t>모니터</a:t>
            </a:r>
            <a:r>
              <a:rPr lang="en-US" altLang="ko-KR" sz="2000" dirty="0"/>
              <a:t>) </a:t>
            </a:r>
            <a:r>
              <a:rPr lang="ko-KR" altLang="en-US" sz="2000" dirty="0"/>
              <a:t>출력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시간 읽기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</a:t>
            </a:r>
            <a:r>
              <a:rPr lang="ko-KR" altLang="en-US" sz="2000" dirty="0" err="1"/>
              <a:t>프로퍼티</a:t>
            </a:r>
            <a:r>
              <a:rPr lang="ko-KR" altLang="en-US" sz="2000" dirty="0"/>
              <a:t> 읽기 등이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12.4 System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1242C1-E987-4934-1941-D04CA843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6" y="2363295"/>
            <a:ext cx="5677392" cy="2484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2CE24C-ED31-0BE9-90D9-93982DD5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45" y="3215106"/>
            <a:ext cx="5685013" cy="8916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C6E07BF-290A-AC3A-F259-A7A030936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745" y="4185113"/>
            <a:ext cx="565453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930</Words>
  <Application>Microsoft Office PowerPoint</Application>
  <PresentationFormat>와이드스크린</PresentationFormat>
  <Paragraphs>157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Chapter 12 java.base 모듈</vt:lpstr>
      <vt:lpstr>PowerPoint 프레젠테이션</vt:lpstr>
      <vt:lpstr>12.1 API 도큐먼트 </vt:lpstr>
      <vt:lpstr>12.2 java.base 모듈</vt:lpstr>
      <vt:lpstr>12.3 Object 클래스</vt:lpstr>
      <vt:lpstr>12.3 Object 클래스</vt:lpstr>
      <vt:lpstr>12.3 Object 클래스</vt:lpstr>
      <vt:lpstr>12.3 Object 클래스</vt:lpstr>
      <vt:lpstr>12.4 System 클래스</vt:lpstr>
      <vt:lpstr>12.5 문자열 클래스</vt:lpstr>
      <vt:lpstr>12.5 문자열 클래스</vt:lpstr>
      <vt:lpstr>12.5 문자열 클래스</vt:lpstr>
      <vt:lpstr>12.6 포장 클래스</vt:lpstr>
      <vt:lpstr>12.6 포장 클래스</vt:lpstr>
      <vt:lpstr>12.6 포장 클래스</vt:lpstr>
      <vt:lpstr>12.7 수학 클래스</vt:lpstr>
      <vt:lpstr>12.8 날짜와 시간 클래스</vt:lpstr>
      <vt:lpstr>12.8 날짜와 시간 클래스</vt:lpstr>
      <vt:lpstr>12.9 형식 클래스</vt:lpstr>
      <vt:lpstr>12.9 형식 클래스</vt:lpstr>
      <vt:lpstr>12.10 정규 표현식 클래스</vt:lpstr>
      <vt:lpstr>12.11 리플렉션</vt:lpstr>
      <vt:lpstr>12.11 리플렉션</vt:lpstr>
      <vt:lpstr>12.12 어노테이션</vt:lpstr>
      <vt:lpstr>12.12 어노테이션</vt:lpstr>
      <vt:lpstr>12.12 어노테이션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38</cp:revision>
  <dcterms:created xsi:type="dcterms:W3CDTF">2022-08-19T02:52:36Z</dcterms:created>
  <dcterms:modified xsi:type="dcterms:W3CDTF">2022-08-26T02:12:28Z</dcterms:modified>
</cp:coreProperties>
</file>