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57" autoAdjust="0"/>
  </p:normalViewPr>
  <p:slideViewPr>
    <p:cSldViewPr snapToGrid="0">
      <p:cViewPr varScale="1">
        <p:scale>
          <a:sx n="109" d="100"/>
          <a:sy n="10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14 </a:t>
            </a:r>
            <a:r>
              <a:rPr lang="ko-KR" altLang="en-US" sz="4000">
                <a:latin typeface="+mj-ea"/>
              </a:rPr>
              <a:t>멀티 스레드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다른 스레드에게 실행 양보</a:t>
            </a:r>
            <a:endParaRPr lang="en-US"/>
          </a:p>
          <a:p>
            <a:pPr lvl="1"/>
            <a:r>
              <a:rPr lang="en-US" altLang="ko-KR"/>
              <a:t>yield() </a:t>
            </a:r>
            <a:r>
              <a:rPr lang="ko-KR" altLang="en-US"/>
              <a:t>메소드</a:t>
            </a:r>
            <a:r>
              <a:rPr lang="en-US" altLang="ko-KR"/>
              <a:t>: </a:t>
            </a:r>
            <a:r>
              <a:rPr lang="ko-KR" altLang="en-US"/>
              <a:t>실행되는 스레드는 실행 대기 상태로 돌아가고</a:t>
            </a:r>
            <a:r>
              <a:rPr lang="en-US" altLang="ko-KR"/>
              <a:t>, </a:t>
            </a:r>
            <a:r>
              <a:rPr lang="ko-KR" altLang="en-US"/>
              <a:t>다른 스레드가 실행되도록 양보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무의미한 반복을 막아 프로그램 성능 향상</a:t>
            </a:r>
            <a:endParaRPr lang="en-US" altLang="ko-KR" dirty="0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14.5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상태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C0AF30-BE61-57E5-411B-6C6A56C9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62" y="2386840"/>
            <a:ext cx="3720687" cy="21128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4EC4822-9496-3BB7-C278-5DD7B84D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46" y="2430693"/>
            <a:ext cx="6254458" cy="22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11229828" cy="5651045"/>
          </a:xfrm>
        </p:spPr>
        <p:txBody>
          <a:bodyPr>
            <a:normAutofit/>
          </a:bodyPr>
          <a:lstStyle/>
          <a:p>
            <a:r>
              <a:rPr lang="ko-KR" altLang="en-US" sz="2400"/>
              <a:t>동기화 메소드와 블록</a:t>
            </a:r>
            <a:endParaRPr lang="en-US"/>
          </a:p>
          <a:p>
            <a:pPr lvl="1"/>
            <a:r>
              <a:rPr lang="ko-KR" altLang="en-US"/>
              <a:t>스레드 작업이 끝날 때까지 객체에 잠금을 걸어 스레드가 사용 중인 객체를 다른 스레드가 변경할 수 없게 함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14.6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동기화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8BBB94-47E7-ECA5-E786-51EA79F1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83" y="2260576"/>
            <a:ext cx="3968967" cy="27790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1D852A3-2BC8-1672-3C32-A29771A5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618" y="2443862"/>
            <a:ext cx="3968967" cy="17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동기화 메소드 및 블록 선언</a:t>
            </a:r>
            <a:endParaRPr lang="en-US" altLang="ko-KR" sz="2400" dirty="0"/>
          </a:p>
          <a:p>
            <a:pPr lvl="1"/>
            <a:r>
              <a:rPr lang="ko-KR" altLang="en-US"/>
              <a:t>인스턴스와 정적 메소드에  </a:t>
            </a:r>
            <a:r>
              <a:rPr lang="en-US" altLang="ko-KR"/>
              <a:t>synchronized </a:t>
            </a:r>
            <a:r>
              <a:rPr lang="ko-KR" altLang="en-US"/>
              <a:t>키워드 붙임</a:t>
            </a:r>
            <a:endParaRPr lang="en-US" altLang="ko-KR"/>
          </a:p>
          <a:p>
            <a:pPr lvl="1"/>
            <a:r>
              <a:rPr lang="ko-KR" altLang="en-US"/>
              <a:t>동기화 메소드를 실행 즉시 객체는 잠금이 일어나고</a:t>
            </a:r>
            <a:r>
              <a:rPr lang="en-US" altLang="ko-KR"/>
              <a:t>, </a:t>
            </a:r>
            <a:r>
              <a:rPr lang="ko-KR" altLang="en-US"/>
              <a:t>메소드 실행이 끝나면 잠금 풀림</a:t>
            </a:r>
          </a:p>
          <a:p>
            <a:pPr lvl="1"/>
            <a:r>
              <a:rPr lang="ko-KR" altLang="en-US"/>
              <a:t>메소드 일부 영역 실행 시 객체 잠금을 걸고 싶다면 동기화 블록을 만듦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14.6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동기화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4FB7B4-BBEF-2B6F-B1BE-3E7FF8FB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49" y="2992813"/>
            <a:ext cx="3223539" cy="952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7AC08A2-B988-BE06-E56A-0AF9A75F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74" y="4046634"/>
            <a:ext cx="3215919" cy="1143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1F44967-4174-260B-CC31-894CEBDC6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082" y="2995005"/>
            <a:ext cx="4000847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/>
              <a:t>wait( )</a:t>
            </a:r>
            <a:r>
              <a:rPr lang="ko-KR" altLang="en-US" sz="2400"/>
              <a:t>과 </a:t>
            </a:r>
            <a:r>
              <a:rPr lang="en-US" altLang="ko-KR" sz="2400"/>
              <a:t>notify( )</a:t>
            </a:r>
            <a:r>
              <a:rPr lang="ko-KR" altLang="en-US" sz="2400"/>
              <a:t>를 이용한 스레드 제어</a:t>
            </a:r>
            <a:endParaRPr lang="en-US" altLang="ko-KR" sz="2400" dirty="0"/>
          </a:p>
          <a:p>
            <a:pPr lvl="1"/>
            <a:r>
              <a:rPr lang="ko-KR" altLang="en-US" sz="2000"/>
              <a:t>두 스레드 교대 실행 시 공유 객체는 두 스레드가 작업할 내용을 각각 동기화 메소드로 정함</a:t>
            </a:r>
            <a:endParaRPr lang="en-US" altLang="ko-KR" sz="2000"/>
          </a:p>
          <a:p>
            <a:pPr lvl="1"/>
            <a:r>
              <a:rPr lang="ko-KR" altLang="en-US" sz="2000"/>
              <a:t>한 스레드 작업 완료 시 </a:t>
            </a:r>
            <a:r>
              <a:rPr lang="en-US" altLang="ko-KR" sz="2000"/>
              <a:t>notify() </a:t>
            </a:r>
            <a:r>
              <a:rPr lang="ko-KR" altLang="en-US" sz="2000"/>
              <a:t>메소드를 호출해 일시 정지 상태에 있는 다른 스레드를 실행 대기 상태로 만들고</a:t>
            </a:r>
            <a:r>
              <a:rPr lang="en-US" altLang="ko-KR" sz="2000"/>
              <a:t>, wait() </a:t>
            </a:r>
            <a:r>
              <a:rPr lang="ko-KR" altLang="en-US" sz="2000"/>
              <a:t>메소드를 호출하여 자신은 일시 정지 상태로 만듦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notify():</a:t>
            </a:r>
            <a:r>
              <a:rPr lang="ko-KR" altLang="en-US"/>
              <a:t> </a:t>
            </a:r>
            <a:r>
              <a:rPr lang="en-US" altLang="ko-KR"/>
              <a:t>wait()</a:t>
            </a:r>
            <a:r>
              <a:rPr lang="ko-KR" altLang="en-US"/>
              <a:t>에 의해 일시 정지된 스레드 중 한 개를 실행 대기 상태로 만듦</a:t>
            </a:r>
            <a:endParaRPr lang="en-US" altLang="ko-KR"/>
          </a:p>
          <a:p>
            <a:pPr lvl="1"/>
            <a:r>
              <a:rPr lang="en-US" altLang="ko-KR"/>
              <a:t>notifyAll():</a:t>
            </a:r>
            <a:r>
              <a:rPr lang="ko-KR" altLang="en-US"/>
              <a:t> </a:t>
            </a:r>
            <a:r>
              <a:rPr lang="en-US" altLang="ko-KR"/>
              <a:t>wait()</a:t>
            </a:r>
            <a:r>
              <a:rPr lang="ko-KR" altLang="en-US"/>
              <a:t>에 의해 일시 정지된 모든 스레드를 실행 대기 상태로 만듦</a:t>
            </a:r>
            <a:r>
              <a:rPr lang="en-US" altLang="ko-KR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14.6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동기화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EE3B06B-33F9-70DF-5891-7BD016F4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45" y="2792376"/>
            <a:ext cx="3848433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안전하게 </a:t>
            </a:r>
            <a:r>
              <a:rPr lang="ko-KR" altLang="en-US" sz="2400" dirty="0" err="1"/>
              <a:t>스레드</a:t>
            </a:r>
            <a:r>
              <a:rPr lang="ko-KR" altLang="en-US" sz="2400" dirty="0"/>
              <a:t> 종료하기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스레드</a:t>
            </a:r>
            <a:r>
              <a:rPr lang="ko-KR" altLang="en-US" dirty="0"/>
              <a:t> 강제 종료 </a:t>
            </a:r>
            <a:r>
              <a:rPr lang="en-US" altLang="ko-KR" dirty="0" smtClean="0"/>
              <a:t>stop() </a:t>
            </a:r>
            <a:r>
              <a:rPr lang="ko-KR" altLang="en-US" dirty="0" err="1"/>
              <a:t>메소드</a:t>
            </a:r>
            <a:r>
              <a:rPr lang="en-US" altLang="ko-KR" dirty="0"/>
              <a:t>: deprecated(</a:t>
            </a:r>
            <a:r>
              <a:rPr lang="ko-KR" altLang="en-US" dirty="0"/>
              <a:t>더 이상 사용하지 않음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err="1"/>
              <a:t>스레드를</a:t>
            </a:r>
            <a:r>
              <a:rPr lang="ko-KR" altLang="en-US" dirty="0"/>
              <a:t> 안전하게 종료하려면 사용하던 리소스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네트워크 연결</a:t>
            </a:r>
            <a:r>
              <a:rPr lang="en-US" altLang="ko-KR" dirty="0"/>
              <a:t>)</a:t>
            </a:r>
            <a:r>
              <a:rPr lang="ko-KR" altLang="en-US" dirty="0"/>
              <a:t>를 정리하고 </a:t>
            </a:r>
            <a:r>
              <a:rPr lang="en-US" altLang="ko-KR" dirty="0"/>
              <a:t>run() </a:t>
            </a:r>
            <a:r>
              <a:rPr lang="ko-KR" altLang="en-US" dirty="0" err="1"/>
              <a:t>메소드를</a:t>
            </a:r>
            <a:r>
              <a:rPr lang="ko-KR" altLang="en-US" dirty="0"/>
              <a:t> 빨리 종료해야 함</a:t>
            </a:r>
            <a:endParaRPr lang="en-US" altLang="ko-KR" dirty="0"/>
          </a:p>
          <a:p>
            <a:r>
              <a:rPr lang="ko-KR" altLang="en-US" sz="2400" dirty="0"/>
              <a:t> 조건 이용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문으로 반복 실행 시</a:t>
            </a:r>
            <a:r>
              <a:rPr lang="en-US" altLang="ko-KR" dirty="0"/>
              <a:t> </a:t>
            </a:r>
            <a:r>
              <a:rPr lang="ko-KR" altLang="en-US" dirty="0"/>
              <a:t>조건을 이용해 </a:t>
            </a:r>
            <a:r>
              <a:rPr lang="en-US" altLang="ko-KR" dirty="0"/>
              <a:t>run() </a:t>
            </a:r>
            <a:r>
              <a:rPr lang="ko-KR" altLang="en-US" dirty="0" err="1"/>
              <a:t>메소드</a:t>
            </a:r>
            <a:r>
              <a:rPr lang="ko-KR" altLang="en-US" dirty="0"/>
              <a:t> 종료를 유도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14.7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안전 종료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6405BC-9661-C7BD-2610-36DA84BA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2" y="4040909"/>
            <a:ext cx="566215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interrupt( ) </a:t>
            </a:r>
            <a:r>
              <a:rPr lang="ko-KR" altLang="en-US" dirty="0" err="1"/>
              <a:t>메소드</a:t>
            </a:r>
            <a:r>
              <a:rPr lang="ko-KR" altLang="en-US" dirty="0"/>
              <a:t> 이용</a:t>
            </a:r>
            <a:endParaRPr lang="en-US" altLang="ko-KR" sz="2400" dirty="0"/>
          </a:p>
          <a:p>
            <a:pPr lvl="1"/>
            <a:r>
              <a:rPr lang="ko-KR" altLang="en-US" dirty="0" err="1"/>
              <a:t>스레드가</a:t>
            </a:r>
            <a:r>
              <a:rPr lang="ko-KR" altLang="en-US" dirty="0"/>
              <a:t> 일시 정지 상태에 있을 때 </a:t>
            </a:r>
            <a:r>
              <a:rPr lang="en-US" altLang="ko-KR" dirty="0" err="1"/>
              <a:t>InterruptedException</a:t>
            </a:r>
            <a:r>
              <a:rPr lang="en-US" altLang="ko-KR" dirty="0"/>
              <a:t> </a:t>
            </a:r>
            <a:r>
              <a:rPr lang="ko-KR" altLang="en-US" dirty="0"/>
              <a:t>예외 발생</a:t>
            </a:r>
          </a:p>
          <a:p>
            <a:pPr lvl="1"/>
            <a:r>
              <a:rPr lang="ko-KR" altLang="en-US" dirty="0"/>
              <a:t>예외 처리를 통해 </a:t>
            </a:r>
            <a:r>
              <a:rPr lang="en-US" altLang="ko-KR" dirty="0"/>
              <a:t>run() </a:t>
            </a:r>
            <a:r>
              <a:rPr lang="ko-KR" altLang="en-US" dirty="0" err="1"/>
              <a:t>메소드를</a:t>
            </a:r>
            <a:r>
              <a:rPr lang="ko-KR" altLang="en-US" dirty="0"/>
              <a:t> 정상 종료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Thread</a:t>
            </a:r>
            <a:r>
              <a:rPr lang="ko-KR" altLang="en-US" dirty="0"/>
              <a:t>의 </a:t>
            </a:r>
            <a:r>
              <a:rPr lang="en-US" altLang="ko-KR" dirty="0"/>
              <a:t>interrupted</a:t>
            </a:r>
            <a:r>
              <a:rPr lang="en-US" altLang="ko-KR" dirty="0" smtClean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isInterrupted</a:t>
            </a:r>
            <a:r>
              <a:rPr lang="en-US" altLang="ko-KR" dirty="0" smtClean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interrupt</a:t>
            </a:r>
            <a:r>
              <a:rPr lang="en-US" altLang="ko-KR" dirty="0" smtClean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호출 여부를 리턴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14.7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안전 종료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54260A6-D42E-AC24-46E9-B221C779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95" y="2384169"/>
            <a:ext cx="5540220" cy="2057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60C3DE1-8920-C6E7-E8F9-CA3AE03D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88" y="5041468"/>
            <a:ext cx="5692633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데몬 스레드</a:t>
            </a:r>
            <a:endParaRPr lang="en-US" altLang="ko-KR" sz="2400" dirty="0"/>
          </a:p>
          <a:p>
            <a:pPr lvl="1"/>
            <a:r>
              <a:rPr lang="ko-KR" altLang="en-US" sz="2000"/>
              <a:t>주 스레드의 작업을 돕는 보조적인 역할을 수행하는 스레드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주 스레드가 종료되면 데몬 스레드도 따라서 자동 종료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데몬 스레드를 적용 예</a:t>
            </a:r>
            <a:r>
              <a:rPr lang="en-US" altLang="ko-KR" sz="2000"/>
              <a:t>:</a:t>
            </a:r>
            <a:r>
              <a:rPr lang="ko-KR" altLang="en-US" sz="2000"/>
              <a:t> 워드프로세서의 자동 저장</a:t>
            </a:r>
            <a:r>
              <a:rPr lang="en-US" altLang="ko-KR" sz="2000"/>
              <a:t>, </a:t>
            </a:r>
            <a:r>
              <a:rPr lang="ko-KR" altLang="en-US" sz="2000"/>
              <a:t>미디어플레이어의 동영상 및 음악 재생</a:t>
            </a:r>
            <a:r>
              <a:rPr lang="en-US" altLang="ko-KR" sz="2000"/>
              <a:t>, </a:t>
            </a:r>
            <a:r>
              <a:rPr lang="ko-KR" altLang="en-US" sz="2000"/>
              <a:t>가비지 컬렉터 </a:t>
            </a:r>
            <a:endParaRPr lang="en-US" altLang="ko-KR" sz="2000"/>
          </a:p>
          <a:p>
            <a:pPr lvl="1"/>
            <a:r>
              <a:rPr lang="ko-KR" altLang="en-US" sz="2000"/>
              <a:t>주 스레드가 데몬이 될 스레드의 </a:t>
            </a:r>
            <a:r>
              <a:rPr lang="en-US" altLang="ko-KR" sz="2000"/>
              <a:t>setDaemon(true)</a:t>
            </a:r>
            <a:r>
              <a:rPr lang="ko-KR" altLang="en-US" sz="2000"/>
              <a:t>를 호출</a:t>
            </a:r>
            <a:r>
              <a:rPr lang="en-US" altLang="ko-KR" sz="2000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14.8 </a:t>
            </a:r>
            <a:r>
              <a:rPr lang="ko-KR" altLang="en-US">
                <a:effectLst/>
                <a:latin typeface="Arial" panose="020B0604020202020204" pitchFamily="34" charset="0"/>
              </a:rPr>
              <a:t>데몬 스레드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B50CEE-CF7D-FEBD-3E6D-2C70564C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46" y="3868490"/>
            <a:ext cx="568501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스레드풀로 작업 처리 제한하기</a:t>
            </a:r>
            <a:endParaRPr lang="en-US" altLang="ko-KR" sz="2000"/>
          </a:p>
          <a:p>
            <a:pPr lvl="1"/>
            <a:r>
              <a:rPr lang="ko-KR" altLang="en-US"/>
              <a:t>작업 처리에 사용되는 스레드 개수를 제한하고 작업 큐에 들어오는 작업들을 스레드가 하나씩 맡아 처리하는 방식</a:t>
            </a:r>
            <a:endParaRPr lang="en-US" altLang="ko-KR"/>
          </a:p>
          <a:p>
            <a:pPr lvl="1"/>
            <a:r>
              <a:rPr lang="ko-KR" altLang="en-US"/>
              <a:t>작업 처리가 끝난 스레드는 다시 작업 큐에서 새로운 작업을 가져와 처리</a:t>
            </a:r>
            <a:endParaRPr lang="en-US" altLang="ko-KR"/>
          </a:p>
          <a:p>
            <a:pPr lvl="1"/>
            <a:r>
              <a:rPr lang="ko-KR" altLang="en-US"/>
              <a:t>작업량이 증가해도 스레드의 개수가 늘어나지 않아 애플리케이션의 성능의 급격한 저하 방지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14.9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스레드풀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341969-C1B4-38EC-CB82-B080AA01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02" y="3226817"/>
            <a:ext cx="5163587" cy="31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342124" cy="5651045"/>
          </a:xfrm>
        </p:spPr>
        <p:txBody>
          <a:bodyPr>
            <a:normAutofit/>
          </a:bodyPr>
          <a:lstStyle/>
          <a:p>
            <a:r>
              <a:rPr lang="ko-KR" altLang="en-US" sz="2000"/>
              <a:t>스레드풀 생성</a:t>
            </a:r>
            <a:endParaRPr lang="en-US" altLang="ko-KR" sz="2000"/>
          </a:p>
          <a:p>
            <a:pPr lvl="1"/>
            <a:r>
              <a:rPr lang="en-US" altLang="ko-KR"/>
              <a:t>java.util.concurrent </a:t>
            </a:r>
            <a:r>
              <a:rPr lang="ko-KR" altLang="en-US"/>
              <a:t>패키지에서 </a:t>
            </a:r>
            <a:r>
              <a:rPr lang="en-US" altLang="ko-KR"/>
              <a:t>ExecutorService </a:t>
            </a:r>
            <a:r>
              <a:rPr lang="ko-KR" altLang="en-US"/>
              <a:t>인터페이스와 </a:t>
            </a:r>
            <a:r>
              <a:rPr lang="en-US" altLang="ko-KR"/>
              <a:t>Executors </a:t>
            </a:r>
            <a:r>
              <a:rPr lang="ko-KR" altLang="en-US"/>
              <a:t>클래스를 제공</a:t>
            </a:r>
            <a:endParaRPr lang="en-US" altLang="ko-KR"/>
          </a:p>
          <a:p>
            <a:pPr lvl="1"/>
            <a:r>
              <a:rPr lang="en-US" altLang="ko-KR"/>
              <a:t>Executors</a:t>
            </a:r>
            <a:r>
              <a:rPr lang="ko-KR" altLang="en-US"/>
              <a:t>의 다음 두 정적 메소드를 이용하면 스레드풀인 </a:t>
            </a:r>
            <a:r>
              <a:rPr lang="en-US" altLang="ko-KR"/>
              <a:t>ExecutorService </a:t>
            </a:r>
            <a:r>
              <a:rPr lang="ko-KR" altLang="en-US"/>
              <a:t>구현 객체를 만들 수 있음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초기 수</a:t>
            </a:r>
            <a:r>
              <a:rPr lang="en-US" altLang="ko-KR"/>
              <a:t>:</a:t>
            </a:r>
            <a:r>
              <a:rPr lang="ko-KR" altLang="en-US"/>
              <a:t> 스레드풀이 생성될 때 기본적으로 생성되는 스레드 수</a:t>
            </a:r>
            <a:endParaRPr lang="en-US" altLang="ko-KR"/>
          </a:p>
          <a:p>
            <a:pPr lvl="1"/>
            <a:r>
              <a:rPr lang="ko-KR" altLang="en-US"/>
              <a:t>코어 수</a:t>
            </a:r>
            <a:r>
              <a:rPr lang="en-US" altLang="ko-KR"/>
              <a:t>:</a:t>
            </a:r>
            <a:r>
              <a:rPr lang="ko-KR" altLang="en-US"/>
              <a:t> 스레드가 증가된 후 사용되지 않는 스레드를 제거할 때 최소한 풀에서 유지하는 스레드 수</a:t>
            </a:r>
            <a:endParaRPr lang="en-US" altLang="ko-KR"/>
          </a:p>
          <a:p>
            <a:pPr lvl="1"/>
            <a:r>
              <a:rPr lang="ko-KR" altLang="en-US"/>
              <a:t>최대 수</a:t>
            </a:r>
            <a:r>
              <a:rPr lang="en-US" altLang="ko-KR"/>
              <a:t>:</a:t>
            </a:r>
            <a:r>
              <a:rPr lang="ko-KR" altLang="en-US"/>
              <a:t> 증가되는 스레드의 한도 수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14.9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스레드풀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217D78-5849-FAB9-2206-8C0458D0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93" y="2309422"/>
            <a:ext cx="5685013" cy="8916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07F6AC3-A510-238C-1B9D-FA4CBDAD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93" y="4938339"/>
            <a:ext cx="6547081" cy="591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9FFBBE-DEEA-18C8-C40F-F21D836AD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09" y="5567944"/>
            <a:ext cx="656475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4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342124" cy="5651045"/>
          </a:xfrm>
        </p:spPr>
        <p:txBody>
          <a:bodyPr>
            <a:normAutofit/>
          </a:bodyPr>
          <a:lstStyle/>
          <a:p>
            <a:r>
              <a:rPr lang="ko-KR" altLang="en-US" sz="2000"/>
              <a:t>스레드풀 종료</a:t>
            </a:r>
            <a:endParaRPr lang="en-US" altLang="ko-KR" sz="2000"/>
          </a:p>
          <a:p>
            <a:pPr lvl="1"/>
            <a:r>
              <a:rPr lang="ko-KR" altLang="en-US"/>
              <a:t>스레드풀의 스레드는 </a:t>
            </a:r>
            <a:r>
              <a:rPr lang="en-US" altLang="ko-KR"/>
              <a:t>main </a:t>
            </a:r>
            <a:r>
              <a:rPr lang="ko-KR" altLang="en-US"/>
              <a:t>스레드가 종료되더라도 작업을 처리하기 위해 계속 실행 상태로 남음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14.9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스레드풀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AC7803-CB4F-7A7C-C864-59CE8C3C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03" y="1815644"/>
            <a:ext cx="6844651" cy="17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14.1 </a:t>
            </a:r>
            <a:r>
              <a:rPr lang="ko-KR" altLang="en-US">
                <a:effectLst/>
                <a:latin typeface="Arial" panose="020B0604020202020204" pitchFamily="34" charset="0"/>
              </a:rPr>
              <a:t>멀티 스레드 개념 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14.2 </a:t>
            </a:r>
            <a:r>
              <a:rPr lang="ko-KR" altLang="en-US">
                <a:effectLst/>
                <a:latin typeface="Arial" panose="020B0604020202020204" pitchFamily="34" charset="0"/>
              </a:rPr>
              <a:t>메인 스레드 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14.3 </a:t>
            </a:r>
            <a:r>
              <a:rPr lang="ko-KR" altLang="en-US">
                <a:effectLst/>
                <a:latin typeface="Arial" panose="020B0604020202020204" pitchFamily="34" charset="0"/>
              </a:rPr>
              <a:t>작업 스레드 생성과 실행 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14.4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이름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14.5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상태 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14.6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동기화 </a:t>
            </a:r>
          </a:p>
          <a:p>
            <a:endParaRPr lang="ko-KR" altLang="en-US"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14.7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안전 종료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14.8 </a:t>
            </a:r>
            <a:r>
              <a:rPr lang="ko-KR" altLang="en-US">
                <a:effectLst/>
                <a:latin typeface="Arial" panose="020B0604020202020204" pitchFamily="34" charset="0"/>
              </a:rPr>
              <a:t>데몬 스레드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14.9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342124" cy="5651045"/>
          </a:xfrm>
        </p:spPr>
        <p:txBody>
          <a:bodyPr>
            <a:normAutofit/>
          </a:bodyPr>
          <a:lstStyle/>
          <a:p>
            <a:r>
              <a:rPr lang="ko-KR" altLang="en-US" sz="1800"/>
              <a:t>작업 생성과 처리 요청</a:t>
            </a:r>
            <a:endParaRPr lang="en-US" altLang="ko-KR"/>
          </a:p>
          <a:p>
            <a:pPr lvl="1"/>
            <a:r>
              <a:rPr lang="ko-KR" altLang="en-US"/>
              <a:t>하나의 작업은 </a:t>
            </a:r>
            <a:r>
              <a:rPr lang="en-US" altLang="ko-KR"/>
              <a:t>Runnable </a:t>
            </a:r>
            <a:r>
              <a:rPr lang="ko-KR" altLang="en-US"/>
              <a:t>또는 </a:t>
            </a:r>
            <a:r>
              <a:rPr lang="en-US" altLang="ko-KR"/>
              <a:t>Callable </a:t>
            </a:r>
            <a:r>
              <a:rPr lang="ko-KR" altLang="en-US"/>
              <a:t>구현 클래스로 표현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작업 처리 요청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ExecutorService</a:t>
            </a:r>
            <a:r>
              <a:rPr lang="ko-KR" altLang="en-US"/>
              <a:t>의 작업 큐에 </a:t>
            </a:r>
            <a:r>
              <a:rPr lang="en-US" altLang="ko-KR"/>
              <a:t>Runnable </a:t>
            </a:r>
            <a:r>
              <a:rPr lang="ko-KR" altLang="en-US"/>
              <a:t>또는 </a:t>
            </a:r>
            <a:r>
              <a:rPr lang="en-US" altLang="ko-KR"/>
              <a:t>Callable </a:t>
            </a:r>
            <a:r>
              <a:rPr lang="ko-KR" altLang="en-US"/>
              <a:t>객체를 넣는 행위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14.9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2C054FC-59AB-05DB-CEB6-3992CDD6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62" y="1709613"/>
            <a:ext cx="6089729" cy="17305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98C63B4-F88A-4B5D-3CE3-C6362FE7C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54" y="4404428"/>
            <a:ext cx="6081564" cy="12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멀티 프로세스와 멀티 스레드</a:t>
            </a:r>
            <a:endParaRPr lang="en-US" altLang="ko-KR" sz="2400" dirty="0"/>
          </a:p>
          <a:p>
            <a:pPr lvl="1"/>
            <a:r>
              <a:rPr lang="ko-KR" altLang="en-US"/>
              <a:t>프로세스</a:t>
            </a:r>
            <a:r>
              <a:rPr lang="en-US" altLang="ko-KR"/>
              <a:t>: </a:t>
            </a:r>
            <a:r>
              <a:rPr lang="ko-KR" altLang="en-US"/>
              <a:t>운영체제는 실행 중인 프로그램을 관리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멀티 태스킹</a:t>
            </a:r>
            <a:r>
              <a:rPr lang="en-US" altLang="ko-KR"/>
              <a:t>: </a:t>
            </a:r>
            <a:r>
              <a:rPr lang="ko-KR" altLang="en-US"/>
              <a:t>두 가지 이상의 작업을 동시에 처리하는 것</a:t>
            </a:r>
            <a:endParaRPr lang="en-US" altLang="ko-KR"/>
          </a:p>
          <a:p>
            <a:pPr lvl="1"/>
            <a:r>
              <a:rPr lang="ko-KR" altLang="en-US"/>
              <a:t>스레드</a:t>
            </a:r>
            <a:r>
              <a:rPr lang="en-US" altLang="ko-KR"/>
              <a:t>:</a:t>
            </a:r>
            <a:r>
              <a:rPr lang="ko-KR" altLang="en-US"/>
              <a:t> 코드의 실행 흐름</a:t>
            </a:r>
            <a:endParaRPr lang="en-US" altLang="ko-KR"/>
          </a:p>
          <a:p>
            <a:pPr lvl="1"/>
            <a:r>
              <a:rPr lang="ko-KR" altLang="en-US"/>
              <a:t>멀티 스레드</a:t>
            </a:r>
            <a:r>
              <a:rPr lang="en-US" altLang="ko-KR"/>
              <a:t>: </a:t>
            </a:r>
            <a:r>
              <a:rPr lang="ko-KR" altLang="en-US"/>
              <a:t>두 개의 코드  실행 흐름</a:t>
            </a:r>
            <a:r>
              <a:rPr lang="en-US" altLang="ko-KR"/>
              <a:t>. </a:t>
            </a:r>
            <a:r>
              <a:rPr lang="ko-KR" altLang="en-US"/>
              <a:t>두 가지 이상의 작업을 처리</a:t>
            </a:r>
            <a:endParaRPr lang="en-US" altLang="ko-KR"/>
          </a:p>
          <a:p>
            <a:pPr lvl="1"/>
            <a:r>
              <a:rPr lang="ko-KR" altLang="en-US"/>
              <a:t>멀티 프로세스 </a:t>
            </a:r>
            <a:r>
              <a:rPr lang="en-US" altLang="ko-KR"/>
              <a:t>=</a:t>
            </a:r>
            <a:r>
              <a:rPr lang="ko-KR" altLang="en-US"/>
              <a:t> 프로그램 단위의 멀티 태스킹</a:t>
            </a:r>
            <a:r>
              <a:rPr lang="en-US" altLang="ko-KR"/>
              <a:t> / </a:t>
            </a:r>
            <a:r>
              <a:rPr lang="ko-KR" altLang="en-US"/>
              <a:t>멀티 스레드 </a:t>
            </a:r>
            <a:r>
              <a:rPr lang="en-US" altLang="ko-KR"/>
              <a:t>=</a:t>
            </a:r>
            <a:r>
              <a:rPr lang="ko-KR" altLang="en-US"/>
              <a:t> 프로그램 내부에서의 멀티 태스킹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14.1 </a:t>
            </a:r>
            <a:r>
              <a:rPr lang="ko-KR" altLang="en-US">
                <a:effectLst/>
                <a:latin typeface="Arial" panose="020B0604020202020204" pitchFamily="34" charset="0"/>
              </a:rPr>
              <a:t>멀티 스레드 개념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DD96287-E63E-3A2B-292A-3C7CDED48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53" y="3970803"/>
            <a:ext cx="5398999" cy="23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677005" cy="5651045"/>
          </a:xfrm>
        </p:spPr>
        <p:txBody>
          <a:bodyPr/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스레드</a:t>
            </a:r>
            <a:endParaRPr lang="en-US" altLang="ko-KR" sz="2400" dirty="0"/>
          </a:p>
          <a:p>
            <a:pPr lvl="1"/>
            <a:r>
              <a:rPr lang="ko-KR" altLang="en-US" dirty="0"/>
              <a:t>메인 </a:t>
            </a:r>
            <a:r>
              <a:rPr lang="ko-KR" altLang="en-US" dirty="0" err="1"/>
              <a:t>스레드는</a:t>
            </a:r>
            <a:r>
              <a:rPr lang="ko-KR" altLang="en-US" dirty="0"/>
              <a:t> </a:t>
            </a:r>
            <a:r>
              <a:rPr lang="en-US" altLang="ko-KR" dirty="0"/>
              <a:t>main() </a:t>
            </a:r>
            <a:r>
              <a:rPr lang="ko-KR" altLang="en-US" dirty="0" err="1"/>
              <a:t>메소드의</a:t>
            </a:r>
            <a:r>
              <a:rPr lang="ko-KR" altLang="en-US" dirty="0"/>
              <a:t> 첫 코드부터 순차적으로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main() </a:t>
            </a:r>
            <a:r>
              <a:rPr lang="ko-KR" altLang="en-US" dirty="0" err="1"/>
              <a:t>메소드의</a:t>
            </a:r>
            <a:r>
              <a:rPr lang="ko-KR" altLang="en-US" dirty="0"/>
              <a:t> 마지막 코드를 실행하거나 </a:t>
            </a:r>
            <a:r>
              <a:rPr lang="en-US" altLang="ko-KR" dirty="0"/>
              <a:t>return </a:t>
            </a:r>
            <a:r>
              <a:rPr lang="ko-KR" altLang="en-US" dirty="0"/>
              <a:t>문을 만나면 실행을 종료</a:t>
            </a:r>
            <a:endParaRPr lang="en-US" dirty="0"/>
          </a:p>
          <a:p>
            <a:pPr lvl="1"/>
            <a:r>
              <a:rPr lang="ko-KR" altLang="en-US" dirty="0"/>
              <a:t>메인 </a:t>
            </a:r>
            <a:r>
              <a:rPr lang="ko-KR" altLang="en-US" dirty="0" err="1"/>
              <a:t>스레드는</a:t>
            </a:r>
            <a:r>
              <a:rPr lang="ko-KR" altLang="en-US" dirty="0"/>
              <a:t> 추가 작업 </a:t>
            </a:r>
            <a:r>
              <a:rPr lang="ko-KR" altLang="en-US" dirty="0" err="1"/>
              <a:t>스레드들을</a:t>
            </a:r>
            <a:r>
              <a:rPr lang="ko-KR" altLang="en-US" dirty="0"/>
              <a:t> 만들어서 실행시킬 수 있음</a:t>
            </a:r>
            <a:endParaRPr lang="en-US" altLang="ko-KR" dirty="0"/>
          </a:p>
          <a:p>
            <a:pPr lvl="1"/>
            <a:r>
              <a:rPr lang="ko-KR" altLang="en-US" dirty="0"/>
              <a:t>메인 </a:t>
            </a:r>
            <a:r>
              <a:rPr lang="ko-KR" altLang="en-US" dirty="0" err="1"/>
              <a:t>스레드가</a:t>
            </a:r>
            <a:r>
              <a:rPr lang="ko-KR" altLang="en-US" dirty="0"/>
              <a:t> 작업 </a:t>
            </a:r>
            <a:r>
              <a:rPr lang="ko-KR" altLang="en-US" dirty="0" err="1"/>
              <a:t>스레드보다</a:t>
            </a:r>
            <a:r>
              <a:rPr lang="ko-KR" altLang="en-US" dirty="0"/>
              <a:t> 먼저 종료되더라도 작업 </a:t>
            </a:r>
            <a:r>
              <a:rPr lang="ko-KR" altLang="en-US" dirty="0" err="1"/>
              <a:t>스레드가</a:t>
            </a:r>
            <a:r>
              <a:rPr lang="ko-KR" altLang="en-US" dirty="0"/>
              <a:t> 계속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 중이라면 </a:t>
            </a:r>
            <a:r>
              <a:rPr lang="ko-KR" altLang="en-US" dirty="0"/>
              <a:t>프로세스는 종료되지 않음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14.2 </a:t>
            </a:r>
            <a:r>
              <a:rPr lang="ko-KR" altLang="en-US">
                <a:effectLst/>
                <a:latin typeface="Arial" panose="020B0604020202020204" pitchFamily="34" charset="0"/>
              </a:rPr>
              <a:t>메인 스레드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0CC822A-5FF5-83EA-E0FA-444F695A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977" y="1351330"/>
            <a:ext cx="5469538" cy="1772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C2684DE-D9E1-2486-9F72-C2F7B3B15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16" y="3380200"/>
            <a:ext cx="4863367" cy="28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작업 스레드</a:t>
            </a:r>
            <a:endParaRPr lang="en-US" altLang="ko-KR" sz="2400" dirty="0"/>
          </a:p>
          <a:p>
            <a:pPr lvl="1"/>
            <a:r>
              <a:rPr lang="ko-KR" altLang="en-US" sz="2000"/>
              <a:t>멀티 스레드 프로그램을 개발 시 먼저 몇 개의 작업을 병렬로 실행할지 결정하고 각 작업별로 스레드를 생성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marL="180975" lvl="1" indent="0">
              <a:buNone/>
            </a:pPr>
            <a:endParaRPr lang="en-US" altLang="ko-KR"/>
          </a:p>
          <a:p>
            <a:r>
              <a:rPr lang="en-US" altLang="ko-KR"/>
              <a:t>Thread </a:t>
            </a:r>
            <a:r>
              <a:rPr lang="ko-KR" altLang="en-US"/>
              <a:t>클래스로 직접 생성</a:t>
            </a:r>
            <a:endParaRPr lang="en-US" altLang="ko-KR" sz="2400"/>
          </a:p>
          <a:p>
            <a:pPr lvl="1"/>
            <a:r>
              <a:rPr lang="en-US" altLang="ko-KR"/>
              <a:t>java.lang </a:t>
            </a:r>
            <a:r>
              <a:rPr lang="ko-KR" altLang="en-US"/>
              <a:t>패키지에 있는 </a:t>
            </a:r>
            <a:r>
              <a:rPr lang="en-US" altLang="ko-KR"/>
              <a:t>Thread </a:t>
            </a:r>
            <a:r>
              <a:rPr lang="ko-KR" altLang="en-US"/>
              <a:t>클래스로부터 작업 스레드 객체를 직접 생성하려면 </a:t>
            </a:r>
            <a:r>
              <a:rPr lang="en-US" altLang="ko-KR"/>
              <a:t>Runnable </a:t>
            </a:r>
            <a:r>
              <a:rPr lang="ko-KR" altLang="en-US"/>
              <a:t>구현 객체를 매개값으로 갖는 생성자를 호출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14.3 </a:t>
            </a:r>
            <a:r>
              <a:rPr lang="ko-KR" altLang="en-US">
                <a:effectLst/>
                <a:latin typeface="Arial" panose="020B0604020202020204" pitchFamily="34" charset="0"/>
              </a:rPr>
              <a:t>작업 스레드 생성과 실행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25BADE-E097-1EC0-A722-E96C61CB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6" y="2271901"/>
            <a:ext cx="4435224" cy="1447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83E8223-31CA-3BF5-EE17-990FB259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90" y="5581625"/>
            <a:ext cx="5700254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Thread </a:t>
            </a:r>
            <a:r>
              <a:rPr lang="ko-KR" altLang="en-US" sz="2400"/>
              <a:t>자식 클래스로 생성</a:t>
            </a:r>
            <a:endParaRPr lang="en-US" altLang="ko-KR" sz="2400" dirty="0"/>
          </a:p>
          <a:p>
            <a:pPr lvl="1"/>
            <a:r>
              <a:rPr lang="ko-KR" altLang="en-US"/>
              <a:t> </a:t>
            </a:r>
            <a:r>
              <a:rPr lang="en-US" altLang="ko-KR"/>
              <a:t>Thread </a:t>
            </a:r>
            <a:r>
              <a:rPr lang="ko-KR" altLang="en-US"/>
              <a:t>클래스를 상속한 다음 </a:t>
            </a:r>
            <a:r>
              <a:rPr lang="en-US" altLang="ko-KR"/>
              <a:t>run() </a:t>
            </a:r>
            <a:r>
              <a:rPr lang="ko-KR" altLang="en-US"/>
              <a:t>메소드를 재정의해서 스레드가 실행할 코드를 작성하고 객체를 생성</a:t>
            </a:r>
            <a:endParaRPr lang="en-US" altLang="ko-KR"/>
          </a:p>
          <a:p>
            <a:pPr lvl="1"/>
            <a:r>
              <a:rPr lang="ko-KR" altLang="en-US"/>
              <a:t>혹은 </a:t>
            </a:r>
            <a:r>
              <a:rPr lang="en-US" altLang="ko-KR"/>
              <a:t>Thread </a:t>
            </a:r>
            <a:r>
              <a:rPr lang="ko-KR" altLang="en-US"/>
              <a:t>익명 자식 객체를 사용 가능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14.4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이름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E258702-D4E7-A901-37FC-9F466903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4" y="2894512"/>
            <a:ext cx="5614475" cy="2066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E94BEDD-F905-0447-CAB1-44096A55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62" y="2843823"/>
            <a:ext cx="5652057" cy="17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 스레드의 이름</a:t>
            </a:r>
            <a:endParaRPr lang="en-US" altLang="ko-KR" sz="2400" dirty="0"/>
          </a:p>
          <a:p>
            <a:pPr lvl="1"/>
            <a:r>
              <a:rPr lang="ko-KR" altLang="en-US" sz="2000"/>
              <a:t>작업 스레드 이름을 </a:t>
            </a:r>
            <a:r>
              <a:rPr lang="en-US" altLang="ko-KR" sz="2000"/>
              <a:t>Thread-n </a:t>
            </a:r>
            <a:r>
              <a:rPr lang="ko-KR" altLang="en-US" sz="2000"/>
              <a:t>대신 다른 이름으로 설정하려면 </a:t>
            </a:r>
            <a:r>
              <a:rPr lang="en-US" altLang="ko-KR" sz="2000"/>
              <a:t>Thread </a:t>
            </a:r>
            <a:r>
              <a:rPr lang="ko-KR" altLang="en-US" sz="2000"/>
              <a:t>클래스의 </a:t>
            </a:r>
            <a:r>
              <a:rPr lang="en-US" altLang="ko-KR" sz="2000"/>
              <a:t>setName() </a:t>
            </a:r>
            <a:r>
              <a:rPr lang="ko-KR" altLang="en-US" sz="2000"/>
              <a:t>메소드 사용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/>
              <a:t>디버깅할 때 어떤 스레드가 작업을 하는지 조사하기 위해 주로 사용</a:t>
            </a:r>
          </a:p>
          <a:p>
            <a:pPr lvl="1"/>
            <a:r>
              <a:rPr lang="ko-KR" altLang="en-US"/>
              <a:t>어떤 스레드가 실행하고 있는지 확인하려면 정적 메소드인 </a:t>
            </a:r>
            <a:r>
              <a:rPr lang="en-US" altLang="ko-KR"/>
              <a:t>currentThread()</a:t>
            </a:r>
            <a:r>
              <a:rPr lang="ko-KR" altLang="en-US"/>
              <a:t>로 스레드 객체의 참조를 얻은 다음 </a:t>
            </a:r>
            <a:r>
              <a:rPr lang="en-US" altLang="ko-KR"/>
              <a:t>getName() </a:t>
            </a:r>
            <a:r>
              <a:rPr lang="ko-KR" altLang="en-US"/>
              <a:t>메소드로 이름을 출력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14.4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이름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5A79673-5E67-6B93-253E-E1100C2A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45" y="2336508"/>
            <a:ext cx="6023537" cy="5821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EF530A6-8840-3488-B1F5-09ED966E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6" y="4903038"/>
            <a:ext cx="6039709" cy="7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스레드</a:t>
            </a:r>
            <a:r>
              <a:rPr lang="ko-KR" altLang="en-US" sz="2400" dirty="0"/>
              <a:t> 상태</a:t>
            </a:r>
            <a:endParaRPr lang="en-US" altLang="ko-KR" dirty="0"/>
          </a:p>
          <a:p>
            <a:pPr lvl="1"/>
            <a:r>
              <a:rPr lang="ko-KR" altLang="en-US" dirty="0"/>
              <a:t>실행 대기 상태</a:t>
            </a:r>
            <a:r>
              <a:rPr lang="en-US" altLang="ko-KR" dirty="0"/>
              <a:t>: </a:t>
            </a:r>
            <a:r>
              <a:rPr lang="ko-KR" altLang="en-US" dirty="0"/>
              <a:t>실행을 기다리고 있는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실행 상태</a:t>
            </a:r>
            <a:r>
              <a:rPr lang="en-US" altLang="ko-KR" dirty="0"/>
              <a:t>: CPU </a:t>
            </a:r>
            <a:r>
              <a:rPr lang="ko-KR" altLang="en-US" dirty="0" err="1"/>
              <a:t>스케쥴링에</a:t>
            </a:r>
            <a:r>
              <a:rPr lang="ko-KR" altLang="en-US" dirty="0"/>
              <a:t> 따라 </a:t>
            </a:r>
            <a:r>
              <a:rPr lang="en-US" altLang="ko-KR" dirty="0"/>
              <a:t>CPU</a:t>
            </a:r>
            <a:r>
              <a:rPr lang="ko-KR" altLang="en-US" dirty="0"/>
              <a:t>를 점유하고 </a:t>
            </a:r>
            <a:r>
              <a:rPr lang="en-US" altLang="ko-KR" dirty="0"/>
              <a:t>run() </a:t>
            </a:r>
            <a:r>
              <a:rPr lang="ko-KR" altLang="en-US" dirty="0" err="1"/>
              <a:t>메소드를</a:t>
            </a:r>
            <a:r>
              <a:rPr lang="ko-KR" altLang="en-US" dirty="0"/>
              <a:t> 실행</a:t>
            </a:r>
            <a:r>
              <a:rPr lang="en-US" altLang="ko-KR" dirty="0"/>
              <a:t>. </a:t>
            </a:r>
            <a:r>
              <a:rPr lang="ko-KR" altLang="en-US" dirty="0"/>
              <a:t>스케줄링에 의해 다시 실행 대기 상태로 돌아갔다가 다른 </a:t>
            </a:r>
            <a:r>
              <a:rPr lang="ko-KR" altLang="en-US" dirty="0" err="1"/>
              <a:t>스레드가</a:t>
            </a:r>
            <a:r>
              <a:rPr lang="ko-KR" altLang="en-US" dirty="0"/>
              <a:t> 실행 상태 반복</a:t>
            </a:r>
            <a:endParaRPr lang="en-US" altLang="ko-KR" dirty="0"/>
          </a:p>
          <a:p>
            <a:pPr lvl="1"/>
            <a:r>
              <a:rPr lang="ko-KR" altLang="en-US" dirty="0"/>
              <a:t>종료 상태</a:t>
            </a:r>
            <a:r>
              <a:rPr lang="en-US" altLang="ko-KR" dirty="0"/>
              <a:t>: </a:t>
            </a:r>
            <a:r>
              <a:rPr lang="ko-KR" altLang="en-US" dirty="0"/>
              <a:t>실행 상태에서 </a:t>
            </a:r>
            <a:r>
              <a:rPr lang="en-US" altLang="ko-KR" dirty="0"/>
              <a:t>run() </a:t>
            </a:r>
            <a:r>
              <a:rPr lang="ko-KR" altLang="en-US" dirty="0" err="1"/>
              <a:t>메소드가</a:t>
            </a:r>
            <a:r>
              <a:rPr lang="ko-KR" altLang="en-US" dirty="0"/>
              <a:t> 종료되어 실행할 코드 없이 </a:t>
            </a:r>
            <a:r>
              <a:rPr lang="ko-KR" altLang="en-US" dirty="0" err="1"/>
              <a:t>스레드의</a:t>
            </a:r>
            <a:r>
              <a:rPr lang="ko-KR" altLang="en-US" dirty="0"/>
              <a:t> 실행을 멈춘 상태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14.5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상태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DC0C2A6-DDE9-2279-B668-7CA5D473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9" y="3538829"/>
            <a:ext cx="5241434" cy="22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238102" cy="5651045"/>
          </a:xfrm>
        </p:spPr>
        <p:txBody>
          <a:bodyPr/>
          <a:lstStyle/>
          <a:p>
            <a:r>
              <a:rPr lang="ko-KR" altLang="en-US" sz="2400"/>
              <a:t>일시 정지 상태</a:t>
            </a:r>
            <a:endParaRPr lang="en-US" altLang="ko-KR" sz="2400" dirty="0"/>
          </a:p>
          <a:p>
            <a:pPr lvl="1"/>
            <a:r>
              <a:rPr lang="ko-KR" altLang="en-US"/>
              <a:t>스레드가 실행할 수 없는 상태</a:t>
            </a:r>
            <a:endParaRPr lang="en-US" altLang="ko-KR" sz="2000"/>
          </a:p>
          <a:p>
            <a:pPr lvl="1"/>
            <a:r>
              <a:rPr lang="ko-KR" altLang="en-US" sz="2000"/>
              <a:t>스레드가 다시 실행 상태로 가기 위해서는 일시 정지 상태에서 실행 대기 상태로 가야야 함</a:t>
            </a:r>
            <a:r>
              <a:rPr lang="en-US" altLang="ko-KR" sz="2000"/>
              <a:t> </a:t>
            </a:r>
            <a:endParaRPr lang="en-US" altLang="ko-KR" sz="2400"/>
          </a:p>
          <a:p>
            <a:pPr lvl="1"/>
            <a:r>
              <a:rPr lang="en-US" altLang="ko-KR"/>
              <a:t>Thread </a:t>
            </a:r>
            <a:r>
              <a:rPr lang="ko-KR" altLang="en-US"/>
              <a:t>클래스의 </a:t>
            </a:r>
            <a:r>
              <a:rPr lang="en-US" altLang="ko-KR"/>
              <a:t>sleep() </a:t>
            </a:r>
            <a:r>
              <a:rPr lang="ko-KR" altLang="en-US"/>
              <a:t>메소드</a:t>
            </a:r>
            <a:r>
              <a:rPr lang="en-US" altLang="ko-KR"/>
              <a:t>: </a:t>
            </a:r>
            <a:r>
              <a:rPr lang="ko-KR" altLang="en-US"/>
              <a:t>실행 중인 스레드를 일정 시간 멈추게 함</a:t>
            </a:r>
            <a:endParaRPr lang="en-US" altLang="ko-KR"/>
          </a:p>
          <a:p>
            <a:pPr lvl="1"/>
            <a:r>
              <a:rPr lang="ko-KR" altLang="en-US"/>
              <a:t>매개값 단위는 밀리세컨드</a:t>
            </a:r>
            <a:r>
              <a:rPr lang="en-US" altLang="ko-KR"/>
              <a:t>(1/1000)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14.5 </a:t>
            </a:r>
            <a:r>
              <a:rPr lang="ko-KR" altLang="en-US">
                <a:effectLst/>
                <a:latin typeface="Arial" panose="020B0604020202020204" pitchFamily="34" charset="0"/>
              </a:rPr>
              <a:t>스레드 상태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7298F9F-B3FF-8429-16D5-3A9C4E73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90" y="1117690"/>
            <a:ext cx="6013314" cy="5027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95C544D-D26A-881F-662C-6EE9DBEAA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22" y="4826319"/>
            <a:ext cx="2682472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823</Words>
  <Application>Microsoft Office PowerPoint</Application>
  <PresentationFormat>와이드스크린</PresentationFormat>
  <Paragraphs>123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Chapter 14 멀티 스레드</vt:lpstr>
      <vt:lpstr>PowerPoint 프레젠테이션</vt:lpstr>
      <vt:lpstr>14.1 멀티 스레드 개념 </vt:lpstr>
      <vt:lpstr>14.2 메인 스레드</vt:lpstr>
      <vt:lpstr>14.3 작업 스레드 생성과 실행</vt:lpstr>
      <vt:lpstr>14.4 스레드 이름</vt:lpstr>
      <vt:lpstr>14.4 스레드 이름</vt:lpstr>
      <vt:lpstr>14.5 스레드 상태</vt:lpstr>
      <vt:lpstr>14.5 스레드 상태</vt:lpstr>
      <vt:lpstr>14.5 스레드 상태</vt:lpstr>
      <vt:lpstr>14.6 스레드 동기화 </vt:lpstr>
      <vt:lpstr>14.6 스레드 동기화 </vt:lpstr>
      <vt:lpstr>14.6 스레드 동기화 </vt:lpstr>
      <vt:lpstr>14.7 스레드 안전 종료</vt:lpstr>
      <vt:lpstr>14.7 스레드 안전 종료</vt:lpstr>
      <vt:lpstr>14.8 데몬 스레드</vt:lpstr>
      <vt:lpstr>14.9 스레드풀</vt:lpstr>
      <vt:lpstr>14.9 스레드풀</vt:lpstr>
      <vt:lpstr>14.9 스레드풀</vt:lpstr>
      <vt:lpstr>14.9 스레드풀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36</cp:revision>
  <dcterms:created xsi:type="dcterms:W3CDTF">2022-08-19T02:52:36Z</dcterms:created>
  <dcterms:modified xsi:type="dcterms:W3CDTF">2022-08-26T02:16:51Z</dcterms:modified>
</cp:coreProperties>
</file>