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15 </a:t>
            </a:r>
            <a:r>
              <a:rPr lang="ko-KR" altLang="en-US" sz="4000">
                <a:latin typeface="+mj-ea"/>
              </a:rPr>
              <a:t>컬렉션 자료구조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HashMap</a:t>
            </a:r>
            <a:endParaRPr lang="en-US" altLang="ko-KR" sz="2000" dirty="0"/>
          </a:p>
          <a:p>
            <a:pPr lvl="1"/>
            <a:r>
              <a:rPr lang="ko-KR" altLang="en-US" sz="2000" dirty="0"/>
              <a:t>키로 사용할 객체가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리턴값이</a:t>
            </a:r>
            <a:r>
              <a:rPr lang="ko-KR" altLang="en-US" sz="2000" dirty="0"/>
              <a:t> 같고 </a:t>
            </a:r>
            <a:r>
              <a:rPr lang="en-US" altLang="ko-KR" sz="2000" dirty="0" smtClean="0"/>
              <a:t>equals()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리턴할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경우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동일 키로 보고 중복 저장을 허용하지 않음</a:t>
            </a:r>
            <a:endParaRPr lang="en-US" altLang="ko-KR" sz="2000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r>
              <a:rPr lang="en-US" altLang="ko-KR" sz="2400" dirty="0" err="1"/>
              <a:t>Hashtable</a:t>
            </a:r>
            <a:endParaRPr lang="en-US" altLang="ko-KR" sz="2000" dirty="0"/>
          </a:p>
          <a:p>
            <a:pPr lvl="1"/>
            <a:r>
              <a:rPr lang="ko-KR" altLang="en-US" sz="2000" dirty="0"/>
              <a:t>동기화된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구성되어 있어 멀티 </a:t>
            </a:r>
            <a:r>
              <a:rPr lang="ko-KR" altLang="en-US" sz="2000" dirty="0" err="1"/>
              <a:t>스레드가</a:t>
            </a:r>
            <a:r>
              <a:rPr lang="ko-KR" altLang="en-US" sz="2000" dirty="0"/>
              <a:t> 동시에 </a:t>
            </a:r>
            <a:r>
              <a:rPr lang="en-US" altLang="ko-KR" sz="2000" dirty="0" err="1"/>
              <a:t>Hashtable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실행 불가</a:t>
            </a:r>
            <a:endParaRPr lang="en-US" altLang="ko-KR" sz="2000" dirty="0"/>
          </a:p>
          <a:p>
            <a:pPr lvl="1"/>
            <a:r>
              <a:rPr lang="ko-KR" altLang="en-US" sz="2000" dirty="0"/>
              <a:t>멀티 </a:t>
            </a:r>
            <a:r>
              <a:rPr lang="ko-KR" altLang="en-US" sz="2000" dirty="0" err="1"/>
              <a:t>스레드</a:t>
            </a:r>
            <a:r>
              <a:rPr lang="ko-KR" altLang="en-US" sz="2000" dirty="0"/>
              <a:t> 환경에서도 안전하게 객체를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삭제할 수 있다</a:t>
            </a:r>
            <a:r>
              <a:rPr lang="en-US" altLang="ko-KR" sz="2000" dirty="0"/>
              <a:t>.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15.4 Map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12DC935-564A-EB3D-E453-5E247F0E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80" y="2331264"/>
            <a:ext cx="4343776" cy="1265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A7D9B23-8F5E-D5EA-124D-028734E7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94" y="2331264"/>
            <a:ext cx="3377020" cy="11819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94E86CA-8B54-52CF-9AE1-4AD7012B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4" y="5157891"/>
            <a:ext cx="3139712" cy="10821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E9B07A3-AE92-0BA7-67F1-F3949383F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33" y="5131178"/>
            <a:ext cx="4473328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Properties</a:t>
            </a:r>
            <a:endParaRPr lang="en-US" altLang="ko-KR" sz="2000"/>
          </a:p>
          <a:p>
            <a:pPr lvl="1"/>
            <a:r>
              <a:rPr lang="en-US" altLang="ko-KR"/>
              <a:t>Properties</a:t>
            </a:r>
            <a:r>
              <a:rPr lang="ko-KR" altLang="en-US"/>
              <a:t>는 </a:t>
            </a:r>
            <a:r>
              <a:rPr lang="en-US" altLang="ko-KR"/>
              <a:t>Hashtable</a:t>
            </a:r>
            <a:r>
              <a:rPr lang="ko-KR" altLang="en-US"/>
              <a:t>의 자식 클래스</a:t>
            </a:r>
            <a:r>
              <a:rPr lang="en-US" altLang="ko-KR"/>
              <a:t>. </a:t>
            </a:r>
            <a:r>
              <a:rPr lang="ko-KR" altLang="en-US"/>
              <a:t>키와 값을 </a:t>
            </a:r>
            <a:r>
              <a:rPr lang="en-US" altLang="ko-KR"/>
              <a:t>String </a:t>
            </a:r>
            <a:r>
              <a:rPr lang="ko-KR" altLang="en-US"/>
              <a:t>타입으로 제한한 컬렉션</a:t>
            </a:r>
            <a:endParaRPr lang="en-US" altLang="ko-KR"/>
          </a:p>
          <a:p>
            <a:pPr lvl="1"/>
            <a:r>
              <a:rPr lang="ko-KR" altLang="en-US"/>
              <a:t>주로 확장자가 </a:t>
            </a:r>
            <a:r>
              <a:rPr lang="en-US" altLang="ko-KR"/>
              <a:t>.properties</a:t>
            </a:r>
            <a:r>
              <a:rPr lang="ko-KR" altLang="en-US"/>
              <a:t>인 프로퍼티 파일을 읽을 때 사용</a:t>
            </a:r>
            <a:endParaRPr lang="en-US" altLang="ko-KR"/>
          </a:p>
          <a:p>
            <a:pPr lvl="1"/>
            <a:r>
              <a:rPr lang="ko-KR" altLang="en-US"/>
              <a:t>프로퍼티 파일은 키와 값이 </a:t>
            </a:r>
            <a:r>
              <a:rPr lang="en-US" altLang="ko-KR"/>
              <a:t>= </a:t>
            </a:r>
            <a:r>
              <a:rPr lang="ko-KR" altLang="en-US"/>
              <a:t>기호로 연결된 텍스트 파일</a:t>
            </a:r>
            <a:r>
              <a:rPr lang="en-US" altLang="ko-KR"/>
              <a:t>(ISO 8859-1 </a:t>
            </a:r>
            <a:r>
              <a:rPr lang="ko-KR" altLang="en-US"/>
              <a:t>문자셋</a:t>
            </a:r>
            <a:r>
              <a:rPr lang="en-US" altLang="ko-KR"/>
              <a:t>, </a:t>
            </a:r>
            <a:r>
              <a:rPr lang="ko-KR" altLang="en-US"/>
              <a:t>한글은 </a:t>
            </a:r>
            <a:r>
              <a:rPr lang="en-US" altLang="ko-KR"/>
              <a:t>\u+</a:t>
            </a:r>
            <a:r>
              <a:rPr lang="ko-KR" altLang="en-US"/>
              <a:t>유니코드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Properties </a:t>
            </a:r>
            <a:r>
              <a:rPr lang="ko-KR" altLang="en-US"/>
              <a:t>객체를 생성하고</a:t>
            </a:r>
            <a:r>
              <a:rPr lang="en-US" altLang="ko-KR"/>
              <a:t>, load() </a:t>
            </a:r>
            <a:r>
              <a:rPr lang="ko-KR" altLang="en-US"/>
              <a:t>메소드로 프로퍼티 파일의 내용을 메모리로 로드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15.4 Map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6B392B-F377-B437-2337-7B032564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90" y="3527556"/>
            <a:ext cx="3711262" cy="1729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B3478BC-80F5-6762-71D8-25FBBB7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06" y="3521080"/>
            <a:ext cx="5654530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err="1"/>
              <a:t>TreeSet</a:t>
            </a:r>
            <a:endParaRPr lang="en-US" altLang="ko-KR" sz="2400" dirty="0"/>
          </a:p>
          <a:p>
            <a:pPr lvl="1"/>
            <a:r>
              <a:rPr lang="ko-KR" altLang="en-US" sz="2000" dirty="0"/>
              <a:t>이진 </a:t>
            </a:r>
            <a:r>
              <a:rPr lang="ko-KR" altLang="en-US" sz="2000" dirty="0" err="1"/>
              <a:t>트리를</a:t>
            </a:r>
            <a:r>
              <a:rPr lang="ko-KR" altLang="en-US" sz="2000" dirty="0"/>
              <a:t> 기반으로 한 </a:t>
            </a:r>
            <a:r>
              <a:rPr lang="en-US" altLang="ko-KR" sz="2000" dirty="0"/>
              <a:t>Set </a:t>
            </a:r>
            <a:r>
              <a:rPr lang="ko-KR" altLang="en-US" sz="2000" dirty="0" smtClean="0"/>
              <a:t>컬렉션</a:t>
            </a:r>
            <a:endParaRPr lang="en-US" altLang="ko-KR" sz="2000" dirty="0"/>
          </a:p>
          <a:p>
            <a:pPr lvl="1"/>
            <a:r>
              <a:rPr lang="ko-KR" altLang="en-US" sz="2000" dirty="0"/>
              <a:t>여러 개의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트리 형태로 연결된 구조</a:t>
            </a:r>
            <a:r>
              <a:rPr lang="en-US" altLang="ko-KR" sz="2000" dirty="0"/>
              <a:t>. </a:t>
            </a:r>
            <a:r>
              <a:rPr lang="ko-KR" altLang="en-US" sz="2000" dirty="0"/>
              <a:t>루트 </a:t>
            </a:r>
            <a:r>
              <a:rPr lang="ko-KR" altLang="en-US" sz="2000" dirty="0" err="1"/>
              <a:t>노드에서</a:t>
            </a:r>
            <a:r>
              <a:rPr lang="ko-KR" altLang="en-US" sz="2000" dirty="0"/>
              <a:t> 시작해 각 </a:t>
            </a:r>
            <a:r>
              <a:rPr lang="ko-KR" altLang="en-US" sz="2000" dirty="0" err="1"/>
              <a:t>노드에</a:t>
            </a:r>
            <a:r>
              <a:rPr lang="ko-KR" altLang="en-US" sz="2000" dirty="0"/>
              <a:t> 최대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연결할 수 </a:t>
            </a:r>
            <a:r>
              <a:rPr lang="ko-KR" altLang="en-US" sz="2000" dirty="0" smtClean="0"/>
              <a:t>있음</a:t>
            </a:r>
            <a:endParaRPr lang="en-US" altLang="ko-KR" sz="2000" dirty="0"/>
          </a:p>
          <a:p>
            <a:pPr lvl="1"/>
            <a:r>
              <a:rPr lang="en-US" altLang="ko-KR" dirty="0" err="1"/>
              <a:t>TreeSet</a:t>
            </a:r>
            <a:r>
              <a:rPr lang="ko-KR" altLang="en-US" dirty="0"/>
              <a:t>에 객체를 저장하면 부모 </a:t>
            </a:r>
            <a:r>
              <a:rPr lang="ko-KR" altLang="en-US" dirty="0" err="1"/>
              <a:t>노드의</a:t>
            </a:r>
            <a:r>
              <a:rPr lang="ko-KR" altLang="en-US" dirty="0"/>
              <a:t> 객체와 비교해서 낮은 것은 왼쪽 자식 </a:t>
            </a:r>
            <a:r>
              <a:rPr lang="ko-KR" altLang="en-US" dirty="0" err="1"/>
              <a:t>노드에</a:t>
            </a:r>
            <a:r>
              <a:rPr lang="en-US" altLang="ko-KR" dirty="0"/>
              <a:t>, </a:t>
            </a:r>
            <a:r>
              <a:rPr lang="ko-KR" altLang="en-US" dirty="0"/>
              <a:t>높은 것은 오른쪽 자식 </a:t>
            </a:r>
            <a:r>
              <a:rPr lang="ko-KR" altLang="en-US" dirty="0" err="1"/>
              <a:t>노드에</a:t>
            </a:r>
            <a:r>
              <a:rPr lang="ko-KR" altLang="en-US" dirty="0"/>
              <a:t> 저장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15.5 </a:t>
            </a:r>
            <a:r>
              <a:rPr lang="ko-KR" altLang="en-US">
                <a:effectLst/>
                <a:latin typeface="Arial" panose="020B0604020202020204" pitchFamily="34" charset="0"/>
              </a:rPr>
              <a:t>검색 기능을 강화시킨 컬렉션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A0453E7-5026-2887-8071-4EBA1720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31" y="4046092"/>
            <a:ext cx="3330229" cy="1920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453DF30-838C-55DD-656D-C39EEE2CF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74" y="3958454"/>
            <a:ext cx="5540220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654530" cy="5651045"/>
          </a:xfrm>
        </p:spPr>
        <p:txBody>
          <a:bodyPr>
            <a:normAutofit/>
          </a:bodyPr>
          <a:lstStyle/>
          <a:p>
            <a:r>
              <a:rPr lang="en-US" altLang="ko-KR"/>
              <a:t>TreeSet </a:t>
            </a:r>
            <a:r>
              <a:rPr lang="ko-KR" altLang="en-US"/>
              <a:t>컬렉션을 생성하는 방법</a:t>
            </a:r>
            <a:endParaRPr lang="en-US" altLang="ko-KR" sz="2400"/>
          </a:p>
          <a:p>
            <a:pPr lvl="1"/>
            <a:endParaRPr lang="en-US" altLang="ko-KR"/>
          </a:p>
          <a:p>
            <a:pPr marL="180975" lvl="1" indent="0">
              <a:buNone/>
            </a:pPr>
            <a:endParaRPr lang="en-US" altLang="ko-KR"/>
          </a:p>
          <a:p>
            <a:pPr lvl="1"/>
            <a:r>
              <a:rPr lang="en-US" altLang="ko-KR"/>
              <a:t>Set </a:t>
            </a:r>
            <a:r>
              <a:rPr lang="ko-KR" altLang="en-US"/>
              <a:t>타입 변수에 대입해도 되지만 </a:t>
            </a:r>
            <a:r>
              <a:rPr lang="en-US" altLang="ko-KR"/>
              <a:t>TreeSet </a:t>
            </a:r>
            <a:r>
              <a:rPr lang="ko-KR" altLang="en-US"/>
              <a:t>타입으로 대입한 이유는 검색 관련 메소드가 </a:t>
            </a:r>
            <a:r>
              <a:rPr lang="en-US" altLang="ko-KR"/>
              <a:t>TreeSet</a:t>
            </a:r>
            <a:r>
              <a:rPr lang="ko-KR" altLang="en-US"/>
              <a:t>에만 정의되어 있기 때문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15.5 </a:t>
            </a:r>
            <a:r>
              <a:rPr lang="ko-KR" altLang="en-US">
                <a:effectLst/>
                <a:latin typeface="Arial" panose="020B0604020202020204" pitchFamily="34" charset="0"/>
              </a:rPr>
              <a:t>검색 기능을 강화시킨 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0B0592-19A5-FAA7-E5BA-4CE14F96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3" y="1330447"/>
            <a:ext cx="5654530" cy="8001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1DF1D45-A2E0-727D-F0BC-82F5C6E43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09" y="778404"/>
            <a:ext cx="5129452" cy="3043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C78973E-8860-6371-413E-444B92CC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337" y="3790494"/>
            <a:ext cx="5108797" cy="259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959640" cy="5651045"/>
          </a:xfrm>
        </p:spPr>
        <p:txBody>
          <a:bodyPr/>
          <a:lstStyle/>
          <a:p>
            <a:r>
              <a:rPr lang="en-US" altLang="ko-KR" dirty="0" err="1"/>
              <a:t>TreeMap</a:t>
            </a:r>
            <a:endParaRPr lang="en-US" altLang="ko-KR" sz="2400" dirty="0"/>
          </a:p>
          <a:p>
            <a:pPr lvl="1"/>
            <a:r>
              <a:rPr lang="ko-KR" altLang="en-US" dirty="0"/>
              <a:t>이진 </a:t>
            </a:r>
            <a:r>
              <a:rPr lang="ko-KR" altLang="en-US" dirty="0" err="1"/>
              <a:t>트리를</a:t>
            </a:r>
            <a:r>
              <a:rPr lang="ko-KR" altLang="en-US" dirty="0"/>
              <a:t> 기반으로 한 </a:t>
            </a:r>
            <a:r>
              <a:rPr lang="en-US" altLang="ko-KR" dirty="0"/>
              <a:t>Map </a:t>
            </a:r>
            <a:r>
              <a:rPr lang="ko-KR" altLang="en-US" dirty="0"/>
              <a:t>컬렉션</a:t>
            </a:r>
            <a:r>
              <a:rPr lang="en-US" altLang="ko-KR" dirty="0"/>
              <a:t>. </a:t>
            </a:r>
            <a:r>
              <a:rPr lang="ko-KR" altLang="en-US" dirty="0"/>
              <a:t>키와 값이 저장된 </a:t>
            </a:r>
            <a:r>
              <a:rPr lang="ko-KR" altLang="en-US" dirty="0" err="1"/>
              <a:t>엔트리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ko-KR" altLang="en-US" dirty="0"/>
              <a:t>부모 키 값과 비교해서 낮은 것은 왼쪽</a:t>
            </a:r>
            <a:r>
              <a:rPr lang="en-US" altLang="ko-KR" dirty="0"/>
              <a:t>, </a:t>
            </a:r>
            <a:r>
              <a:rPr lang="ko-KR" altLang="en-US" dirty="0"/>
              <a:t>높은 것은 오른쪽 자식 </a:t>
            </a:r>
            <a:r>
              <a:rPr lang="ko-KR" altLang="en-US" dirty="0" err="1"/>
              <a:t>노드에</a:t>
            </a:r>
            <a:r>
              <a:rPr lang="ko-KR" altLang="en-US" dirty="0"/>
              <a:t> </a:t>
            </a:r>
            <a:r>
              <a:rPr lang="en-US" altLang="ko-KR" dirty="0"/>
              <a:t>Entry </a:t>
            </a:r>
            <a:r>
              <a:rPr lang="ko-KR" altLang="en-US" dirty="0"/>
              <a:t>객체를 </a:t>
            </a:r>
            <a:r>
              <a:rPr lang="ko-KR" altLang="en-US" dirty="0" smtClean="0"/>
              <a:t>저장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15.5 </a:t>
            </a:r>
            <a:r>
              <a:rPr lang="ko-KR" altLang="en-US">
                <a:effectLst/>
                <a:latin typeface="Arial" panose="020B0604020202020204" pitchFamily="34" charset="0"/>
              </a:rPr>
              <a:t>검색 기능을 강화시킨 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31FB0D-8756-2668-DC63-3132CBE1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36" y="3435801"/>
            <a:ext cx="4060686" cy="212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6292AE0-65B5-5639-8593-F18DB339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6" y="5658468"/>
            <a:ext cx="5662151" cy="739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75C35A7-DF23-4DAA-F9FF-4F79742F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28" y="679988"/>
            <a:ext cx="5064101" cy="56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Comparable</a:t>
            </a:r>
            <a:r>
              <a:rPr lang="ko-KR" altLang="en-US" sz="2400"/>
              <a:t>과 </a:t>
            </a:r>
            <a:r>
              <a:rPr lang="en-US" altLang="ko-KR" sz="2400"/>
              <a:t>Comparator</a:t>
            </a:r>
            <a:endParaRPr lang="en-US" altLang="ko-KR" sz="2000"/>
          </a:p>
          <a:p>
            <a:pPr lvl="1"/>
            <a:r>
              <a:rPr lang="en-US" altLang="ko-KR" sz="2000"/>
              <a:t>TreeSet</a:t>
            </a:r>
            <a:r>
              <a:rPr lang="ko-KR" altLang="en-US" sz="2000"/>
              <a:t>에 저장되는 객체와 </a:t>
            </a:r>
            <a:r>
              <a:rPr lang="en-US" altLang="ko-KR" sz="2000"/>
              <a:t>TreeMap</a:t>
            </a:r>
            <a:r>
              <a:rPr lang="ko-KR" altLang="en-US" sz="2000"/>
              <a:t>에 저장되는 키 객체를 정렬</a:t>
            </a:r>
            <a:endParaRPr lang="en-US" altLang="ko-KR" sz="2000"/>
          </a:p>
          <a:p>
            <a:pPr lvl="1"/>
            <a:r>
              <a:rPr lang="en-US" altLang="ko-KR" sz="2000"/>
              <a:t>Comparable </a:t>
            </a:r>
            <a:r>
              <a:rPr lang="ko-KR" altLang="en-US" sz="2000"/>
              <a:t>인터페이스에는 </a:t>
            </a:r>
            <a:r>
              <a:rPr lang="en-US" altLang="ko-KR" sz="2000"/>
              <a:t>compareTo() </a:t>
            </a:r>
            <a:r>
              <a:rPr lang="ko-KR" altLang="en-US" sz="2000"/>
              <a:t>메소드가 정의</a:t>
            </a:r>
            <a:r>
              <a:rPr lang="en-US" altLang="ko-KR" sz="2000"/>
              <a:t>. </a:t>
            </a:r>
            <a:r>
              <a:rPr lang="ko-KR" altLang="en-US" sz="2000"/>
              <a:t>사용자 정의 클래스에서 이 메소드를 재정의해서 비교 결과를 정수 값으로 리턴</a:t>
            </a:r>
            <a:endParaRPr lang="en-US" altLang="ko-KR" sz="2000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비교 기능이 없는 </a:t>
            </a:r>
            <a:r>
              <a:rPr lang="en-US" altLang="ko-KR"/>
              <a:t>Comparable </a:t>
            </a:r>
            <a:r>
              <a:rPr lang="ko-KR" altLang="en-US"/>
              <a:t>비구현 객체를 저장하려면 비교자 </a:t>
            </a:r>
            <a:r>
              <a:rPr lang="en-US" altLang="ko-KR"/>
              <a:t>Comparator</a:t>
            </a:r>
            <a:r>
              <a:rPr lang="ko-KR" altLang="en-US"/>
              <a:t>를 제공</a:t>
            </a:r>
            <a:endParaRPr lang="en-US" altLang="ko-KR"/>
          </a:p>
          <a:p>
            <a:pPr lvl="1"/>
            <a:r>
              <a:rPr lang="ko-KR" altLang="en-US"/>
              <a:t>비교자는 </a:t>
            </a:r>
            <a:r>
              <a:rPr lang="en-US" altLang="ko-KR"/>
              <a:t>compare() </a:t>
            </a:r>
            <a:r>
              <a:rPr lang="ko-KR" altLang="en-US"/>
              <a:t>메소드를 재정의해서 비교 결과를 정수 값으로 리턴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15.5 </a:t>
            </a:r>
            <a:r>
              <a:rPr lang="ko-KR" altLang="en-US">
                <a:effectLst/>
                <a:latin typeface="Arial" panose="020B0604020202020204" pitchFamily="34" charset="0"/>
              </a:rPr>
              <a:t>검색 기능을 강화시킨 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BD9065E-F54F-D7D2-58E2-D8DAEB54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6" y="2856456"/>
            <a:ext cx="5685013" cy="952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A34F2B-3D07-1DB9-29C1-FC9A0C19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65" y="4967761"/>
            <a:ext cx="5685013" cy="13869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BACC706-7425-8834-38EF-D83DF7111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002" y="4967761"/>
            <a:ext cx="569263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err="1"/>
              <a:t>후입선출과</a:t>
            </a:r>
            <a:r>
              <a:rPr lang="ko-KR" altLang="en-US" sz="2400" dirty="0"/>
              <a:t> </a:t>
            </a:r>
            <a:r>
              <a:rPr lang="ko-KR" altLang="en-US" dirty="0"/>
              <a:t>선</a:t>
            </a:r>
            <a:r>
              <a:rPr lang="ko-KR" altLang="en-US" sz="2400" dirty="0" smtClean="0"/>
              <a:t>입선출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후입선출</a:t>
            </a:r>
            <a:r>
              <a:rPr lang="en-US" altLang="ko-KR" dirty="0"/>
              <a:t>(LIFO): </a:t>
            </a:r>
            <a:r>
              <a:rPr lang="ko-KR" altLang="en-US" sz="2000" dirty="0"/>
              <a:t>나중에 넣은 객체가 먼저 빠져나가는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선입선출</a:t>
            </a:r>
            <a:r>
              <a:rPr lang="en-US" altLang="ko-KR" sz="2000" dirty="0"/>
              <a:t>(FIFO)</a:t>
            </a:r>
            <a:r>
              <a:rPr lang="en-US" altLang="ko-KR" dirty="0"/>
              <a:t>:</a:t>
            </a:r>
            <a:r>
              <a:rPr lang="ko-KR" altLang="en-US" sz="2000" dirty="0"/>
              <a:t> 먼저 넣은 객체가 먼저 빠져나가는 </a:t>
            </a:r>
            <a:r>
              <a:rPr lang="ko-KR" altLang="en-US" sz="2000" dirty="0" smtClean="0"/>
              <a:t>구조</a:t>
            </a:r>
            <a:endParaRPr lang="en-US" altLang="ko-KR" sz="2000" dirty="0"/>
          </a:p>
          <a:p>
            <a:pPr lvl="1"/>
            <a:r>
              <a:rPr lang="ko-KR" altLang="en-US" sz="2000" dirty="0"/>
              <a:t>컬렉션 프레임워크는 </a:t>
            </a:r>
            <a:r>
              <a:rPr lang="en-US" altLang="ko-KR" sz="2000" dirty="0"/>
              <a:t>LIFO </a:t>
            </a:r>
            <a:r>
              <a:rPr lang="ko-KR" altLang="en-US" sz="2000" dirty="0"/>
              <a:t>자료구조를 제공하는 </a:t>
            </a:r>
            <a:r>
              <a:rPr lang="ko-KR" altLang="en-US" sz="2000" dirty="0" err="1"/>
              <a:t>스택</a:t>
            </a:r>
            <a:r>
              <a:rPr lang="ko-KR" altLang="en-US" sz="2000" dirty="0"/>
              <a:t> 클래스와 </a:t>
            </a:r>
            <a:r>
              <a:rPr lang="en-US" altLang="ko-KR" sz="2000" dirty="0"/>
              <a:t>FIFO </a:t>
            </a:r>
            <a:r>
              <a:rPr lang="ko-KR" altLang="en-US" sz="2000" dirty="0"/>
              <a:t>자료구조를 제공하는 큐 인터페이스를 제공</a:t>
            </a: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15.6 LIFO</a:t>
            </a:r>
            <a:r>
              <a:rPr lang="ko-KR" altLang="en-US">
                <a:effectLst/>
                <a:latin typeface="Arial" panose="020B0604020202020204" pitchFamily="34" charset="0"/>
              </a:rPr>
              <a:t>와 </a:t>
            </a:r>
            <a:r>
              <a:rPr lang="en-US" altLang="ko-KR">
                <a:effectLst/>
                <a:latin typeface="Arial" panose="020B0604020202020204" pitchFamily="34" charset="0"/>
              </a:rPr>
              <a:t>FIFO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01A2C9-39DF-7DB9-0BD6-BCE566D2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75" y="3538829"/>
            <a:ext cx="5817877" cy="22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/>
          <a:p>
            <a:r>
              <a:rPr lang="en-US" altLang="ko-KR" sz="2400"/>
              <a:t>Stack</a:t>
            </a:r>
            <a:endParaRPr lang="en-US" altLang="ko-KR" sz="2400" dirty="0"/>
          </a:p>
          <a:p>
            <a:pPr lvl="1"/>
            <a:r>
              <a:rPr lang="en-US" altLang="ko-KR" sz="2000"/>
              <a:t>Stack </a:t>
            </a:r>
            <a:r>
              <a:rPr lang="ko-KR" altLang="en-US" sz="2000"/>
              <a:t>클래스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LIFO </a:t>
            </a:r>
            <a:r>
              <a:rPr lang="ko-KR" altLang="en-US" sz="2000"/>
              <a:t>자료구조를 구현한 클래스</a:t>
            </a:r>
            <a:endParaRPr lang="en-US" altLang="ko-KR" sz="2000"/>
          </a:p>
          <a:p>
            <a:pPr lvl="1"/>
            <a:endParaRPr lang="en-US" altLang="ko-KR" sz="2000"/>
          </a:p>
          <a:p>
            <a:pPr algn="r"/>
            <a:endParaRPr lang="en-US" altLang="ko-KR" sz="2400"/>
          </a:p>
          <a:p>
            <a:r>
              <a:rPr lang="en-US" altLang="ko-KR"/>
              <a:t>Queue</a:t>
            </a:r>
            <a:endParaRPr lang="en-US" altLang="ko-KR" sz="2000"/>
          </a:p>
          <a:p>
            <a:pPr lvl="1"/>
            <a:r>
              <a:rPr lang="en-US" altLang="ko-KR"/>
              <a:t>Queue </a:t>
            </a:r>
            <a:r>
              <a:rPr lang="ko-KR" altLang="en-US"/>
              <a:t>인터페이스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FIFO </a:t>
            </a:r>
            <a:r>
              <a:rPr lang="ko-KR" altLang="en-US"/>
              <a:t>자료구조에서 사용되는 메소드를 정의</a:t>
            </a:r>
            <a:endParaRPr lang="en-US" altLang="ko-KR"/>
          </a:p>
          <a:p>
            <a:pPr lvl="1"/>
            <a:r>
              <a:rPr lang="en-US" altLang="ko-KR"/>
              <a:t>LinkedList: Queue </a:t>
            </a:r>
            <a:r>
              <a:rPr lang="ko-KR" altLang="en-US"/>
              <a:t>인터페이스를 구현한 대표적인 클래스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15.6 LIFO</a:t>
            </a:r>
            <a:r>
              <a:rPr lang="ko-KR" altLang="en-US">
                <a:effectLst/>
                <a:latin typeface="Arial" panose="020B0604020202020204" pitchFamily="34" charset="0"/>
              </a:rPr>
              <a:t>와 </a:t>
            </a:r>
            <a:r>
              <a:rPr lang="en-US" altLang="ko-KR">
                <a:effectLst/>
                <a:latin typeface="Arial" panose="020B0604020202020204" pitchFamily="34" charset="0"/>
              </a:rPr>
              <a:t>FIFO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6DF23D6-055E-BCD3-AFB3-3652BE88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68" y="1886515"/>
            <a:ext cx="6502922" cy="95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3CAC600-07FA-6A72-720A-D9898F4E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9" y="1846009"/>
            <a:ext cx="3194107" cy="944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FE7296-DE23-E551-66D8-B11C2D8C0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04" y="4761020"/>
            <a:ext cx="6046292" cy="9308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19A6031-0E49-1A5F-9C47-AB5D03C97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175" y="4750637"/>
            <a:ext cx="3682815" cy="8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2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6585639" cy="5651045"/>
          </a:xfrm>
        </p:spPr>
        <p:txBody>
          <a:bodyPr>
            <a:normAutofit/>
          </a:bodyPr>
          <a:lstStyle/>
          <a:p>
            <a:r>
              <a:rPr lang="ko-KR" altLang="en-US" sz="2400"/>
              <a:t>동기화된 컬렉션</a:t>
            </a:r>
            <a:endParaRPr lang="en-US" altLang="ko-KR" sz="2000"/>
          </a:p>
          <a:p>
            <a:pPr lvl="1"/>
            <a:r>
              <a:rPr lang="ko-KR" altLang="en-US" sz="2000"/>
              <a:t>동기화된</a:t>
            </a:r>
            <a:r>
              <a:rPr lang="en-US" altLang="ko-KR" sz="2000"/>
              <a:t> </a:t>
            </a:r>
            <a:r>
              <a:rPr lang="ko-KR" altLang="en-US" sz="2000"/>
              <a:t>메소드로 구성된 </a:t>
            </a:r>
            <a:r>
              <a:rPr lang="en-US" altLang="ko-KR" sz="2000"/>
              <a:t>Vector</a:t>
            </a:r>
            <a:r>
              <a:rPr lang="ko-KR" altLang="en-US" sz="2000"/>
              <a:t>와 </a:t>
            </a:r>
            <a:r>
              <a:rPr lang="en-US" altLang="ko-KR" sz="2000"/>
              <a:t>Hashtable</a:t>
            </a:r>
            <a:r>
              <a:rPr lang="ko-KR" altLang="en-US" sz="2000"/>
              <a:t>는 멀티 스레드 환경에서 안전하게 요소를 처리</a:t>
            </a:r>
            <a:endParaRPr lang="en-US" altLang="ko-KR" sz="2000"/>
          </a:p>
          <a:p>
            <a:pPr lvl="1"/>
            <a:r>
              <a:rPr lang="en-US" altLang="ko-KR" sz="2000"/>
              <a:t>Collections</a:t>
            </a:r>
            <a:r>
              <a:rPr lang="ko-KR" altLang="en-US" sz="2000"/>
              <a:t>의 </a:t>
            </a:r>
            <a:r>
              <a:rPr lang="en-US" altLang="ko-KR" sz="2000"/>
              <a:t>synchronizedXXX() </a:t>
            </a:r>
            <a:r>
              <a:rPr lang="ko-KR" altLang="en-US" sz="2000"/>
              <a:t>메소드</a:t>
            </a:r>
            <a:r>
              <a:rPr lang="en-US" altLang="ko-KR" sz="2000"/>
              <a:t>: ArrayList, HashSet, HashMap</a:t>
            </a:r>
            <a:r>
              <a:rPr lang="ko-KR" altLang="en-US" sz="2000"/>
              <a:t> 등 비동기화된 메소드를 동기화된 메소드로 래핑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15.7 </a:t>
            </a:r>
            <a:r>
              <a:rPr lang="ko-KR" altLang="en-US">
                <a:effectLst/>
                <a:latin typeface="Arial" panose="020B0604020202020204" pitchFamily="34" charset="0"/>
              </a:rPr>
              <a:t>동기화된 컬렉션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926C7C-5CA1-04FA-0DA6-272820B6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63" y="3806543"/>
            <a:ext cx="6097853" cy="1159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CC06C8-F7A5-23BA-8866-AFCD9788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03" y="821342"/>
            <a:ext cx="4467002" cy="1761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62C7757-4844-A786-15D8-9BEAA79C6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074" y="2710888"/>
            <a:ext cx="4341636" cy="1748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B920C27-E073-0A0D-9357-733D5B57D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094" y="4665253"/>
            <a:ext cx="4401019" cy="17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수정할 수 없는 컬렉션</a:t>
            </a:r>
            <a:endParaRPr lang="en-US" altLang="ko-KR" sz="2400" dirty="0"/>
          </a:p>
          <a:p>
            <a:pPr lvl="1"/>
            <a:r>
              <a:rPr lang="ko-KR" altLang="en-US" sz="2000" dirty="0"/>
              <a:t>요소를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삭제할 수 없는 컬렉션</a:t>
            </a:r>
            <a:r>
              <a:rPr lang="en-US" altLang="ko-KR" sz="2000" dirty="0"/>
              <a:t>. </a:t>
            </a:r>
            <a:r>
              <a:rPr lang="ko-KR" altLang="en-US" sz="2000" dirty="0"/>
              <a:t>컬렉션 생성 시 저장된 요소를 변경하고 싶지 않을 때 </a:t>
            </a:r>
            <a:r>
              <a:rPr lang="ko-KR" altLang="en-US" sz="2000" dirty="0" smtClean="0"/>
              <a:t>유용</a:t>
            </a:r>
            <a:endParaRPr lang="en-US" altLang="ko-KR" dirty="0"/>
          </a:p>
          <a:p>
            <a:pPr lvl="1"/>
            <a:endParaRPr lang="ko-KR" altLang="en-US" sz="2000" dirty="0"/>
          </a:p>
          <a:p>
            <a:pPr lvl="1"/>
            <a:r>
              <a:rPr lang="en-US" altLang="ko-KR" sz="2000" dirty="0"/>
              <a:t>List, Set, Map </a:t>
            </a:r>
            <a:r>
              <a:rPr lang="ko-KR" altLang="en-US" sz="2000" dirty="0"/>
              <a:t>인터페이스의 정적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of()</a:t>
            </a:r>
            <a:r>
              <a:rPr lang="ko-KR" altLang="en-US" sz="2000" dirty="0"/>
              <a:t>로 생성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2000" dirty="0"/>
              <a:t>List, Set, Map </a:t>
            </a:r>
            <a:r>
              <a:rPr lang="ko-KR" altLang="en-US" sz="2000" dirty="0"/>
              <a:t>인터페이스의 정적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copyOf</a:t>
            </a:r>
            <a:r>
              <a:rPr lang="en-US" altLang="ko-KR" sz="2000" dirty="0"/>
              <a:t>()</a:t>
            </a:r>
            <a:r>
              <a:rPr lang="ko-KR" altLang="en-US" sz="2000" dirty="0"/>
              <a:t>을 이용해 기존 컬렉션을 복사</a:t>
            </a:r>
            <a:endParaRPr lang="en-US" altLang="ko-KR" sz="2000" dirty="0"/>
          </a:p>
          <a:p>
            <a:pPr lvl="1"/>
            <a:r>
              <a:rPr lang="ko-KR" altLang="en-US" sz="2000" dirty="0"/>
              <a:t>배열로부터 수정할 수 없는 </a:t>
            </a:r>
            <a:r>
              <a:rPr lang="en-US" altLang="ko-KR" sz="2000" dirty="0"/>
              <a:t>List </a:t>
            </a:r>
            <a:r>
              <a:rPr lang="ko-KR" altLang="en-US" sz="2000" dirty="0"/>
              <a:t>컬렉션을 만듦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15.8 </a:t>
            </a:r>
            <a:r>
              <a:rPr lang="ko-KR" altLang="en-US">
                <a:effectLst/>
                <a:latin typeface="Arial" panose="020B0604020202020204" pitchFamily="34" charset="0"/>
              </a:rPr>
              <a:t>수정할 수 없는 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6B07FD-5472-06DE-D767-16BD7800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46" y="2361760"/>
            <a:ext cx="5692633" cy="899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6EB617-AA3C-01E0-DCAA-968D17A6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8" y="3346194"/>
            <a:ext cx="5692633" cy="937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57440B2-EE77-5D10-4F62-922FD8457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470" y="4413287"/>
            <a:ext cx="566215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15.1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 프레임워크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15.2 List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15.3 Set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15.4 Map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15.5 </a:t>
            </a:r>
            <a:r>
              <a:rPr lang="ko-KR" altLang="en-US">
                <a:effectLst/>
                <a:latin typeface="Arial" panose="020B0604020202020204" pitchFamily="34" charset="0"/>
              </a:rPr>
              <a:t>검색 기능을 강화시킨 컬렉션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15.6 LIFO</a:t>
            </a:r>
            <a:r>
              <a:rPr lang="ko-KR" altLang="en-US">
                <a:effectLst/>
                <a:latin typeface="Arial" panose="020B0604020202020204" pitchFamily="34" charset="0"/>
              </a:rPr>
              <a:t>와 </a:t>
            </a:r>
            <a:r>
              <a:rPr lang="en-US" altLang="ko-KR">
                <a:effectLst/>
                <a:latin typeface="Arial" panose="020B0604020202020204" pitchFamily="34" charset="0"/>
              </a:rPr>
              <a:t>FIFO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 </a:t>
            </a:r>
          </a:p>
          <a:p>
            <a:endParaRPr lang="ko-KR" alt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15.7 </a:t>
            </a:r>
            <a:r>
              <a:rPr lang="ko-KR" altLang="en-US">
                <a:effectLst/>
                <a:latin typeface="Arial" panose="020B0604020202020204" pitchFamily="34" charset="0"/>
              </a:rPr>
              <a:t>동기화된 컬렉션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15.8 </a:t>
            </a:r>
            <a:r>
              <a:rPr lang="ko-KR" altLang="en-US">
                <a:effectLst/>
                <a:latin typeface="Arial" panose="020B0604020202020204" pitchFamily="34" charset="0"/>
              </a:rPr>
              <a:t>수정할 수 없는 컬렉션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컬렉션 프레임워크</a:t>
            </a:r>
            <a:endParaRPr lang="en-US" altLang="ko-KR" sz="2400" dirty="0"/>
          </a:p>
          <a:p>
            <a:pPr lvl="1"/>
            <a:r>
              <a:rPr lang="ko-KR" altLang="en-US" dirty="0"/>
              <a:t>널리 알려진 자료구조를 바탕으로 객체들을 효율적으로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검색할 수 </a:t>
            </a:r>
            <a:r>
              <a:rPr lang="ko-KR" altLang="en-US" dirty="0" smtClean="0"/>
              <a:t>있도록 관련 인터페이스와 클래스들을 포함시켜 놓은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주요 인터페이스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List, Set, Map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15.1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 프레임워크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E6F845-A587-B00F-07BD-F5870CBA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19" y="3224481"/>
            <a:ext cx="4231017" cy="2475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D4CFBD6-674F-7B9F-9E12-1FF5DD53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68" y="3224481"/>
            <a:ext cx="5509222" cy="1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List </a:t>
            </a:r>
            <a:r>
              <a:rPr lang="ko-KR" altLang="en-US" sz="2400"/>
              <a:t>컬렉션</a:t>
            </a:r>
            <a:endParaRPr lang="en-US" altLang="ko-KR" sz="2400" dirty="0"/>
          </a:p>
          <a:p>
            <a:pPr lvl="1"/>
            <a:r>
              <a:rPr lang="ko-KR" altLang="en-US" sz="2000"/>
              <a:t>객체를 인덱스로 관리하기 때문에 객체를 저장하면 인덱스가 부여되고 인덱스로 객체를 검색</a:t>
            </a:r>
            <a:r>
              <a:rPr lang="en-US" altLang="ko-KR" sz="2000"/>
              <a:t>, </a:t>
            </a:r>
            <a:r>
              <a:rPr lang="ko-KR" altLang="en-US" sz="2000"/>
              <a:t>삭제할 수 있는 기능을 제공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15.2 List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3B1729-57C9-BB7F-8011-58AC50B2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67" y="2382528"/>
            <a:ext cx="6060148" cy="31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ArrayList</a:t>
            </a:r>
            <a:endParaRPr lang="en-US" altLang="ko-KR" sz="2000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객체를 추가하면 내부 배열에 객체가 </a:t>
            </a:r>
            <a:r>
              <a:rPr lang="ko-KR" altLang="en-US" dirty="0" smtClean="0"/>
              <a:t>저장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 </a:t>
            </a:r>
            <a:r>
              <a:rPr lang="ko-KR" altLang="en-US" dirty="0"/>
              <a:t>제한 없이 객체를 추가할 수 있음</a:t>
            </a:r>
            <a:endParaRPr lang="en-US" altLang="ko-KR" dirty="0"/>
          </a:p>
          <a:p>
            <a:pPr lvl="1"/>
            <a:r>
              <a:rPr lang="ko-KR" altLang="en-US" dirty="0"/>
              <a:t>객체의 번지를 저장</a:t>
            </a:r>
            <a:r>
              <a:rPr lang="en-US" altLang="ko-KR" dirty="0"/>
              <a:t>. </a:t>
            </a:r>
            <a:r>
              <a:rPr lang="ko-KR" altLang="en-US" dirty="0"/>
              <a:t>동일한 객체를 중복 저장</a:t>
            </a:r>
            <a:r>
              <a:rPr lang="en-US" altLang="ko-KR" dirty="0"/>
              <a:t> </a:t>
            </a:r>
            <a:r>
              <a:rPr lang="ko-KR" altLang="en-US" dirty="0"/>
              <a:t>시 동일한 번지가 저장</a:t>
            </a:r>
            <a:r>
              <a:rPr lang="en-US" altLang="ko-KR" dirty="0"/>
              <a:t>. null </a:t>
            </a:r>
            <a:r>
              <a:rPr lang="ko-KR" altLang="en-US" dirty="0"/>
              <a:t>저장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컬렉션에 객체를 추가 시 인덱스 </a:t>
            </a:r>
            <a:r>
              <a:rPr lang="en-US" altLang="ko-KR" dirty="0"/>
              <a:t>0</a:t>
            </a:r>
            <a:r>
              <a:rPr lang="ko-KR" altLang="en-US" dirty="0"/>
              <a:t>번부터 차례대로 저장</a:t>
            </a:r>
            <a:endParaRPr lang="en-US" altLang="ko-KR" dirty="0"/>
          </a:p>
          <a:p>
            <a:pPr lvl="1"/>
            <a:r>
              <a:rPr lang="ko-KR" altLang="en-US" dirty="0"/>
              <a:t>특정 인덱스의 객체를 제거하거나 삽입하면 전체가 앞</a:t>
            </a:r>
            <a:r>
              <a:rPr lang="en-US" altLang="ko-KR" dirty="0"/>
              <a:t>/</a:t>
            </a:r>
            <a:r>
              <a:rPr lang="ko-KR" altLang="en-US" dirty="0"/>
              <a:t>뒤로 </a:t>
            </a:r>
            <a:r>
              <a:rPr lang="en-US" altLang="ko-KR" dirty="0"/>
              <a:t>1</a:t>
            </a:r>
            <a:r>
              <a:rPr lang="ko-KR" altLang="en-US" dirty="0"/>
              <a:t>씩 당겨지거나 밀림</a:t>
            </a:r>
            <a:endParaRPr lang="en-US" altLang="ko-KR" dirty="0"/>
          </a:p>
          <a:p>
            <a:pPr lvl="1"/>
            <a:r>
              <a:rPr lang="ko-KR" altLang="en-US" dirty="0"/>
              <a:t>빈번한 객체 삭제와 삽입이 일어나는 곳에선 바람직하지 않음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15.2 List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4C17760-C4B8-9BBF-1642-9C7D00DF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72" y="2316383"/>
            <a:ext cx="3200677" cy="15698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238038-B705-AE65-D43F-5E0AD853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3" y="2340446"/>
            <a:ext cx="5692633" cy="9144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7859C6D-BB61-DD7A-9612-B07451B9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72" y="5361628"/>
            <a:ext cx="3558848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</a:t>
            </a:r>
          </a:p>
          <a:p>
            <a:pPr lvl="1"/>
            <a:r>
              <a:rPr lang="ko-KR" altLang="en-US" dirty="0"/>
              <a:t>동기화된 </a:t>
            </a:r>
            <a:r>
              <a:rPr lang="ko-KR" altLang="en-US" dirty="0" err="1"/>
              <a:t>메소드로</a:t>
            </a:r>
            <a:r>
              <a:rPr lang="ko-KR" altLang="en-US" dirty="0"/>
              <a:t> 구성되어 있어 멀티 </a:t>
            </a:r>
            <a:r>
              <a:rPr lang="ko-KR" altLang="en-US" dirty="0" err="1"/>
              <a:t>스레드가</a:t>
            </a:r>
            <a:r>
              <a:rPr lang="ko-KR" altLang="en-US" dirty="0"/>
              <a:t> 동시에 </a:t>
            </a:r>
            <a:r>
              <a:rPr lang="en-US" altLang="ko-KR" dirty="0"/>
              <a:t>Vector() </a:t>
            </a:r>
            <a:r>
              <a:rPr lang="ko-KR" altLang="en-US" dirty="0" err="1"/>
              <a:t>메소드를</a:t>
            </a:r>
            <a:r>
              <a:rPr lang="ko-KR" altLang="en-US" dirty="0"/>
              <a:t> 실행할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멀티 </a:t>
            </a:r>
            <a:r>
              <a:rPr lang="ko-KR" altLang="en-US" dirty="0" err="1"/>
              <a:t>스레드</a:t>
            </a:r>
            <a:r>
              <a:rPr lang="ko-KR" altLang="en-US" dirty="0"/>
              <a:t> 환경에서는 안전하게 객체를 추가 또는 삭제할 수 있음</a:t>
            </a:r>
            <a:endParaRPr lang="en-US" altLang="ko-KR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r>
              <a:rPr lang="en-US" altLang="ko-KR" dirty="0" err="1"/>
              <a:t>LinkedList</a:t>
            </a:r>
            <a:endParaRPr lang="en-US" altLang="ko-KR" dirty="0"/>
          </a:p>
          <a:p>
            <a:pPr lvl="1"/>
            <a:r>
              <a:rPr lang="ko-KR" altLang="en-US" dirty="0"/>
              <a:t>인접 객체를 체인처럼 연결해서 관리</a:t>
            </a:r>
            <a:r>
              <a:rPr lang="en-US" altLang="ko-KR" dirty="0"/>
              <a:t>. </a:t>
            </a:r>
            <a:r>
              <a:rPr lang="ko-KR" altLang="en-US" dirty="0"/>
              <a:t>객체 삭제와 삽입이 빈번한 곳에서 </a:t>
            </a:r>
            <a:r>
              <a:rPr lang="en-US" altLang="ko-KR" dirty="0" err="1"/>
              <a:t>ArrayList</a:t>
            </a:r>
            <a:r>
              <a:rPr lang="ko-KR" altLang="en-US" dirty="0"/>
              <a:t>보다 유리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15.2 List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46C881F-8F5E-99C5-736B-1D1CE0AD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2" y="2324004"/>
            <a:ext cx="3124471" cy="1104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F4D961D-7042-454F-2096-C53BA641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25" y="2319994"/>
            <a:ext cx="5677392" cy="952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8799903-501B-03DA-8AA0-0E2FAC90A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22" y="4617060"/>
            <a:ext cx="3528366" cy="1615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28F9EFD-45E8-95AA-FBF7-56DB2E117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195" y="4617060"/>
            <a:ext cx="3101609" cy="12345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31BFD43-9D04-0CA4-C292-0C9B62D69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911" y="5430069"/>
            <a:ext cx="4519052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/>
          <a:p>
            <a:r>
              <a:rPr lang="en-US" altLang="ko-KR" sz="2400" dirty="0"/>
              <a:t>Set </a:t>
            </a:r>
            <a:r>
              <a:rPr lang="ko-KR" altLang="en-US" sz="2400" dirty="0"/>
              <a:t>컬렉션</a:t>
            </a:r>
            <a:endParaRPr lang="en-US" altLang="ko-KR" sz="2400" dirty="0"/>
          </a:p>
          <a:p>
            <a:pPr lvl="1"/>
            <a:r>
              <a:rPr lang="en-US" altLang="ko-KR" sz="2000" dirty="0"/>
              <a:t>Set </a:t>
            </a:r>
            <a:r>
              <a:rPr lang="ko-KR" altLang="en-US" sz="2000" dirty="0"/>
              <a:t>컬렉션은 저장 순서가 유지되지 </a:t>
            </a:r>
            <a:r>
              <a:rPr lang="ko-KR" altLang="en-US" sz="2000" dirty="0" smtClean="0"/>
              <a:t>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객체를 중복해서 저장할 수 없고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</a:t>
            </a:r>
            <a:r>
              <a:rPr lang="en-US" altLang="ko-KR" sz="2000" dirty="0"/>
              <a:t>null</a:t>
            </a:r>
            <a:r>
              <a:rPr lang="ko-KR" altLang="en-US" sz="2000" dirty="0"/>
              <a:t>만 저장할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수학의 집합 개념</a:t>
            </a:r>
            <a:r>
              <a:rPr lang="en-US" altLang="ko-KR" sz="2000" dirty="0"/>
              <a:t>) </a:t>
            </a:r>
          </a:p>
          <a:p>
            <a:pPr lvl="1"/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15.3 Set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9F39DCE-77E7-6349-64A8-90D3AC6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23" y="2397214"/>
            <a:ext cx="3147333" cy="1790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C80198-1F4E-EB2C-ECC7-68744AA0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29" y="2406315"/>
            <a:ext cx="6260749" cy="25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HashSet</a:t>
            </a:r>
            <a:endParaRPr lang="en-US" altLang="ko-KR" sz="2400" dirty="0"/>
          </a:p>
          <a:p>
            <a:pPr lvl="1"/>
            <a:r>
              <a:rPr lang="ko-KR" altLang="en-US" dirty="0"/>
              <a:t>동등 객체를 중복 저장하지 않음</a:t>
            </a:r>
            <a:endParaRPr lang="en-US" altLang="ko-KR" dirty="0"/>
          </a:p>
          <a:p>
            <a:pPr lvl="1"/>
            <a:r>
              <a:rPr lang="ko-KR" altLang="en-US" dirty="0"/>
              <a:t>다른 객체라도 </a:t>
            </a:r>
            <a:r>
              <a:rPr lang="en-US" altLang="ko-KR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리턴값이</a:t>
            </a:r>
            <a:r>
              <a:rPr lang="ko-KR" altLang="en-US" dirty="0"/>
              <a:t> 같고</a:t>
            </a:r>
            <a:r>
              <a:rPr lang="en-US" altLang="ko-KR" dirty="0"/>
              <a:t>, </a:t>
            </a:r>
            <a:r>
              <a:rPr lang="en-US" altLang="ko-KR" dirty="0" smtClean="0"/>
              <a:t>equals()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동일한 </a:t>
            </a:r>
            <a:r>
              <a:rPr lang="ko-KR" altLang="en-US" dirty="0"/>
              <a:t>객체라고 판단하고 중복 저장하지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iterator() </a:t>
            </a:r>
            <a:r>
              <a:rPr lang="ko-KR" altLang="en-US" dirty="0" err="1"/>
              <a:t>메소드</a:t>
            </a:r>
            <a:r>
              <a:rPr lang="en-US" altLang="ko-KR" dirty="0"/>
              <a:t>:</a:t>
            </a:r>
            <a:r>
              <a:rPr lang="ko-KR" altLang="en-US" dirty="0"/>
              <a:t> 반복자를 얻어 </a:t>
            </a:r>
            <a:r>
              <a:rPr lang="en-US" altLang="ko-KR" dirty="0"/>
              <a:t>Set </a:t>
            </a:r>
            <a:r>
              <a:rPr lang="ko-KR" altLang="en-US" dirty="0"/>
              <a:t>컬렉션의 객체를 하나씩 가져옴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15.3 Set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DF4834-3CDE-C3E0-12E6-2B88DD43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4" y="2898770"/>
            <a:ext cx="5685013" cy="883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956CDD8-6D13-B070-E0EC-E958A117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42" y="2898770"/>
            <a:ext cx="5658456" cy="13523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AD7CFBC-D916-BDB0-24AB-063BDF5F8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86" y="4989462"/>
            <a:ext cx="3170195" cy="7773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F0A4A19-8C85-99D5-B87E-477836AD1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282" y="4973420"/>
            <a:ext cx="5654530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Map</a:t>
            </a:r>
            <a:r>
              <a:rPr lang="ko-KR" altLang="en-US" sz="2400"/>
              <a:t> 컬렉션</a:t>
            </a:r>
            <a:endParaRPr lang="en-US" altLang="ko-KR" sz="2400" dirty="0"/>
          </a:p>
          <a:p>
            <a:pPr lvl="1"/>
            <a:r>
              <a:rPr lang="ko-KR" altLang="en-US"/>
              <a:t>키와 값으로 구성된 엔트리 객체를 저장</a:t>
            </a:r>
          </a:p>
          <a:p>
            <a:pPr lvl="1"/>
            <a:r>
              <a:rPr lang="ko-KR" altLang="en-US"/>
              <a:t>키는 중복 저장할 수 없지만 값은 중복 저장할 수 있음</a:t>
            </a:r>
            <a:r>
              <a:rPr lang="en-US" altLang="ko-KR"/>
              <a:t>. </a:t>
            </a:r>
            <a:r>
              <a:rPr lang="ko-KR" altLang="en-US"/>
              <a:t>기존에 저장된 키와 동일한 키로 값을 저장하면 새로운 값으로 대치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15.4 Map </a:t>
            </a:r>
            <a:r>
              <a:rPr lang="ko-KR" altLang="en-US">
                <a:effectLst/>
                <a:latin typeface="Arial" panose="020B0604020202020204" pitchFamily="34" charset="0"/>
              </a:rPr>
              <a:t>컬렉션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6DF2A91-7AF4-DFF8-E8B3-E6ED8778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89" y="3357575"/>
            <a:ext cx="4519052" cy="1988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C6D2632-C18C-AB40-2795-820542AF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3" y="2820745"/>
            <a:ext cx="566215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696</Words>
  <Application>Microsoft Office PowerPoint</Application>
  <PresentationFormat>와이드스크린</PresentationFormat>
  <Paragraphs>113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Chapter 15 컬렉션 자료구조</vt:lpstr>
      <vt:lpstr>PowerPoint 프레젠테이션</vt:lpstr>
      <vt:lpstr>15.1 컬렉션 프레임워크</vt:lpstr>
      <vt:lpstr>15.2 List 컬렉션</vt:lpstr>
      <vt:lpstr>15.2 List 컬렉션</vt:lpstr>
      <vt:lpstr>15.2 List 컬렉션</vt:lpstr>
      <vt:lpstr>15.3 Set 컬렉션</vt:lpstr>
      <vt:lpstr>15.3 Set 컬렉션</vt:lpstr>
      <vt:lpstr>15.4 Map 컬렉션</vt:lpstr>
      <vt:lpstr>15.4 Map 컬렉션</vt:lpstr>
      <vt:lpstr>15.4 Map 컬렉션</vt:lpstr>
      <vt:lpstr>15.5 검색 기능을 강화시킨 컬렉션</vt:lpstr>
      <vt:lpstr>15.5 검색 기능을 강화시킨 컬렉션</vt:lpstr>
      <vt:lpstr>15.5 검색 기능을 강화시킨 컬렉션</vt:lpstr>
      <vt:lpstr>15.5 검색 기능을 강화시킨 컬렉션</vt:lpstr>
      <vt:lpstr>15.6 LIFO와 FIFO 컬렉션</vt:lpstr>
      <vt:lpstr>15.6 LIFO와 FIFO 컬렉션</vt:lpstr>
      <vt:lpstr>15.7 동기화된 컬렉션</vt:lpstr>
      <vt:lpstr>15.8 수정할 수 없는 컬렉션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45</cp:revision>
  <dcterms:created xsi:type="dcterms:W3CDTF">2022-08-19T02:52:36Z</dcterms:created>
  <dcterms:modified xsi:type="dcterms:W3CDTF">2022-08-26T02:58:25Z</dcterms:modified>
</cp:coreProperties>
</file>