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7" r:id="rId16"/>
    <p:sldId id="278" r:id="rId17"/>
    <p:sldId id="275" r:id="rId18"/>
    <p:sldId id="276" r:id="rId19"/>
    <p:sldId id="273" r:id="rId20"/>
    <p:sldId id="274" r:id="rId21"/>
    <p:sldId id="279" r:id="rId22"/>
    <p:sldId id="280" r:id="rId23"/>
    <p:sldId id="281" r:id="rId24"/>
    <p:sldId id="282" r:id="rId25"/>
    <p:sldId id="283" r:id="rId26"/>
    <p:sldId id="26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0C5"/>
    <a:srgbClr val="3668B8"/>
    <a:srgbClr val="3362AF"/>
    <a:srgbClr val="336EAF"/>
    <a:srgbClr val="3777BB"/>
    <a:srgbClr val="CAD8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9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2997813A-0E95-5704-7702-A8811B0B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1E94338-303F-756E-45E9-E78654CEC7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307E-E946-4A77-98C6-4A18D76455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9D461D1-8B5E-FA60-0EBE-1E6452412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C51A3FD-0ABD-F4F5-3ABF-611407BE1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6D1E-E59C-4F02-BB42-3A2B7E2D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xmlns="" id="{32A3603F-3A56-7256-4319-2015E7A81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4091459"/>
          </a:xfrm>
          <a:prstGeom prst="rect">
            <a:avLst/>
          </a:prstGeom>
        </p:spPr>
      </p:pic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xmlns="" id="{E79C2C58-6F6F-9564-E8F9-05CB4A2F9010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xmlns="" id="{E223FC63-78AF-2B93-9FE6-2F77E1D624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xmlns="" id="{92F55731-3CD3-A0AF-1072-C71967BDC62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5010" y="6410848"/>
            <a:ext cx="1407629" cy="3427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5C8BF19B-581E-806E-4439-6B890A40D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579" y="4249725"/>
            <a:ext cx="11749135" cy="669803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3777BB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Chapter 01 </a:t>
            </a:r>
            <a:r>
              <a:rPr lang="ko-KR" altLang="en-US" dirty="0"/>
              <a:t>자바 시작하기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0407F07-DCF8-B200-915A-F973A35E3DA1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2CB0F89-C543-BA28-8768-FCC4634D89CE}"/>
              </a:ext>
            </a:extLst>
          </p:cNvPr>
          <p:cNvSpPr/>
          <p:nvPr userDrawn="1"/>
        </p:nvSpPr>
        <p:spPr>
          <a:xfrm>
            <a:off x="296845" y="673087"/>
            <a:ext cx="11598310" cy="5817166"/>
          </a:xfrm>
          <a:prstGeom prst="roundRect">
            <a:avLst>
              <a:gd name="adj" fmla="val 869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0A735673-559C-B499-F72A-22EFDB338DA6}"/>
              </a:ext>
            </a:extLst>
          </p:cNvPr>
          <p:cNvSpPr/>
          <p:nvPr userDrawn="1"/>
        </p:nvSpPr>
        <p:spPr>
          <a:xfrm>
            <a:off x="405319" y="765312"/>
            <a:ext cx="11381362" cy="562078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FC7BD5A5-453D-5AE9-FAB4-420F28D5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05150F96-0F1A-D346-67A1-D267BF60ADD3}"/>
              </a:ext>
            </a:extLst>
          </p:cNvPr>
          <p:cNvSpPr/>
          <p:nvPr userDrawn="1"/>
        </p:nvSpPr>
        <p:spPr>
          <a:xfrm>
            <a:off x="296844" y="191599"/>
            <a:ext cx="1911335" cy="567025"/>
          </a:xfrm>
          <a:prstGeom prst="round2SameRect">
            <a:avLst/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4F7E0AA-7D52-44E3-2BC8-55306A9494EC}"/>
              </a:ext>
            </a:extLst>
          </p:cNvPr>
          <p:cNvSpPr txBox="1"/>
          <p:nvPr userDrawn="1"/>
        </p:nvSpPr>
        <p:spPr>
          <a:xfrm>
            <a:off x="525137" y="243826"/>
            <a:ext cx="1814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▶ </a:t>
            </a:r>
            <a:r>
              <a:rPr lang="en-US" sz="22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xmlns="" id="{2CAEA60C-7A9A-A64D-D85A-0E2FE241945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593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C3988DF-58B2-EB53-E0BF-6163628A5A38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BCAF8288-4752-23CA-097C-D128B06B30EC}"/>
              </a:ext>
            </a:extLst>
          </p:cNvPr>
          <p:cNvSpPr/>
          <p:nvPr userDrawn="1"/>
        </p:nvSpPr>
        <p:spPr>
          <a:xfrm>
            <a:off x="296845" y="208225"/>
            <a:ext cx="11598310" cy="628465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3034372-D688-4BA8-9763-3A48C10C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361950" indent="-180975">
              <a:lnSpc>
                <a:spcPct val="150000"/>
              </a:lnSpc>
              <a:buClr>
                <a:srgbClr val="3777BB"/>
              </a:buClr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xmlns="" id="{CF784E67-3136-4361-BC93-BE98B4E83A5F}"/>
              </a:ext>
            </a:extLst>
          </p:cNvPr>
          <p:cNvSpPr/>
          <p:nvPr userDrawn="1"/>
        </p:nvSpPr>
        <p:spPr>
          <a:xfrm>
            <a:off x="296844" y="208225"/>
            <a:ext cx="11598310" cy="432000"/>
          </a:xfrm>
          <a:prstGeom prst="round2SameRect">
            <a:avLst>
              <a:gd name="adj1" fmla="val 8517"/>
              <a:gd name="adj2" fmla="val 0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38586C-F512-253E-934E-AE28ADA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9271"/>
            <a:ext cx="10515600" cy="342798"/>
          </a:xfrm>
        </p:spPr>
        <p:txBody>
          <a:bodyPr anchor="b"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873E028C-8E89-1A35-5ADE-186C0C0A2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52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080800-E537-07AA-6EC4-48F634DCC836}"/>
              </a:ext>
            </a:extLst>
          </p:cNvPr>
          <p:cNvSpPr txBox="1"/>
          <p:nvPr userDrawn="1"/>
        </p:nvSpPr>
        <p:spPr>
          <a:xfrm>
            <a:off x="2023068" y="2080011"/>
            <a:ext cx="8145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n>
                  <a:solidFill>
                    <a:srgbClr val="3777BB"/>
                  </a:solidFill>
                </a:ln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xmlns="" id="{9CAD9055-BAE6-2E6E-DC7B-0CF11E63BBBD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xmlns="" id="{B283DBF6-F899-5D5A-F3EB-A0EEAE2293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xmlns="" id="{24C788AA-44EA-8334-BDED-A96B96EF7FC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24962" y="6410848"/>
            <a:ext cx="1407629" cy="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AB74663-BC9A-D9F0-46BF-299BD955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34FB533-0302-C0C7-9AFF-85F8762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82D1D542-F241-B61A-6BD9-770D301DAC0C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7A7D695-1EF7-6CD0-5794-CCB8CE5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+mj-ea"/>
              </a:rPr>
              <a:t>Chapter 17 </a:t>
            </a:r>
            <a:r>
              <a:rPr lang="ko-KR" altLang="en-US" sz="4000"/>
              <a:t>스트림 요소 처리</a:t>
            </a:r>
            <a:endParaRPr 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54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매핑</a:t>
            </a:r>
            <a:endParaRPr lang="en-US" altLang="ko-KR" sz="2400" dirty="0"/>
          </a:p>
          <a:p>
            <a:pPr lvl="1"/>
            <a:r>
              <a:rPr lang="ko-KR" altLang="en-US" sz="2000"/>
              <a:t>스트림의 요소를 다른 요소로 변환하는 중간 처리 기능</a:t>
            </a:r>
            <a:endParaRPr lang="en-US" altLang="ko-KR" sz="2000"/>
          </a:p>
          <a:p>
            <a:pPr lvl="1"/>
            <a:r>
              <a:rPr lang="ko-KR" altLang="en-US" sz="2000"/>
              <a:t>매핑 메소드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mapXxx(), asDoubleStream(), asLongStream(), boxed(), flatMapXxx() </a:t>
            </a:r>
            <a:r>
              <a:rPr lang="ko-KR" altLang="en-US" sz="2000"/>
              <a:t>등</a:t>
            </a:r>
            <a:endParaRPr lang="en-US" altLang="ko-KR" sz="2000"/>
          </a:p>
          <a:p>
            <a:r>
              <a:rPr lang="ko-KR" altLang="en-US"/>
              <a:t>요소를 다른 요소로 변환</a:t>
            </a:r>
          </a:p>
          <a:p>
            <a:pPr lvl="1"/>
            <a:r>
              <a:rPr lang="en-US" altLang="ko-KR"/>
              <a:t>mapXxx() </a:t>
            </a:r>
            <a:r>
              <a:rPr lang="ko-KR" altLang="en-US"/>
              <a:t>메소드</a:t>
            </a:r>
            <a:r>
              <a:rPr lang="en-US" altLang="ko-KR"/>
              <a:t>:</a:t>
            </a:r>
            <a:r>
              <a:rPr lang="ko-KR" altLang="en-US"/>
              <a:t> 요소를 다른 요소로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변환한 새로운 스트림을 리턴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17.6 </a:t>
            </a:r>
            <a:r>
              <a:rPr lang="ko-KR" altLang="en-US">
                <a:effectLst/>
                <a:latin typeface="Arial" panose="020B0604020202020204" pitchFamily="34" charset="0"/>
              </a:rPr>
              <a:t>요소 변환</a:t>
            </a:r>
            <a:r>
              <a:rPr lang="en-US" altLang="ko-KR">
                <a:effectLst/>
                <a:latin typeface="Arial" panose="020B0604020202020204" pitchFamily="34" charset="0"/>
              </a:rPr>
              <a:t>(</a:t>
            </a:r>
            <a:r>
              <a:rPr lang="ko-KR" altLang="en-US">
                <a:effectLst/>
                <a:latin typeface="Arial" panose="020B0604020202020204" pitchFamily="34" charset="0"/>
              </a:rPr>
              <a:t>매핑</a:t>
            </a:r>
            <a:r>
              <a:rPr lang="en-US" altLang="ko-KR"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4F92685-7A8A-EF2D-8793-E36AF21D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71" y="4161693"/>
            <a:ext cx="4427604" cy="9144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5006EB2-C567-5D2B-7F73-D382B9162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859" y="3119249"/>
            <a:ext cx="5692633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매개타입인 </a:t>
            </a:r>
            <a:r>
              <a:rPr lang="en-US" altLang="ko-KR" dirty="0"/>
              <a:t>Function</a:t>
            </a:r>
            <a:r>
              <a:rPr lang="ko-KR" altLang="en-US" dirty="0"/>
              <a:t>은 함수형 인터페이스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Function</a:t>
            </a:r>
            <a:r>
              <a:rPr lang="ko-KR" altLang="en-US" dirty="0"/>
              <a:t>은 </a:t>
            </a:r>
            <a:r>
              <a:rPr lang="ko-KR" altLang="en-US" dirty="0" err="1"/>
              <a:t>매개값을</a:t>
            </a:r>
            <a:r>
              <a:rPr lang="ko-KR" altLang="en-US" dirty="0"/>
              <a:t> </a:t>
            </a:r>
            <a:r>
              <a:rPr lang="ko-KR" altLang="en-US" dirty="0" err="1"/>
              <a:t>리턴값으로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r>
              <a:rPr lang="en-US" altLang="ko-KR" dirty="0"/>
              <a:t>(</a:t>
            </a:r>
            <a:r>
              <a:rPr lang="ko-KR" altLang="en-US" dirty="0"/>
              <a:t>변환</a:t>
            </a:r>
            <a:r>
              <a:rPr lang="en-US" altLang="ko-KR" dirty="0"/>
              <a:t>)</a:t>
            </a:r>
            <a:r>
              <a:rPr lang="ko-KR" altLang="en-US" dirty="0"/>
              <a:t>하는 </a:t>
            </a:r>
            <a:r>
              <a:rPr lang="en-US" altLang="ko-KR" dirty="0" err="1"/>
              <a:t>applyXxx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가짐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17.6 </a:t>
            </a:r>
            <a:r>
              <a:rPr lang="ko-KR" altLang="en-US">
                <a:effectLst/>
                <a:latin typeface="Arial" panose="020B0604020202020204" pitchFamily="34" charset="0"/>
              </a:rPr>
              <a:t>요소 변환</a:t>
            </a:r>
            <a:r>
              <a:rPr lang="en-US" altLang="ko-KR">
                <a:effectLst/>
                <a:latin typeface="Arial" panose="020B0604020202020204" pitchFamily="34" charset="0"/>
              </a:rPr>
              <a:t>(</a:t>
            </a:r>
            <a:r>
              <a:rPr lang="ko-KR" altLang="en-US">
                <a:effectLst/>
                <a:latin typeface="Arial" panose="020B0604020202020204" pitchFamily="34" charset="0"/>
              </a:rPr>
              <a:t>매핑</a:t>
            </a:r>
            <a:r>
              <a:rPr lang="en-US" altLang="ko-KR"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717CE25-0DFA-D016-E45C-16671AED7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32" y="1188358"/>
            <a:ext cx="4939810" cy="32204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BBC0B22-4430-E562-750A-AFAC85734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88" y="5112243"/>
            <a:ext cx="2415749" cy="5486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EF68BF8-AD4D-1C86-0126-1A7F49CE7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515" y="4902675"/>
            <a:ext cx="5730737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8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기본 타입 간의 변환이거나 기본 타입 요소를 </a:t>
            </a:r>
            <a:r>
              <a:rPr lang="ko-KR" altLang="en-US" sz="2000" dirty="0" err="1" smtClean="0"/>
              <a:t>래퍼</a:t>
            </a:r>
            <a:r>
              <a:rPr lang="en-US" altLang="ko-KR" sz="2000" dirty="0" smtClean="0"/>
              <a:t>(Wrapper) </a:t>
            </a:r>
            <a:r>
              <a:rPr lang="ko-KR" altLang="en-US" sz="2000" dirty="0"/>
              <a:t>객체 요소로 변환하려면 간편화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사용할 수 있음</a:t>
            </a:r>
            <a:endParaRPr lang="en-US" altLang="ko-KR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ko-KR" altLang="en-US" dirty="0"/>
              <a:t>요소를 복수 개의 요소로 변환</a:t>
            </a:r>
          </a:p>
          <a:p>
            <a:pPr lvl="1"/>
            <a:r>
              <a:rPr lang="en-US" altLang="ko-KR" dirty="0" err="1"/>
              <a:t>flatMapXxx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en-US" altLang="ko-KR" dirty="0"/>
              <a:t>:</a:t>
            </a:r>
            <a:r>
              <a:rPr lang="ko-KR" altLang="en-US" dirty="0"/>
              <a:t> 하나의 요소를 복수 개의 요소들로 변환한 새로운 </a:t>
            </a:r>
            <a:r>
              <a:rPr lang="ko-KR" altLang="en-US" dirty="0" err="1"/>
              <a:t>스트림을</a:t>
            </a:r>
            <a:r>
              <a:rPr lang="ko-KR" altLang="en-US" dirty="0"/>
              <a:t> 리턴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17.6 </a:t>
            </a:r>
            <a:r>
              <a:rPr lang="ko-KR" altLang="en-US">
                <a:effectLst/>
                <a:latin typeface="Arial" panose="020B0604020202020204" pitchFamily="34" charset="0"/>
              </a:rPr>
              <a:t>요소 변환</a:t>
            </a:r>
            <a:r>
              <a:rPr lang="en-US" altLang="ko-KR">
                <a:effectLst/>
                <a:latin typeface="Arial" panose="020B0604020202020204" pitchFamily="34" charset="0"/>
              </a:rPr>
              <a:t>(</a:t>
            </a:r>
            <a:r>
              <a:rPr lang="ko-KR" altLang="en-US">
                <a:effectLst/>
                <a:latin typeface="Arial" panose="020B0604020202020204" pitchFamily="34" charset="0"/>
              </a:rPr>
              <a:t>매핑</a:t>
            </a:r>
            <a:r>
              <a:rPr lang="en-US" altLang="ko-KR"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482AE8E-0C23-9737-2692-E433E2A8D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62" y="1646580"/>
            <a:ext cx="5692633" cy="16460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B0A6A38-B9D5-6C3A-250A-13200D7E9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61" y="4569551"/>
            <a:ext cx="4839119" cy="9754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1459562-C64B-E6DF-A116-32C82039A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767" y="4427538"/>
            <a:ext cx="5084991" cy="19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0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  <a:endParaRPr lang="en-US" altLang="ko-KR" sz="2400" dirty="0"/>
          </a:p>
          <a:p>
            <a:pPr lvl="1"/>
            <a:r>
              <a:rPr lang="ko-KR" altLang="en-US" sz="2000" dirty="0"/>
              <a:t>요소를 오름차순 또는 내림차순으로 정렬하는 중간 처리 기능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Comparable </a:t>
            </a:r>
            <a:r>
              <a:rPr lang="ko-KR" altLang="en-US" sz="2400" dirty="0"/>
              <a:t>구현 객체의 정렬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스트림의</a:t>
            </a:r>
            <a:r>
              <a:rPr lang="ko-KR" altLang="en-US" sz="2000" dirty="0"/>
              <a:t> 요소가 객체일 경우 객체가 </a:t>
            </a:r>
            <a:r>
              <a:rPr lang="en-US" altLang="ko-KR" sz="2000" dirty="0"/>
              <a:t>Comparable</a:t>
            </a:r>
            <a:r>
              <a:rPr lang="ko-KR" altLang="en-US" sz="2000" dirty="0"/>
              <a:t>을 구현하고 있어야만 </a:t>
            </a:r>
            <a:r>
              <a:rPr lang="en-US" altLang="ko-KR" sz="2000" dirty="0"/>
              <a:t>sorted()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사용하여 정렬 가능</a:t>
            </a:r>
            <a:r>
              <a:rPr lang="en-US" altLang="ko-KR" sz="2000" dirty="0"/>
              <a:t>. </a:t>
            </a:r>
            <a:r>
              <a:rPr lang="ko-KR" altLang="en-US" sz="2000" dirty="0"/>
              <a:t>그렇지 않다면 </a:t>
            </a:r>
            <a:r>
              <a:rPr lang="en-US" altLang="ko-KR" sz="2000" dirty="0" err="1"/>
              <a:t>ClassCastException</a:t>
            </a:r>
            <a:r>
              <a:rPr lang="ko-KR" altLang="en-US" dirty="0"/>
              <a:t> </a:t>
            </a:r>
            <a:r>
              <a:rPr lang="ko-KR" altLang="en-US" sz="2000" dirty="0"/>
              <a:t>발생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17.7 </a:t>
            </a:r>
            <a:r>
              <a:rPr lang="ko-KR" altLang="en-US">
                <a:effectLst/>
                <a:latin typeface="Arial" panose="020B0604020202020204" pitchFamily="34" charset="0"/>
              </a:rPr>
              <a:t>요소 정렬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479DC32-059C-A6A6-6B05-129AB62C9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74" y="1892766"/>
            <a:ext cx="5715495" cy="16460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C60C744-D113-6664-3C13-F7962A7D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26" y="5090262"/>
            <a:ext cx="5677392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Comparator</a:t>
            </a:r>
            <a:r>
              <a:rPr lang="ko-KR" altLang="en-US" sz="2400"/>
              <a:t>를 이용한 정렬</a:t>
            </a:r>
            <a:endParaRPr lang="ko-KR" altLang="en-US" sz="2000"/>
          </a:p>
          <a:p>
            <a:pPr lvl="1"/>
            <a:r>
              <a:rPr lang="ko-KR" altLang="en-US" sz="2000"/>
              <a:t>요소 객체가 </a:t>
            </a:r>
            <a:r>
              <a:rPr lang="en-US" altLang="ko-KR" sz="2000"/>
              <a:t>Comparable</a:t>
            </a:r>
            <a:r>
              <a:rPr lang="ko-KR" altLang="en-US" sz="2000"/>
              <a:t>을 구현하고 있지 않다면</a:t>
            </a:r>
            <a:r>
              <a:rPr lang="en-US" altLang="ko-KR" sz="2000"/>
              <a:t>, </a:t>
            </a:r>
            <a:r>
              <a:rPr lang="ko-KR" altLang="en-US" sz="2000"/>
              <a:t>비교자를 제공하면 요소를 정렬시킬 수 있음</a:t>
            </a:r>
            <a:endParaRPr lang="en-US" altLang="ko-KR" sz="2000"/>
          </a:p>
          <a:p>
            <a:endParaRPr lang="en-US" altLang="ko-KR" sz="2400"/>
          </a:p>
          <a:p>
            <a:pPr lvl="1"/>
            <a:r>
              <a:rPr lang="ko-KR" altLang="en-US" sz="2000"/>
              <a:t>괄호 안에는 </a:t>
            </a:r>
            <a:r>
              <a:rPr lang="en-US" altLang="ko-KR" sz="2000"/>
              <a:t>o1</a:t>
            </a:r>
            <a:r>
              <a:rPr lang="ko-KR" altLang="en-US" sz="2000"/>
              <a:t>이 </a:t>
            </a:r>
            <a:r>
              <a:rPr lang="en-US" altLang="ko-KR" sz="2000"/>
              <a:t>o2</a:t>
            </a:r>
            <a:r>
              <a:rPr lang="ko-KR" altLang="en-US" sz="2000"/>
              <a:t>보다 작으면 음수</a:t>
            </a:r>
            <a:r>
              <a:rPr lang="en-US" altLang="ko-KR" sz="2000"/>
              <a:t>, </a:t>
            </a:r>
            <a:r>
              <a:rPr lang="ko-KR" altLang="en-US" sz="2000"/>
              <a:t>같으면 </a:t>
            </a:r>
            <a:r>
              <a:rPr lang="en-US" altLang="ko-KR" sz="2000"/>
              <a:t>0, </a:t>
            </a:r>
            <a:r>
              <a:rPr lang="ko-KR" altLang="en-US" sz="2000"/>
              <a:t>크면 양수를 리턴하도록 작성</a:t>
            </a:r>
            <a:endParaRPr lang="en-US" altLang="ko-KR" sz="2000"/>
          </a:p>
          <a:p>
            <a:pPr lvl="1"/>
            <a:r>
              <a:rPr lang="en-US" altLang="ko-KR" sz="2000"/>
              <a:t>o1</a:t>
            </a:r>
            <a:r>
              <a:rPr lang="ko-KR" altLang="en-US" sz="2000"/>
              <a:t>과 </a:t>
            </a:r>
            <a:r>
              <a:rPr lang="en-US" altLang="ko-KR" sz="2000"/>
              <a:t>o2</a:t>
            </a:r>
            <a:r>
              <a:rPr lang="ko-KR" altLang="en-US" sz="2000"/>
              <a:t>가 정수일 경우에는 </a:t>
            </a:r>
            <a:r>
              <a:rPr lang="en-US" altLang="ko-KR" sz="2000"/>
              <a:t>Integer.compare(o1, o2)</a:t>
            </a:r>
            <a:r>
              <a:rPr lang="ko-KR" altLang="en-US" sz="2000"/>
              <a:t>를</a:t>
            </a:r>
            <a:r>
              <a:rPr lang="en-US" altLang="ko-KR" sz="2000"/>
              <a:t>, </a:t>
            </a:r>
            <a:r>
              <a:rPr lang="ko-KR" altLang="en-US" sz="2000"/>
              <a:t>실수일 경우에는 </a:t>
            </a:r>
            <a:r>
              <a:rPr lang="en-US" altLang="ko-KR" sz="2000"/>
              <a:t>Double.compare(o1, o2)</a:t>
            </a:r>
            <a:r>
              <a:rPr lang="ko-KR" altLang="en-US" sz="2000"/>
              <a:t>를 호출해서 리턴값을 리턴 가능</a:t>
            </a:r>
            <a:endParaRPr lang="en-US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17.7 </a:t>
            </a:r>
            <a:r>
              <a:rPr lang="ko-KR" altLang="en-US">
                <a:effectLst/>
                <a:latin typeface="Arial" panose="020B0604020202020204" pitchFamily="34" charset="0"/>
              </a:rPr>
              <a:t>요소 정렬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C0D3DA1-388A-90EF-587F-C05117DE1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23" y="1851034"/>
            <a:ext cx="5954644" cy="57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8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루핑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스트림에서</a:t>
            </a:r>
            <a:r>
              <a:rPr lang="ko-KR" altLang="en-US" sz="2000" dirty="0"/>
              <a:t> 요소를 하나씩 반복해서 가져와 처리하는 것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매개타입인 </a:t>
            </a:r>
            <a:r>
              <a:rPr lang="en-US" altLang="ko-KR" sz="2000" dirty="0"/>
              <a:t>Consumer</a:t>
            </a:r>
            <a:r>
              <a:rPr lang="ko-KR" altLang="en-US" sz="2000" dirty="0"/>
              <a:t>는 함수형 인터페이스</a:t>
            </a:r>
            <a:r>
              <a:rPr lang="en-US" altLang="ko-KR" sz="2000" dirty="0"/>
              <a:t>. </a:t>
            </a:r>
            <a:r>
              <a:rPr lang="ko-KR" altLang="en-US" sz="2000" dirty="0"/>
              <a:t>모든 </a:t>
            </a:r>
            <a:r>
              <a:rPr lang="en-US" altLang="ko-KR" sz="2000" dirty="0"/>
              <a:t>Consumer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매개값을</a:t>
            </a:r>
            <a:r>
              <a:rPr lang="ko-KR" altLang="en-US" sz="2000" dirty="0"/>
              <a:t> 처리</a:t>
            </a:r>
            <a:r>
              <a:rPr lang="en-US" altLang="ko-KR" sz="2000" dirty="0"/>
              <a:t>(</a:t>
            </a:r>
            <a:r>
              <a:rPr lang="ko-KR" altLang="en-US" sz="2000" dirty="0"/>
              <a:t>소비</a:t>
            </a:r>
            <a:r>
              <a:rPr lang="en-US" altLang="ko-KR" sz="2000" dirty="0"/>
              <a:t>)</a:t>
            </a:r>
            <a:r>
              <a:rPr lang="ko-KR" altLang="en-US" sz="2000" dirty="0"/>
              <a:t>하는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accept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가지고 있음</a:t>
            </a:r>
            <a:endParaRPr lang="en-US" altLang="ko-KR" dirty="0"/>
          </a:p>
          <a:p>
            <a:pPr marL="180975" lvl="1" indent="0">
              <a:buNone/>
            </a:pPr>
            <a:endParaRPr lang="en-US" altLang="ko-KR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17.8 </a:t>
            </a:r>
            <a:r>
              <a:rPr lang="ko-KR" altLang="en-US">
                <a:effectLst/>
                <a:latin typeface="Arial" panose="020B0604020202020204" pitchFamily="34" charset="0"/>
              </a:rPr>
              <a:t>요소를 하나씩 처리</a:t>
            </a:r>
            <a:r>
              <a:rPr lang="en-US" altLang="ko-KR">
                <a:effectLst/>
                <a:latin typeface="Arial" panose="020B0604020202020204" pitchFamily="34" charset="0"/>
              </a:rPr>
              <a:t>(</a:t>
            </a:r>
            <a:r>
              <a:rPr lang="ko-KR" altLang="en-US">
                <a:effectLst/>
                <a:latin typeface="Arial" panose="020B0604020202020204" pitchFamily="34" charset="0"/>
              </a:rPr>
              <a:t>루핑</a:t>
            </a:r>
            <a:r>
              <a:rPr lang="en-US" altLang="ko-KR"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BFEB1AE-D4C6-6832-2972-5310843F2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45" y="1842753"/>
            <a:ext cx="5654530" cy="19051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37C6ABC-1F27-B842-B400-D550C8B2F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45" y="5009169"/>
            <a:ext cx="1790855" cy="4801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2D7C9B3-CFE3-4327-55E1-A5C65FEDE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451" y="4987993"/>
            <a:ext cx="5654530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매칭</a:t>
            </a:r>
            <a:endParaRPr lang="en-US" altLang="ko-KR" sz="2400" dirty="0"/>
          </a:p>
          <a:p>
            <a:pPr lvl="1"/>
            <a:r>
              <a:rPr lang="ko-KR" altLang="en-US" sz="2000"/>
              <a:t>요소들이 특정 조건에 만족하는지 여부를 조사하는 최종 처리 기능</a:t>
            </a:r>
            <a:endParaRPr lang="en-US" altLang="ko-KR" sz="2400"/>
          </a:p>
          <a:p>
            <a:pPr lvl="1"/>
            <a:r>
              <a:rPr lang="en-US" altLang="ko-KR"/>
              <a:t>allMatch(), anyMatch(), noneMatch() </a:t>
            </a:r>
            <a:r>
              <a:rPr lang="ko-KR" altLang="en-US"/>
              <a:t>메소드는 매개값으로 주어진 </a:t>
            </a:r>
            <a:r>
              <a:rPr lang="en-US" altLang="ko-KR"/>
              <a:t>Predicate</a:t>
            </a:r>
            <a:r>
              <a:rPr lang="ko-KR" altLang="en-US"/>
              <a:t>가 리턴하는 값에 따라 </a:t>
            </a:r>
            <a:r>
              <a:rPr lang="en-US" altLang="ko-KR"/>
              <a:t>true </a:t>
            </a:r>
            <a:r>
              <a:rPr lang="ko-KR" altLang="en-US"/>
              <a:t>또는 </a:t>
            </a:r>
            <a:r>
              <a:rPr lang="en-US" altLang="ko-KR"/>
              <a:t>false</a:t>
            </a:r>
            <a:r>
              <a:rPr lang="ko-KR" altLang="en-US"/>
              <a:t>를 리턴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17.9 </a:t>
            </a:r>
            <a:r>
              <a:rPr lang="ko-KR" altLang="en-US">
                <a:effectLst/>
                <a:latin typeface="Arial" panose="020B0604020202020204" pitchFamily="34" charset="0"/>
              </a:rPr>
              <a:t>요소 조건 만족 여부</a:t>
            </a:r>
            <a:r>
              <a:rPr lang="en-US" altLang="ko-KR">
                <a:effectLst/>
                <a:latin typeface="Arial" panose="020B0604020202020204" pitchFamily="34" charset="0"/>
              </a:rPr>
              <a:t>(</a:t>
            </a:r>
            <a:r>
              <a:rPr lang="ko-KR" altLang="en-US">
                <a:effectLst/>
                <a:latin typeface="Arial" panose="020B0604020202020204" pitchFamily="34" charset="0"/>
              </a:rPr>
              <a:t>매칭</a:t>
            </a:r>
            <a:r>
              <a:rPr lang="en-US" altLang="ko-KR">
                <a:effectLst/>
                <a:latin typeface="Arial" panose="020B0604020202020204" pitchFamily="34" charset="0"/>
              </a:rPr>
              <a:t>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48530" y="2934091"/>
            <a:ext cx="6737716" cy="3155484"/>
            <a:chOff x="873243" y="2810523"/>
            <a:chExt cx="6737716" cy="315548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0145BD36-51C0-8BC7-E294-DBB263F00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650" y="2810523"/>
              <a:ext cx="6729309" cy="131550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98D3B155-4A27-5715-8E6B-9959C461F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3243" y="4093943"/>
              <a:ext cx="6375135" cy="1872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219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집계</a:t>
            </a:r>
            <a:endParaRPr lang="en-US" altLang="ko-KR" sz="2400" dirty="0"/>
          </a:p>
          <a:p>
            <a:pPr lvl="1"/>
            <a:r>
              <a:rPr lang="ko-KR" altLang="en-US" sz="2000"/>
              <a:t>최종 처리 기능으로 요소들을 처리해서 카운팅</a:t>
            </a:r>
            <a:r>
              <a:rPr lang="en-US" altLang="ko-KR" sz="2000"/>
              <a:t>, </a:t>
            </a:r>
            <a:r>
              <a:rPr lang="ko-KR" altLang="en-US" sz="2000"/>
              <a:t>합계</a:t>
            </a:r>
            <a:r>
              <a:rPr lang="en-US" altLang="ko-KR" sz="2000"/>
              <a:t>, </a:t>
            </a:r>
            <a:r>
              <a:rPr lang="ko-KR" altLang="en-US" sz="2000"/>
              <a:t>평균값</a:t>
            </a:r>
            <a:r>
              <a:rPr lang="en-US" altLang="ko-KR" sz="2000"/>
              <a:t>, </a:t>
            </a:r>
            <a:r>
              <a:rPr lang="ko-KR" altLang="en-US" sz="2000"/>
              <a:t>최대값</a:t>
            </a:r>
            <a:r>
              <a:rPr lang="en-US" altLang="ko-KR" sz="2000"/>
              <a:t>, </a:t>
            </a:r>
            <a:r>
              <a:rPr lang="ko-KR" altLang="en-US" sz="2000"/>
              <a:t>최소값 등 하나의 값으로 산출하는 것</a:t>
            </a:r>
            <a:endParaRPr lang="en-US" altLang="ko-KR" sz="2000"/>
          </a:p>
          <a:p>
            <a:r>
              <a:rPr lang="ko-KR" altLang="en-US" sz="2400"/>
              <a:t>스트림이 제공하는 기본 집계</a:t>
            </a:r>
            <a:endParaRPr lang="en-US" altLang="ko-KR" sz="2400"/>
          </a:p>
          <a:p>
            <a:pPr lvl="1"/>
            <a:r>
              <a:rPr lang="ko-KR" altLang="en-US" sz="2000"/>
              <a:t>스트림은 카운팅</a:t>
            </a:r>
            <a:r>
              <a:rPr lang="en-US" altLang="ko-KR" sz="2000"/>
              <a:t>, </a:t>
            </a:r>
            <a:r>
              <a:rPr lang="ko-KR" altLang="en-US" sz="2000"/>
              <a:t>최대</a:t>
            </a:r>
            <a:r>
              <a:rPr lang="en-US" altLang="ko-KR" sz="2000"/>
              <a:t>, </a:t>
            </a:r>
            <a:r>
              <a:rPr lang="ko-KR" altLang="en-US" sz="2000"/>
              <a:t>최소</a:t>
            </a:r>
            <a:r>
              <a:rPr lang="en-US" altLang="ko-KR" sz="2000"/>
              <a:t>, </a:t>
            </a:r>
            <a:r>
              <a:rPr lang="ko-KR" altLang="en-US" sz="2000"/>
              <a:t>평균</a:t>
            </a:r>
            <a:r>
              <a:rPr lang="en-US" altLang="ko-KR" sz="2000"/>
              <a:t>, </a:t>
            </a:r>
            <a:r>
              <a:rPr lang="ko-KR" altLang="en-US" sz="2000"/>
              <a:t>합계 등을 처리하는 다음과 같은 최종 처리 메소드를 제공</a:t>
            </a:r>
            <a:endParaRPr lang="en-US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17.10 </a:t>
            </a:r>
            <a:r>
              <a:rPr lang="ko-KR" altLang="en-US">
                <a:effectLst/>
                <a:latin typeface="Arial" panose="020B0604020202020204" pitchFamily="34" charset="0"/>
              </a:rPr>
              <a:t>요소 기본 집계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EFE6DAC-7BBA-FC04-0A46-0B2BFA8D4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56" y="3604731"/>
            <a:ext cx="6203298" cy="25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26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8"/>
            <a:ext cx="11269359" cy="579176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Optional </a:t>
            </a:r>
            <a:r>
              <a:rPr lang="ko-KR" altLang="en-US" sz="2400" dirty="0"/>
              <a:t>클래스</a:t>
            </a:r>
            <a:endParaRPr lang="ko-KR" altLang="en-US" sz="2000" dirty="0"/>
          </a:p>
          <a:p>
            <a:pPr lvl="1"/>
            <a:r>
              <a:rPr lang="en-US" altLang="ko-KR" sz="2000" dirty="0"/>
              <a:t>Optional, </a:t>
            </a:r>
            <a:r>
              <a:rPr lang="en-US" altLang="ko-KR" sz="2000" dirty="0" err="1"/>
              <a:t>OptionalDouble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OptionalInt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OptionalLong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클래스는 단순히 </a:t>
            </a:r>
            <a:r>
              <a:rPr lang="ko-KR" altLang="en-US" sz="2000" dirty="0" err="1"/>
              <a:t>집계값만</a:t>
            </a:r>
            <a:r>
              <a:rPr lang="ko-KR" altLang="en-US" sz="2000" dirty="0"/>
              <a:t> 저장하는 것이 아니라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집계값이</a:t>
            </a:r>
            <a:r>
              <a:rPr lang="ko-KR" altLang="en-US" sz="2000" dirty="0"/>
              <a:t> 없으면 디폴트 값을 설정하거나 </a:t>
            </a:r>
            <a:r>
              <a:rPr lang="ko-KR" altLang="en-US" sz="2000" dirty="0" err="1"/>
              <a:t>집계값을</a:t>
            </a:r>
            <a:r>
              <a:rPr lang="ko-KR" altLang="en-US" sz="2000" dirty="0"/>
              <a:t> 처리하는 </a:t>
            </a:r>
            <a:r>
              <a:rPr lang="en-US" altLang="ko-KR" sz="2000" dirty="0"/>
              <a:t>Consumer</a:t>
            </a:r>
            <a:r>
              <a:rPr lang="ko-KR" altLang="en-US" sz="2000" dirty="0"/>
              <a:t>를 등록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최종 처리에서 </a:t>
            </a:r>
            <a:r>
              <a:rPr lang="en-US" altLang="ko-KR" sz="2400" dirty="0"/>
              <a:t>average </a:t>
            </a:r>
            <a:r>
              <a:rPr lang="ko-KR" altLang="en-US" sz="2400" dirty="0"/>
              <a:t>사용 시 </a:t>
            </a:r>
            <a:r>
              <a:rPr lang="ko-KR" altLang="en-US" sz="2400" dirty="0" smtClean="0"/>
              <a:t>요소 </a:t>
            </a:r>
            <a:r>
              <a:rPr lang="ko-KR" altLang="en-US" sz="2400" dirty="0"/>
              <a:t>없는 </a:t>
            </a:r>
            <a:r>
              <a:rPr lang="ko-KR" altLang="en-US" sz="2400" dirty="0" smtClean="0"/>
              <a:t>경우를 대비하는 방법</a:t>
            </a:r>
            <a:endParaRPr lang="en-US" altLang="ko-KR" sz="2400" dirty="0"/>
          </a:p>
          <a:p>
            <a:pPr lvl="1"/>
            <a:r>
              <a:rPr lang="en-US" altLang="ko-KR" dirty="0"/>
              <a:t>1) </a:t>
            </a:r>
            <a:r>
              <a:rPr lang="en-US" altLang="ko-KR" dirty="0" err="1"/>
              <a:t>isPresent</a:t>
            </a:r>
            <a:r>
              <a:rPr lang="en-US" altLang="ko-KR" dirty="0" smtClean="0"/>
              <a:t>() </a:t>
            </a:r>
            <a:r>
              <a:rPr lang="ko-KR" altLang="en-US" dirty="0" err="1"/>
              <a:t>메소드가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를 </a:t>
            </a:r>
            <a:r>
              <a:rPr lang="ko-KR" altLang="en-US" dirty="0" err="1"/>
              <a:t>리턴할</a:t>
            </a:r>
            <a:r>
              <a:rPr lang="ko-KR" altLang="en-US" dirty="0"/>
              <a:t> 때만 </a:t>
            </a:r>
            <a:r>
              <a:rPr lang="ko-KR" altLang="en-US" dirty="0" err="1" smtClean="0"/>
              <a:t>집계값을</a:t>
            </a:r>
            <a:r>
              <a:rPr lang="ko-KR" altLang="en-US" dirty="0" smtClean="0"/>
              <a:t> 얻는다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/>
              <a:t>2) </a:t>
            </a:r>
            <a:r>
              <a:rPr lang="en-US" altLang="ko-KR" dirty="0" err="1"/>
              <a:t>orElse</a:t>
            </a:r>
            <a:r>
              <a:rPr lang="en-US" altLang="ko-KR" dirty="0" smtClean="0"/>
              <a:t>() </a:t>
            </a:r>
            <a:r>
              <a:rPr lang="ko-KR" altLang="en-US" dirty="0" err="1"/>
              <a:t>메소드로</a:t>
            </a:r>
            <a:r>
              <a:rPr lang="ko-KR" altLang="en-US" dirty="0"/>
              <a:t> </a:t>
            </a:r>
            <a:r>
              <a:rPr lang="ko-KR" altLang="en-US" dirty="0" err="1"/>
              <a:t>집계값이</a:t>
            </a:r>
            <a:r>
              <a:rPr lang="ko-KR" altLang="en-US" dirty="0"/>
              <a:t> 없을 경우를 대비해서 디폴트 </a:t>
            </a:r>
            <a:r>
              <a:rPr lang="ko-KR" altLang="en-US" dirty="0" smtClean="0"/>
              <a:t>값을 정해놓는다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3</a:t>
            </a:r>
            <a:r>
              <a:rPr lang="en-US" altLang="ko-KR" dirty="0"/>
              <a:t>) </a:t>
            </a:r>
            <a:r>
              <a:rPr lang="en-US" altLang="ko-KR" dirty="0" err="1"/>
              <a:t>ifPresent</a:t>
            </a:r>
            <a:r>
              <a:rPr lang="en-US" altLang="ko-KR" dirty="0" smtClean="0"/>
              <a:t>() </a:t>
            </a:r>
            <a:r>
              <a:rPr lang="ko-KR" altLang="en-US" dirty="0" err="1"/>
              <a:t>메소드로</a:t>
            </a:r>
            <a:r>
              <a:rPr lang="ko-KR" altLang="en-US" dirty="0"/>
              <a:t> </a:t>
            </a:r>
            <a:r>
              <a:rPr lang="ko-KR" altLang="en-US" dirty="0" err="1"/>
              <a:t>집계값이</a:t>
            </a:r>
            <a:r>
              <a:rPr lang="ko-KR" altLang="en-US" dirty="0"/>
              <a:t> 있을 경우에만 동작하는 </a:t>
            </a:r>
            <a:r>
              <a:rPr lang="en-US" altLang="ko-KR" dirty="0"/>
              <a:t>Consumer </a:t>
            </a:r>
            <a:r>
              <a:rPr lang="ko-KR" altLang="en-US" dirty="0" err="1" smtClean="0"/>
              <a:t>람다식을</a:t>
            </a:r>
            <a:r>
              <a:rPr lang="ko-KR" altLang="en-US" dirty="0" smtClean="0"/>
              <a:t> 제공한다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17.10 </a:t>
            </a:r>
            <a:r>
              <a:rPr lang="ko-KR" altLang="en-US">
                <a:effectLst/>
                <a:latin typeface="Arial" panose="020B0604020202020204" pitchFamily="34" charset="0"/>
              </a:rPr>
              <a:t>요소 기본 집계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3340EA9-94FF-63EC-BA6A-7F5F41BF0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39" y="2192576"/>
            <a:ext cx="5654530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스트림이 제공하는 메소드</a:t>
            </a:r>
            <a:endParaRPr lang="en-US" altLang="ko-KR" sz="2400" dirty="0"/>
          </a:p>
          <a:p>
            <a:pPr lvl="1"/>
            <a:r>
              <a:rPr lang="ko-KR" altLang="en-US"/>
              <a:t>스트림은 기본 집계 메소드인 </a:t>
            </a:r>
            <a:r>
              <a:rPr lang="en-US" altLang="ko-KR"/>
              <a:t>sum(), average(), count(), max(), min()</a:t>
            </a:r>
            <a:r>
              <a:rPr lang="ko-KR" altLang="en-US"/>
              <a:t>을 제공하지만</a:t>
            </a:r>
            <a:r>
              <a:rPr lang="en-US" altLang="ko-KR"/>
              <a:t>, </a:t>
            </a:r>
            <a:r>
              <a:rPr lang="ko-KR" altLang="en-US"/>
              <a:t>다양한 집계 결과물을 만들 수 있도록 </a:t>
            </a:r>
            <a:r>
              <a:rPr lang="en-US" altLang="ko-KR"/>
              <a:t>reduce() </a:t>
            </a:r>
            <a:r>
              <a:rPr lang="ko-KR" altLang="en-US"/>
              <a:t>메소드도 제공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 </a:t>
            </a:r>
            <a:r>
              <a:rPr lang="en-US" altLang="ko-KR"/>
              <a:t>reduce()</a:t>
            </a:r>
            <a:r>
              <a:rPr lang="ko-KR" altLang="en-US"/>
              <a:t>는 스트림에 요소가 없을 경우 예외가 발생하지만</a:t>
            </a:r>
            <a:r>
              <a:rPr lang="en-US" altLang="ko-KR"/>
              <a:t>, identity </a:t>
            </a:r>
            <a:r>
              <a:rPr lang="ko-KR" altLang="en-US"/>
              <a:t>매개값이 주어지면 이 값을 디폴트 값으로 리턴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17.11 </a:t>
            </a:r>
            <a:r>
              <a:rPr lang="ko-KR" altLang="en-US">
                <a:effectLst/>
                <a:latin typeface="Arial" panose="020B0604020202020204" pitchFamily="34" charset="0"/>
              </a:rPr>
              <a:t>요소 커스텀 집계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0CF51B5-7002-D7B9-5A1B-D4EEEBEF8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04" y="2346195"/>
            <a:ext cx="5685013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6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20FAEAA-7E14-FCAC-3F95-0A1B22B8F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498290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17.1 </a:t>
            </a:r>
            <a:r>
              <a:rPr lang="ko-KR" altLang="en-US">
                <a:effectLst/>
                <a:latin typeface="Arial" panose="020B0604020202020204" pitchFamily="34" charset="0"/>
              </a:rPr>
              <a:t>스트림이란</a:t>
            </a:r>
            <a:r>
              <a:rPr lang="en-US" altLang="ko-KR">
                <a:effectLst/>
                <a:latin typeface="Arial" panose="020B0604020202020204" pitchFamily="34" charset="0"/>
              </a:rPr>
              <a:t>?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17.2 </a:t>
            </a:r>
            <a:r>
              <a:rPr lang="ko-KR" altLang="en-US">
                <a:effectLst/>
                <a:latin typeface="Arial" panose="020B0604020202020204" pitchFamily="34" charset="0"/>
              </a:rPr>
              <a:t>내부 반복자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17.3 </a:t>
            </a:r>
            <a:r>
              <a:rPr lang="ko-KR" altLang="en-US">
                <a:effectLst/>
                <a:latin typeface="Arial" panose="020B0604020202020204" pitchFamily="34" charset="0"/>
              </a:rPr>
              <a:t>중간 처리와 최종 처리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17.4 </a:t>
            </a:r>
            <a:r>
              <a:rPr lang="ko-KR" altLang="en-US">
                <a:effectLst/>
                <a:latin typeface="Arial" panose="020B0604020202020204" pitchFamily="34" charset="0"/>
              </a:rPr>
              <a:t>리소스로부터 스트림 얻기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17.5 </a:t>
            </a:r>
            <a:r>
              <a:rPr lang="ko-KR" altLang="en-US">
                <a:effectLst/>
                <a:latin typeface="Arial" panose="020B0604020202020204" pitchFamily="34" charset="0"/>
              </a:rPr>
              <a:t>요소 걸러내기</a:t>
            </a:r>
            <a:r>
              <a:rPr lang="en-US" altLang="ko-KR">
                <a:effectLst/>
                <a:latin typeface="Arial" panose="020B0604020202020204" pitchFamily="34" charset="0"/>
              </a:rPr>
              <a:t>(</a:t>
            </a:r>
            <a:r>
              <a:rPr lang="ko-KR" altLang="en-US">
                <a:effectLst/>
                <a:latin typeface="Arial" panose="020B0604020202020204" pitchFamily="34" charset="0"/>
              </a:rPr>
              <a:t>필터링</a:t>
            </a:r>
            <a:r>
              <a:rPr lang="en-US" altLang="ko-KR"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17.6 </a:t>
            </a:r>
            <a:r>
              <a:rPr lang="ko-KR" altLang="en-US">
                <a:effectLst/>
                <a:latin typeface="Arial" panose="020B0604020202020204" pitchFamily="34" charset="0"/>
              </a:rPr>
              <a:t>요소 변환</a:t>
            </a:r>
            <a:r>
              <a:rPr lang="en-US" altLang="ko-KR">
                <a:effectLst/>
                <a:latin typeface="Arial" panose="020B0604020202020204" pitchFamily="34" charset="0"/>
              </a:rPr>
              <a:t>(</a:t>
            </a:r>
            <a:r>
              <a:rPr lang="ko-KR" altLang="en-US">
                <a:effectLst/>
                <a:latin typeface="Arial" panose="020B0604020202020204" pitchFamily="34" charset="0"/>
              </a:rPr>
              <a:t>매핑</a:t>
            </a:r>
            <a:r>
              <a:rPr lang="en-US" altLang="ko-KR"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17.7 </a:t>
            </a:r>
            <a:r>
              <a:rPr lang="ko-KR" altLang="en-US">
                <a:effectLst/>
                <a:latin typeface="Arial" panose="020B0604020202020204" pitchFamily="34" charset="0"/>
              </a:rPr>
              <a:t>요소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29F28D-CAC4-4F94-4B29-9D78D326B20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4982901"/>
          </a:xfrm>
        </p:spPr>
        <p:txBody>
          <a:bodyPr>
            <a:normAutofit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17.8 </a:t>
            </a:r>
            <a:r>
              <a:rPr lang="ko-KR" altLang="en-US">
                <a:effectLst/>
                <a:latin typeface="Arial" panose="020B0604020202020204" pitchFamily="34" charset="0"/>
              </a:rPr>
              <a:t>요소를 하나씩 처리</a:t>
            </a:r>
            <a:r>
              <a:rPr lang="en-US" altLang="ko-KR">
                <a:effectLst/>
                <a:latin typeface="Arial" panose="020B0604020202020204" pitchFamily="34" charset="0"/>
              </a:rPr>
              <a:t>(</a:t>
            </a:r>
            <a:r>
              <a:rPr lang="ko-KR" altLang="en-US">
                <a:effectLst/>
                <a:latin typeface="Arial" panose="020B0604020202020204" pitchFamily="34" charset="0"/>
              </a:rPr>
              <a:t>루핑</a:t>
            </a:r>
            <a:r>
              <a:rPr lang="en-US" altLang="ko-KR"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17.9 </a:t>
            </a:r>
            <a:r>
              <a:rPr lang="ko-KR" altLang="en-US">
                <a:effectLst/>
                <a:latin typeface="Arial" panose="020B0604020202020204" pitchFamily="34" charset="0"/>
              </a:rPr>
              <a:t>요소 조건 만족 여부</a:t>
            </a:r>
            <a:r>
              <a:rPr lang="en-US" altLang="ko-KR">
                <a:effectLst/>
                <a:latin typeface="Arial" panose="020B0604020202020204" pitchFamily="34" charset="0"/>
              </a:rPr>
              <a:t>(</a:t>
            </a:r>
            <a:r>
              <a:rPr lang="ko-KR" altLang="en-US">
                <a:effectLst/>
                <a:latin typeface="Arial" panose="020B0604020202020204" pitchFamily="34" charset="0"/>
              </a:rPr>
              <a:t>매칭</a:t>
            </a:r>
            <a:r>
              <a:rPr lang="en-US" altLang="ko-KR"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17.10 </a:t>
            </a:r>
            <a:r>
              <a:rPr lang="ko-KR" altLang="en-US">
                <a:effectLst/>
                <a:latin typeface="Arial" panose="020B0604020202020204" pitchFamily="34" charset="0"/>
              </a:rPr>
              <a:t>요소 기본 집계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17.11 </a:t>
            </a:r>
            <a:r>
              <a:rPr lang="ko-KR" altLang="en-US">
                <a:effectLst/>
                <a:latin typeface="Arial" panose="020B0604020202020204" pitchFamily="34" charset="0"/>
              </a:rPr>
              <a:t>요소 커스텀 집계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17.12 </a:t>
            </a:r>
            <a:r>
              <a:rPr lang="ko-KR" altLang="en-US">
                <a:effectLst/>
                <a:latin typeface="Arial" panose="020B0604020202020204" pitchFamily="34" charset="0"/>
              </a:rPr>
              <a:t>요소 수집 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17.13 </a:t>
            </a:r>
            <a:r>
              <a:rPr lang="ko-KR" altLang="en-US">
                <a:effectLst/>
                <a:latin typeface="Arial" panose="020B0604020202020204" pitchFamily="34" charset="0"/>
              </a:rPr>
              <a:t>요소 병렬 처리</a:t>
            </a:r>
          </a:p>
        </p:txBody>
      </p:sp>
    </p:spTree>
    <p:extLst>
      <p:ext uri="{BB962C8B-B14F-4D97-AF65-F5344CB8AC3E}">
        <p14:creationId xmlns:p14="http://schemas.microsoft.com/office/powerpoint/2010/main" val="1485988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필터링한 요소 수집</a:t>
            </a:r>
            <a:endParaRPr lang="en-US" altLang="ko-KR" sz="2400" dirty="0"/>
          </a:p>
          <a:p>
            <a:pPr lvl="1"/>
            <a:r>
              <a:rPr lang="en-US" altLang="ko-KR" sz="2000"/>
              <a:t>Stream</a:t>
            </a:r>
            <a:r>
              <a:rPr lang="ko-KR" altLang="en-US" sz="2000"/>
              <a:t>의 </a:t>
            </a:r>
            <a:r>
              <a:rPr lang="en-US" altLang="ko-KR" sz="2000"/>
              <a:t>collect(Collector&lt;T,A,R&gt; collector) </a:t>
            </a:r>
            <a:r>
              <a:rPr lang="ko-KR" altLang="en-US" sz="2000"/>
              <a:t>메소드는 필터링 또는 매핑된 요소들을 새로운 컬렉션에 수집하고</a:t>
            </a:r>
            <a:r>
              <a:rPr lang="en-US" altLang="ko-KR" sz="2000"/>
              <a:t>, </a:t>
            </a:r>
            <a:r>
              <a:rPr lang="ko-KR" altLang="en-US" sz="2000"/>
              <a:t>이 컬렉션을 리턴</a:t>
            </a:r>
            <a:endParaRPr lang="en-US" altLang="ko-KR" sz="2000"/>
          </a:p>
          <a:p>
            <a:pPr lvl="1"/>
            <a:r>
              <a:rPr lang="ko-KR" altLang="en-US" sz="2000"/>
              <a:t>매개값인 </a:t>
            </a:r>
            <a:r>
              <a:rPr lang="en-US" altLang="ko-KR" sz="2000"/>
              <a:t>Collector</a:t>
            </a:r>
            <a:r>
              <a:rPr lang="ko-KR" altLang="en-US" sz="2000"/>
              <a:t>는 어떤 요소를 어떤 컬렉션에 수집할 것인지를 결정</a:t>
            </a:r>
            <a:endParaRPr lang="en-US" altLang="ko-KR" sz="2000"/>
          </a:p>
          <a:p>
            <a:pPr lvl="1"/>
            <a:r>
              <a:rPr lang="ko-KR" altLang="en-US" sz="2000"/>
              <a:t>타입 파라미터의 </a:t>
            </a:r>
            <a:r>
              <a:rPr lang="en-US" altLang="ko-KR" sz="2000"/>
              <a:t>T</a:t>
            </a:r>
            <a:r>
              <a:rPr lang="ko-KR" altLang="en-US" sz="2000"/>
              <a:t>는 요소</a:t>
            </a:r>
            <a:r>
              <a:rPr lang="en-US" altLang="ko-KR" sz="2000"/>
              <a:t>, A</a:t>
            </a:r>
            <a:r>
              <a:rPr lang="ko-KR" altLang="en-US" sz="2000"/>
              <a:t>는 누적기</a:t>
            </a:r>
            <a:r>
              <a:rPr lang="en-US" altLang="ko-KR" sz="2000"/>
              <a:t>accumulator, </a:t>
            </a:r>
            <a:r>
              <a:rPr lang="ko-KR" altLang="en-US" sz="2000"/>
              <a:t>그리고 </a:t>
            </a:r>
            <a:r>
              <a:rPr lang="en-US" altLang="ko-KR" sz="2000"/>
              <a:t>R</a:t>
            </a:r>
            <a:r>
              <a:rPr lang="ko-KR" altLang="en-US" sz="2000"/>
              <a:t>은 요소가 저장될 컬렉션</a:t>
            </a:r>
            <a:endParaRPr 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17.12 </a:t>
            </a:r>
            <a:r>
              <a:rPr lang="ko-KR" altLang="en-US">
                <a:effectLst/>
                <a:latin typeface="Arial" panose="020B0604020202020204" pitchFamily="34" charset="0"/>
              </a:rPr>
              <a:t>요소 수집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2C696B9-83DC-7F2F-EEA5-6D92DD173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11" y="3388895"/>
            <a:ext cx="5700254" cy="6629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34F7C45-6936-F1C3-84C7-259A542D4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31" y="4165161"/>
            <a:ext cx="5685013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03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요소 그룹핑</a:t>
            </a:r>
            <a:endParaRPr lang="ko-KR" altLang="en-US" sz="2000"/>
          </a:p>
          <a:p>
            <a:pPr lvl="1"/>
            <a:r>
              <a:rPr lang="en-US" altLang="ko-KR" sz="2000"/>
              <a:t>Collectors.groupingBy () </a:t>
            </a:r>
            <a:r>
              <a:rPr lang="ko-KR" altLang="en-US" sz="2000"/>
              <a:t>메소드에서 얻은 </a:t>
            </a:r>
            <a:r>
              <a:rPr lang="en-US" altLang="ko-KR" sz="2000"/>
              <a:t>Collector</a:t>
            </a:r>
            <a:r>
              <a:rPr lang="ko-KR" altLang="en-US" sz="2000"/>
              <a:t>를 </a:t>
            </a:r>
            <a:r>
              <a:rPr lang="en-US" altLang="ko-KR" sz="2000"/>
              <a:t>collect() </a:t>
            </a:r>
            <a:r>
              <a:rPr lang="ko-KR" altLang="en-US" sz="2000"/>
              <a:t>메소드를 호출할 때 제공</a:t>
            </a:r>
            <a:endParaRPr lang="en-US" altLang="ko-KR" sz="2000"/>
          </a:p>
          <a:p>
            <a:pPr lvl="1"/>
            <a:r>
              <a:rPr lang="en-US" altLang="ko-KR" sz="2000"/>
              <a:t>groupingBy()</a:t>
            </a:r>
            <a:r>
              <a:rPr lang="ko-KR" altLang="en-US" sz="2000"/>
              <a:t>는 </a:t>
            </a:r>
            <a:r>
              <a:rPr lang="en-US" altLang="ko-KR" sz="2000"/>
              <a:t>Function</a:t>
            </a:r>
            <a:r>
              <a:rPr lang="ko-KR" altLang="en-US" sz="2000"/>
              <a:t>을 이용해서 </a:t>
            </a:r>
            <a:r>
              <a:rPr lang="en-US" altLang="ko-KR" sz="2000"/>
              <a:t>T</a:t>
            </a:r>
            <a:r>
              <a:rPr lang="ko-KR" altLang="en-US" sz="2000"/>
              <a:t>를 </a:t>
            </a:r>
            <a:r>
              <a:rPr lang="en-US" altLang="ko-KR" sz="2000"/>
              <a:t>K</a:t>
            </a:r>
            <a:r>
              <a:rPr lang="ko-KR" altLang="en-US" sz="2000"/>
              <a:t>로 매핑하고</a:t>
            </a:r>
            <a:r>
              <a:rPr lang="en-US" altLang="ko-KR" sz="2000"/>
              <a:t>, K</a:t>
            </a:r>
            <a:r>
              <a:rPr lang="ko-KR" altLang="en-US" sz="2000"/>
              <a:t>를 키로 해 </a:t>
            </a:r>
            <a:r>
              <a:rPr lang="en-US" altLang="ko-KR" sz="2000"/>
              <a:t>List&lt;T&gt;</a:t>
            </a:r>
            <a:r>
              <a:rPr lang="ko-KR" altLang="en-US" sz="2000"/>
              <a:t>를 값으로 갖는 </a:t>
            </a:r>
            <a:r>
              <a:rPr lang="en-US" altLang="ko-KR" sz="2000"/>
              <a:t>Map </a:t>
            </a:r>
            <a:r>
              <a:rPr lang="ko-KR" altLang="en-US" sz="2000"/>
              <a:t>컬렉션을 생성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Collectors.groupingBy() </a:t>
            </a:r>
            <a:r>
              <a:rPr lang="ko-KR" altLang="en-US" sz="2000"/>
              <a:t>메소드는 그룹핑 후 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매핑 및 집계</a:t>
            </a:r>
            <a:r>
              <a:rPr lang="en-US" altLang="ko-KR" sz="2000"/>
              <a:t>(</a:t>
            </a:r>
            <a:r>
              <a:rPr lang="ko-KR" altLang="en-US" sz="2000"/>
              <a:t>평균</a:t>
            </a:r>
            <a:r>
              <a:rPr lang="en-US" altLang="ko-KR" sz="2000"/>
              <a:t>, </a:t>
            </a:r>
            <a:r>
              <a:rPr lang="ko-KR" altLang="en-US" sz="2000"/>
              <a:t>카운팅</a:t>
            </a:r>
            <a:r>
              <a:rPr lang="en-US" altLang="ko-KR" sz="2000"/>
              <a:t>, </a:t>
            </a:r>
            <a:r>
              <a:rPr lang="ko-KR" altLang="en-US" sz="2000"/>
              <a:t>연결</a:t>
            </a:r>
            <a:r>
              <a:rPr lang="en-US" altLang="ko-KR" sz="2000"/>
              <a:t>, </a:t>
            </a:r>
            <a:r>
              <a:rPr lang="ko-KR" altLang="en-US" sz="2000"/>
              <a:t>최대</a:t>
            </a:r>
            <a:r>
              <a:rPr lang="en-US" altLang="ko-KR" sz="2000"/>
              <a:t>, </a:t>
            </a:r>
            <a:br>
              <a:rPr lang="en-US" altLang="ko-KR" sz="2000"/>
            </a:br>
            <a:r>
              <a:rPr lang="ko-KR" altLang="en-US" sz="2000"/>
              <a:t>최소</a:t>
            </a:r>
            <a:r>
              <a:rPr lang="en-US" altLang="ko-KR" sz="2000"/>
              <a:t>, </a:t>
            </a:r>
            <a:r>
              <a:rPr lang="ko-KR" altLang="en-US" sz="2000"/>
              <a:t>합계</a:t>
            </a:r>
            <a:r>
              <a:rPr lang="en-US" altLang="ko-KR" sz="2000"/>
              <a:t>)</a:t>
            </a:r>
            <a:r>
              <a:rPr lang="ko-KR" altLang="en-US" sz="2000"/>
              <a:t>를 수행할 수 있도록 두 번째 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매개값인 </a:t>
            </a:r>
            <a:r>
              <a:rPr lang="en-US" altLang="ko-KR" sz="2000"/>
              <a:t>Collector</a:t>
            </a:r>
            <a:r>
              <a:rPr lang="ko-KR" altLang="en-US" sz="2000"/>
              <a:t>를 가질 수 있음</a:t>
            </a:r>
            <a:endParaRPr lang="en-US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17.12 </a:t>
            </a:r>
            <a:r>
              <a:rPr lang="ko-KR" altLang="en-US">
                <a:effectLst/>
                <a:latin typeface="Arial" panose="020B0604020202020204" pitchFamily="34" charset="0"/>
              </a:rPr>
              <a:t>요소 수집 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6837F9D-7C52-E487-95C5-18B1A69BA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51" y="2946025"/>
            <a:ext cx="5654530" cy="548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37FF981-ACBA-C40A-34B0-16418677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286" y="2885060"/>
            <a:ext cx="1226926" cy="6706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54BD3BE-8761-4237-200B-987D68D07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543" y="3978150"/>
            <a:ext cx="5677392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88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/>
              <a:t>동시성과 병렬성</a:t>
            </a:r>
            <a:endParaRPr lang="en-US" altLang="ko-KR" sz="2400" dirty="0"/>
          </a:p>
          <a:p>
            <a:pPr lvl="1"/>
            <a:r>
              <a:rPr lang="ko-KR" altLang="en-US" sz="2000"/>
              <a:t>동시성</a:t>
            </a:r>
            <a:r>
              <a:rPr lang="en-US" altLang="ko-KR" sz="2000"/>
              <a:t>: </a:t>
            </a:r>
            <a:r>
              <a:rPr lang="ko-KR" altLang="en-US" sz="2000"/>
              <a:t>멀티 작업을 위해 멀티 스레드가 하나의 코어에서 번갈아 가며 실행하는 것</a:t>
            </a:r>
            <a:endParaRPr lang="en-US" altLang="ko-KR" sz="2000"/>
          </a:p>
          <a:p>
            <a:pPr lvl="1"/>
            <a:r>
              <a:rPr lang="ko-KR" altLang="en-US" sz="2000"/>
              <a:t>병렬성</a:t>
            </a:r>
            <a:r>
              <a:rPr lang="en-US" altLang="ko-KR" sz="2000"/>
              <a:t>:</a:t>
            </a:r>
            <a:r>
              <a:rPr lang="ko-KR" altLang="en-US" sz="2000"/>
              <a:t> 멀티 작업을 위해 멀티 코어를 각각 이용해서 벙렬로 실행하는 것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/>
              <a:t>데이터 병렬성</a:t>
            </a:r>
            <a:r>
              <a:rPr lang="en-US" altLang="ko-KR" sz="2000"/>
              <a:t>: </a:t>
            </a:r>
            <a:r>
              <a:rPr lang="ko-KR" altLang="en-US" sz="2000"/>
              <a:t>전체 데이터를 분할해서 서브 데이터셋으로 만들고 이 서브 데이터셋들을 병렬 처리해서 작업을 빨리 끝내는 것</a:t>
            </a:r>
            <a:endParaRPr lang="en-US" altLang="ko-KR" sz="2000"/>
          </a:p>
          <a:p>
            <a:pPr lvl="1"/>
            <a:r>
              <a:rPr lang="ko-KR" altLang="en-US" sz="2000"/>
              <a:t>작업 병렬성</a:t>
            </a:r>
            <a:r>
              <a:rPr lang="en-US" altLang="ko-KR" sz="2000"/>
              <a:t>: </a:t>
            </a:r>
            <a:r>
              <a:rPr lang="ko-KR" altLang="en-US" sz="2000"/>
              <a:t>서로 다른 작업을 병렬 처리하는 것</a:t>
            </a:r>
            <a:endParaRPr lang="en-US" altLang="ko-KR" sz="20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17.13 </a:t>
            </a:r>
            <a:r>
              <a:rPr lang="ko-KR" altLang="en-US">
                <a:effectLst/>
                <a:latin typeface="Arial" panose="020B0604020202020204" pitchFamily="34" charset="0"/>
              </a:rPr>
              <a:t>요소 병렬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ACCAC6C-3483-BA9C-3287-930AEEED9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90" y="2242786"/>
            <a:ext cx="3901778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85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포크조인 프레임워크</a:t>
            </a:r>
            <a:endParaRPr lang="ko-KR" altLang="en-US" sz="2000"/>
          </a:p>
          <a:p>
            <a:pPr lvl="1"/>
            <a:r>
              <a:rPr lang="ko-KR" altLang="en-US" sz="2000"/>
              <a:t>포크 단계</a:t>
            </a:r>
            <a:r>
              <a:rPr lang="en-US" altLang="ko-KR" sz="2000"/>
              <a:t>:</a:t>
            </a:r>
            <a:r>
              <a:rPr lang="ko-KR" altLang="en-US" sz="2000"/>
              <a:t> 전체 요소들을 서브 요소셋으로 분할하고</a:t>
            </a:r>
            <a:r>
              <a:rPr lang="en-US" altLang="ko-KR" sz="2000"/>
              <a:t>, </a:t>
            </a:r>
            <a:r>
              <a:rPr lang="ko-KR" altLang="en-US" sz="2000"/>
              <a:t>각각의 서브 요소셋을 멀티 코어에서 병렬로 처리</a:t>
            </a:r>
            <a:r>
              <a:rPr lang="en-US" altLang="ko-KR" sz="2000"/>
              <a:t> </a:t>
            </a:r>
          </a:p>
          <a:p>
            <a:pPr lvl="1"/>
            <a:r>
              <a:rPr lang="ko-KR" altLang="en-US" sz="2000"/>
              <a:t>조인 단계</a:t>
            </a:r>
            <a:r>
              <a:rPr lang="en-US" altLang="ko-KR" sz="2000"/>
              <a:t>:</a:t>
            </a:r>
            <a:r>
              <a:rPr lang="ko-KR" altLang="en-US" sz="2000"/>
              <a:t> 서브 결과를 결합해서 최종 결과를 만들어냄</a:t>
            </a:r>
            <a:endParaRPr lang="en-US" altLang="ko-KR" sz="20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17.13 </a:t>
            </a:r>
            <a:r>
              <a:rPr lang="ko-KR" altLang="en-US">
                <a:effectLst/>
                <a:latin typeface="Arial" panose="020B0604020202020204" pitchFamily="34" charset="0"/>
              </a:rPr>
              <a:t>요소 병렬 처리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C5F676D-4B1B-98D6-35F6-645D119A9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30" y="2811647"/>
            <a:ext cx="5306343" cy="333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62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2000"/>
              <a:t>포크조인 프레임워크는 </a:t>
            </a:r>
            <a:r>
              <a:rPr lang="en-US" altLang="ko-KR" sz="2000"/>
              <a:t>ExecutorService</a:t>
            </a:r>
            <a:r>
              <a:rPr lang="ko-KR" altLang="en-US" sz="2000"/>
              <a:t>의 구현 객체인 </a:t>
            </a:r>
            <a:r>
              <a:rPr lang="en-US" altLang="ko-KR" sz="2000"/>
              <a:t>ForkJoinPool</a:t>
            </a:r>
            <a:r>
              <a:rPr lang="ko-KR" altLang="en-US" sz="2000"/>
              <a:t>을 사용해서 작업 스레드를 관리</a:t>
            </a:r>
            <a:endParaRPr lang="en-US" altLang="ko-KR" sz="20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17.13 </a:t>
            </a:r>
            <a:r>
              <a:rPr lang="ko-KR" altLang="en-US">
                <a:effectLst/>
                <a:latin typeface="Arial" panose="020B0604020202020204" pitchFamily="34" charset="0"/>
              </a:rPr>
              <a:t>요소 병렬 처리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B0D1BEB-F76F-757D-5C21-22B2B30EC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95" y="1740353"/>
            <a:ext cx="4643089" cy="385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23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8"/>
            <a:ext cx="11269359" cy="576770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/>
              <a:t>병렬 스트림 사용</a:t>
            </a:r>
            <a:endParaRPr lang="ko-KR" altLang="en-US" sz="2000"/>
          </a:p>
          <a:p>
            <a:pPr lvl="1"/>
            <a:r>
              <a:rPr lang="ko-KR" altLang="en-US" sz="2000"/>
              <a:t>자바 병렬 스트림은 백그라운드에서 포크조인 프레임워크가 사용하므로 병렬 처리 용이</a:t>
            </a:r>
            <a:endParaRPr lang="en-US" altLang="ko-KR" sz="2000"/>
          </a:p>
          <a:p>
            <a:pPr lvl="1"/>
            <a:r>
              <a:rPr lang="en-US" altLang="ko-KR" sz="2000"/>
              <a:t>parallelStream() </a:t>
            </a:r>
            <a:r>
              <a:rPr lang="ko-KR" altLang="en-US" sz="2000"/>
              <a:t>메소드는 컬렉션</a:t>
            </a:r>
            <a:r>
              <a:rPr lang="en-US" altLang="ko-KR" sz="2000"/>
              <a:t>(List, Set)</a:t>
            </a:r>
            <a:r>
              <a:rPr lang="ko-KR" altLang="en-US" sz="2000"/>
              <a:t>으로부터 병렬 스트림을 바로 리턴</a:t>
            </a:r>
            <a:endParaRPr lang="en-US" altLang="ko-KR" sz="2000"/>
          </a:p>
          <a:p>
            <a:pPr lvl="1"/>
            <a:r>
              <a:rPr lang="en-US" altLang="ko-KR" sz="2000"/>
              <a:t>parallel() </a:t>
            </a:r>
            <a:r>
              <a:rPr lang="ko-KR" altLang="en-US" sz="2000"/>
              <a:t>메소드는 기존 스트림을 병렬 처리 스트림으로 변환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 sz="2000"/>
          </a:p>
          <a:p>
            <a:pPr marL="180975" lvl="1" indent="0">
              <a:buNone/>
            </a:pPr>
            <a:endParaRPr lang="en-US" altLang="ko-KR" sz="2000"/>
          </a:p>
          <a:p>
            <a:pPr marL="180975" lvl="1" indent="0">
              <a:buNone/>
            </a:pPr>
            <a:endParaRPr lang="en-US" altLang="ko-KR" sz="2000"/>
          </a:p>
          <a:p>
            <a:r>
              <a:rPr lang="ko-KR" altLang="en-US" sz="2400"/>
              <a:t>병렬 처리 성능에 영향을 미치는 요인</a:t>
            </a:r>
          </a:p>
          <a:p>
            <a:pPr lvl="1"/>
            <a:r>
              <a:rPr lang="ko-KR" altLang="en-US" sz="2000"/>
              <a:t>요소의 수와 요소당 처리 시간</a:t>
            </a:r>
            <a:endParaRPr lang="en-US" altLang="ko-KR" sz="2000"/>
          </a:p>
          <a:p>
            <a:pPr lvl="1"/>
            <a:r>
              <a:rPr lang="ko-KR" altLang="en-US" sz="2000"/>
              <a:t>스트림 소스의 종류</a:t>
            </a:r>
            <a:endParaRPr lang="en-US" altLang="ko-KR" sz="2000"/>
          </a:p>
          <a:p>
            <a:pPr lvl="1"/>
            <a:r>
              <a:rPr lang="ko-KR" altLang="en-US" sz="2000"/>
              <a:t>코어</a:t>
            </a:r>
            <a:r>
              <a:rPr lang="en-US" altLang="ko-KR" sz="2000"/>
              <a:t>(Core)</a:t>
            </a:r>
            <a:r>
              <a:rPr lang="ko-KR" altLang="en-US" sz="2000"/>
              <a:t>의 수</a:t>
            </a:r>
            <a:endParaRPr lang="en-US" altLang="ko-KR" sz="20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17.13 </a:t>
            </a:r>
            <a:r>
              <a:rPr lang="ko-KR" altLang="en-US">
                <a:effectLst/>
                <a:latin typeface="Arial" panose="020B0604020202020204" pitchFamily="34" charset="0"/>
              </a:rPr>
              <a:t>요소 병렬 처리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D7D4F08-763E-5830-3A41-B38D5D055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12" y="2589088"/>
            <a:ext cx="5701822" cy="166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24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4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/>
              <a:t>스트림</a:t>
            </a:r>
            <a:endParaRPr lang="en-US" altLang="ko-KR" sz="2400" dirty="0"/>
          </a:p>
          <a:p>
            <a:pPr lvl="1"/>
            <a:r>
              <a:rPr lang="en-US" altLang="ko-KR"/>
              <a:t>Java 8</a:t>
            </a:r>
            <a:r>
              <a:rPr lang="ko-KR" altLang="en-US"/>
              <a:t>부터 컬렉션 및 배열의 요소를 반복 처리하기 위해 스트림 사용</a:t>
            </a:r>
            <a:endParaRPr lang="en-US" altLang="ko-KR"/>
          </a:p>
          <a:p>
            <a:pPr lvl="1"/>
            <a:r>
              <a:rPr lang="ko-KR" altLang="en-US"/>
              <a:t>요소들이 하나씩 흘러가면서 처리된다는 의미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 altLang="ko-KR"/>
              <a:t>List </a:t>
            </a:r>
            <a:r>
              <a:rPr lang="ko-KR" altLang="en-US"/>
              <a:t>컬렉션의 </a:t>
            </a:r>
            <a:r>
              <a:rPr lang="en-US" altLang="ko-KR"/>
              <a:t>stream() </a:t>
            </a:r>
            <a:r>
              <a:rPr lang="ko-KR" altLang="en-US"/>
              <a:t>메소드로 </a:t>
            </a:r>
            <a:r>
              <a:rPr lang="en-US" altLang="ko-KR"/>
              <a:t>Stream </a:t>
            </a:r>
            <a:r>
              <a:rPr lang="ko-KR" altLang="en-US"/>
              <a:t>객체를 얻고</a:t>
            </a:r>
            <a:r>
              <a:rPr lang="en-US" altLang="ko-KR"/>
              <a:t>, forEach() </a:t>
            </a:r>
            <a:r>
              <a:rPr lang="ko-KR" altLang="en-US"/>
              <a:t>메소드로 요소를 어떻게 처리할지를 람다식으로 제공</a:t>
            </a:r>
            <a:endParaRPr lang="en-US" altLang="ko-KR"/>
          </a:p>
          <a:p>
            <a:pPr lvl="1"/>
            <a:r>
              <a:rPr lang="ko-KR" altLang="en-US"/>
              <a:t>스트림과 </a:t>
            </a:r>
            <a:r>
              <a:rPr lang="en-US" altLang="ko-KR"/>
              <a:t>Iterator </a:t>
            </a:r>
            <a:r>
              <a:rPr lang="ko-KR" altLang="en-US"/>
              <a:t>차이점</a:t>
            </a:r>
            <a:endParaRPr lang="en-US"/>
          </a:p>
          <a:p>
            <a:pPr marL="180975" lvl="1" indent="0">
              <a:buNone/>
            </a:pPr>
            <a:r>
              <a:rPr lang="en-US" altLang="ko-KR"/>
              <a:t>1) </a:t>
            </a:r>
            <a:r>
              <a:rPr lang="ko-KR" altLang="en-US"/>
              <a:t>내부 반복자이므로 처리 속도가 빠르고 병렬 처리에 효율적</a:t>
            </a:r>
            <a:endParaRPr lang="en-US" altLang="ko-KR"/>
          </a:p>
          <a:p>
            <a:pPr marL="180975" lvl="1" indent="0">
              <a:buNone/>
            </a:pPr>
            <a:r>
              <a:rPr lang="en-US" altLang="ko-KR"/>
              <a:t>2) </a:t>
            </a:r>
            <a:r>
              <a:rPr lang="ko-KR" altLang="en-US"/>
              <a:t>람다식으로 다양한 요소 처리를 정의</a:t>
            </a:r>
            <a:endParaRPr lang="en-US" altLang="ko-KR"/>
          </a:p>
          <a:p>
            <a:pPr marL="180975" lvl="1" indent="0">
              <a:buNone/>
            </a:pPr>
            <a:r>
              <a:rPr lang="en-US" altLang="ko-KR"/>
              <a:t>3) </a:t>
            </a:r>
            <a:r>
              <a:rPr lang="ko-KR" altLang="en-US"/>
              <a:t>중간 처리와 최종 처리를 수행하도록 파이프 라인을 형성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17.1 </a:t>
            </a:r>
            <a:r>
              <a:rPr lang="ko-KR" altLang="en-US">
                <a:effectLst/>
                <a:latin typeface="Arial" panose="020B0604020202020204" pitchFamily="34" charset="0"/>
              </a:rPr>
              <a:t>스트림이란</a:t>
            </a:r>
            <a:r>
              <a:rPr lang="en-US" altLang="ko-KR">
                <a:effectLst/>
                <a:latin typeface="Arial" panose="020B0604020202020204" pitchFamily="34" charset="0"/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C89B5B6-7926-4042-9BDA-C52D8FA5C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72" y="2353545"/>
            <a:ext cx="6179532" cy="80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내부 반복자</a:t>
            </a:r>
            <a:endParaRPr lang="en-US" altLang="ko-KR" sz="2400" dirty="0"/>
          </a:p>
          <a:p>
            <a:pPr lvl="1"/>
            <a:r>
              <a:rPr lang="ko-KR" altLang="en-US"/>
              <a:t>요소 처리 방법을 컬렉션 내부로 주입시켜서 요소를 반복 처리</a:t>
            </a:r>
            <a:endParaRPr lang="en-US" altLang="ko-KR"/>
          </a:p>
          <a:p>
            <a:pPr lvl="1"/>
            <a:r>
              <a:rPr lang="ko-KR" altLang="en-US"/>
              <a:t>개발자 코드에서 제공한 데이터 처리 코드</a:t>
            </a:r>
            <a:r>
              <a:rPr lang="en-US" altLang="ko-KR"/>
              <a:t>(</a:t>
            </a:r>
            <a:r>
              <a:rPr lang="ko-KR" altLang="en-US"/>
              <a:t>람다식</a:t>
            </a:r>
            <a:r>
              <a:rPr lang="en-US" altLang="ko-KR"/>
              <a:t>)</a:t>
            </a:r>
            <a:r>
              <a:rPr lang="ko-KR" altLang="en-US"/>
              <a:t>를 가지고 컬렉션 내부에서 요소를 반복 처리</a:t>
            </a:r>
            <a:endParaRPr lang="en-US" altLang="ko-KR"/>
          </a:p>
          <a:p>
            <a:pPr lvl="1"/>
            <a:r>
              <a:rPr lang="ko-KR" altLang="en-US"/>
              <a:t>내부 반복자는 멀티 코어 </a:t>
            </a:r>
            <a:r>
              <a:rPr lang="en-US" altLang="ko-KR"/>
              <a:t>CPU</a:t>
            </a:r>
            <a:r>
              <a:rPr lang="ko-KR" altLang="en-US"/>
              <a:t>를 최대한 활용하기 위해 요소들을 분배시켜 병렬 작업</a:t>
            </a:r>
            <a:r>
              <a:rPr lang="en-US" altLang="ko-KR"/>
              <a:t> </a:t>
            </a:r>
            <a:r>
              <a:rPr lang="ko-KR" altLang="en-US"/>
              <a:t>가능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17.2 </a:t>
            </a:r>
            <a:r>
              <a:rPr lang="ko-KR" altLang="en-US">
                <a:effectLst/>
                <a:latin typeface="Arial" panose="020B0604020202020204" pitchFamily="34" charset="0"/>
              </a:rPr>
              <a:t>내부 반복자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20437FF-9591-9954-7107-30CF9A185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99" y="2966141"/>
            <a:ext cx="5419749" cy="28935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7CFDEE8-B006-9FC6-37BE-F56498D39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463" y="2946289"/>
            <a:ext cx="3371267" cy="290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5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스트림 파이프라인</a:t>
            </a:r>
            <a:endParaRPr lang="en-US" altLang="ko-KR" sz="2400" dirty="0"/>
          </a:p>
          <a:p>
            <a:pPr lvl="1"/>
            <a:r>
              <a:rPr lang="ko-KR" altLang="en-US" sz="2000"/>
              <a:t>컬렉션의 오리지널 스트림 뒤에 필터링 중간 스트림이 연결될 수 있고</a:t>
            </a:r>
            <a:r>
              <a:rPr lang="en-US" altLang="ko-KR" sz="2000"/>
              <a:t>, </a:t>
            </a:r>
            <a:r>
              <a:rPr lang="ko-KR" altLang="en-US" sz="2000"/>
              <a:t>그 뒤에 매핑 중간 스트림이 연결될 수 있음</a:t>
            </a:r>
            <a:endParaRPr lang="en-US" altLang="ko-KR" sz="2000"/>
          </a:p>
          <a:p>
            <a:pPr lvl="1"/>
            <a:endParaRPr lang="en-US"/>
          </a:p>
          <a:p>
            <a:pPr marL="180975" lvl="1" indent="0">
              <a:buNone/>
            </a:pPr>
            <a:endParaRPr lang="en-US"/>
          </a:p>
          <a:p>
            <a:pPr lvl="1"/>
            <a:r>
              <a:rPr lang="ko-KR" altLang="en-US"/>
              <a:t>오리지널 스트림과 집계 처리 사이의 중간 스트림들은 최종 처리를 위해 요소를 걸러내거나</a:t>
            </a:r>
            <a:r>
              <a:rPr lang="en-US" altLang="ko-KR"/>
              <a:t>(</a:t>
            </a:r>
            <a:r>
              <a:rPr lang="ko-KR" altLang="en-US"/>
              <a:t>필터링</a:t>
            </a:r>
            <a:r>
              <a:rPr lang="en-US" altLang="ko-KR"/>
              <a:t>), </a:t>
            </a:r>
            <a:r>
              <a:rPr lang="ko-KR" altLang="en-US"/>
              <a:t>요소를 변환시키거나</a:t>
            </a:r>
            <a:r>
              <a:rPr lang="en-US" altLang="ko-KR"/>
              <a:t>(</a:t>
            </a:r>
            <a:r>
              <a:rPr lang="ko-KR" altLang="en-US"/>
              <a:t>매핑</a:t>
            </a:r>
            <a:r>
              <a:rPr lang="en-US" altLang="ko-KR"/>
              <a:t>), </a:t>
            </a:r>
            <a:r>
              <a:rPr lang="ko-KR" altLang="en-US"/>
              <a:t>정렬하는 작업을 수행</a:t>
            </a:r>
            <a:endParaRPr lang="en-US" altLang="ko-KR"/>
          </a:p>
          <a:p>
            <a:pPr lvl="1"/>
            <a:r>
              <a:rPr lang="ko-KR" altLang="en-US"/>
              <a:t>최종 처리는 중간 처리에서 정제된 요소들을 반복하거나</a:t>
            </a:r>
            <a:r>
              <a:rPr lang="en-US" altLang="ko-KR"/>
              <a:t>, </a:t>
            </a:r>
            <a:r>
              <a:rPr lang="ko-KR" altLang="en-US"/>
              <a:t>집계</a:t>
            </a:r>
            <a:r>
              <a:rPr lang="en-US" altLang="ko-KR"/>
              <a:t>(</a:t>
            </a:r>
            <a:r>
              <a:rPr lang="ko-KR" altLang="en-US"/>
              <a:t>카운팅</a:t>
            </a:r>
            <a:r>
              <a:rPr lang="en-US" altLang="ko-KR"/>
              <a:t>, </a:t>
            </a:r>
            <a:r>
              <a:rPr lang="ko-KR" altLang="en-US"/>
              <a:t>총합</a:t>
            </a:r>
            <a:r>
              <a:rPr lang="en-US" altLang="ko-KR"/>
              <a:t>, </a:t>
            </a:r>
            <a:r>
              <a:rPr lang="ko-KR" altLang="en-US"/>
              <a:t>평균</a:t>
            </a:r>
            <a:r>
              <a:rPr lang="en-US" altLang="ko-KR"/>
              <a:t>) </a:t>
            </a:r>
            <a:r>
              <a:rPr lang="ko-KR" altLang="en-US"/>
              <a:t>작업을 수행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17.3 </a:t>
            </a:r>
            <a:r>
              <a:rPr lang="ko-KR" altLang="en-US">
                <a:effectLst/>
                <a:latin typeface="Arial" panose="020B0604020202020204" pitchFamily="34" charset="0"/>
              </a:rPr>
              <a:t>중간 처리와 최종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76B8697-2948-0D4F-5889-0CCD320C5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176" y="1802959"/>
            <a:ext cx="5601185" cy="13107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64927F6-F661-9F0D-55A3-1585AE081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87" y="4804286"/>
            <a:ext cx="4534293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6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스트림 인터페이스</a:t>
            </a:r>
            <a:endParaRPr lang="en-US" altLang="ko-KR" sz="2400" dirty="0"/>
          </a:p>
          <a:p>
            <a:pPr lvl="1"/>
            <a:r>
              <a:rPr lang="en-US" altLang="ko-KR" sz="2000"/>
              <a:t>java.util.stream </a:t>
            </a:r>
            <a:r>
              <a:rPr lang="ko-KR" altLang="en-US" sz="2000"/>
              <a:t>패키지에는 </a:t>
            </a:r>
            <a:r>
              <a:rPr lang="en-US" altLang="ko-KR" sz="2000"/>
              <a:t>BaseStream </a:t>
            </a:r>
            <a:r>
              <a:rPr lang="ko-KR" altLang="en-US" sz="2000"/>
              <a:t>인터페이스를 부모로 한 자식 인터페이스들은 상속 관계</a:t>
            </a:r>
            <a:endParaRPr lang="en-US"/>
          </a:p>
          <a:p>
            <a:pPr lvl="1"/>
            <a:r>
              <a:rPr lang="en-US" altLang="ko-KR"/>
              <a:t>BaseStream</a:t>
            </a:r>
            <a:r>
              <a:rPr lang="ko-KR" altLang="en-US"/>
              <a:t>에는 모든 스트림에서 사용할 수 있는 공통 메소드들이 정의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17.4 </a:t>
            </a:r>
            <a:r>
              <a:rPr lang="ko-KR" altLang="en-US">
                <a:effectLst/>
                <a:latin typeface="Arial" panose="020B0604020202020204" pitchFamily="34" charset="0"/>
              </a:rPr>
              <a:t>리소스로부터 스트림 얻기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AE21094-73A6-0E5D-E166-0BD7B9550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57" y="2476121"/>
            <a:ext cx="4930567" cy="12650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0605F00-21D8-169E-240B-3CA5E3453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193" y="2418023"/>
            <a:ext cx="5692633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9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컬렉션으로부터 </a:t>
            </a:r>
            <a:r>
              <a:rPr lang="ko-KR" altLang="en-US" dirty="0" err="1"/>
              <a:t>스트림</a:t>
            </a:r>
            <a:r>
              <a:rPr lang="ko-KR" altLang="en-US" dirty="0"/>
              <a:t> 얻기</a:t>
            </a:r>
            <a:endParaRPr lang="en-US" altLang="ko-KR" sz="2400" dirty="0"/>
          </a:p>
          <a:p>
            <a:pPr lvl="1"/>
            <a:r>
              <a:rPr lang="en-US" altLang="ko-KR" dirty="0" err="1"/>
              <a:t>java.util.Collection</a:t>
            </a:r>
            <a:r>
              <a:rPr lang="en-US" altLang="ko-KR" dirty="0"/>
              <a:t> </a:t>
            </a:r>
            <a:r>
              <a:rPr lang="ko-KR" altLang="en-US" dirty="0"/>
              <a:t>인터페이스는 </a:t>
            </a:r>
            <a:r>
              <a:rPr lang="ko-KR" altLang="en-US" dirty="0" err="1"/>
              <a:t>스트림과</a:t>
            </a:r>
            <a:r>
              <a:rPr lang="ko-KR" altLang="en-US" dirty="0"/>
              <a:t> </a:t>
            </a:r>
            <a:r>
              <a:rPr lang="en-US" altLang="ko-KR" dirty="0" err="1"/>
              <a:t>parallelStream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가지고 있어 자식 인터페이스인 </a:t>
            </a:r>
            <a:r>
              <a:rPr lang="en-US" altLang="ko-KR" dirty="0"/>
              <a:t>List</a:t>
            </a:r>
            <a:r>
              <a:rPr lang="ko-KR" altLang="en-US" dirty="0"/>
              <a:t>와 </a:t>
            </a:r>
            <a:r>
              <a:rPr lang="en-US" altLang="ko-KR" dirty="0"/>
              <a:t>Set </a:t>
            </a:r>
            <a:r>
              <a:rPr lang="ko-KR" altLang="en-US" dirty="0"/>
              <a:t>인터페이스를 구현한 모든 컬렉션에서 객체 </a:t>
            </a:r>
            <a:r>
              <a:rPr lang="ko-KR" altLang="en-US" dirty="0" err="1"/>
              <a:t>스트림을</a:t>
            </a:r>
            <a:r>
              <a:rPr lang="ko-KR" altLang="en-US" dirty="0"/>
              <a:t> 얻을 수 있음</a:t>
            </a:r>
            <a:endParaRPr lang="en-US" altLang="ko-KR" dirty="0"/>
          </a:p>
          <a:p>
            <a:r>
              <a:rPr lang="ko-KR" altLang="en-US" dirty="0"/>
              <a:t>배열로부터 </a:t>
            </a:r>
            <a:r>
              <a:rPr lang="ko-KR" altLang="en-US" dirty="0" err="1"/>
              <a:t>스트림</a:t>
            </a:r>
            <a:r>
              <a:rPr lang="ko-KR" altLang="en-US" dirty="0"/>
              <a:t> 얻기</a:t>
            </a:r>
          </a:p>
          <a:p>
            <a:pPr lvl="1"/>
            <a:r>
              <a:rPr lang="en-US" altLang="ko-KR" dirty="0" err="1"/>
              <a:t>java.util.Arrays</a:t>
            </a:r>
            <a:r>
              <a:rPr lang="en-US" altLang="ko-KR" dirty="0"/>
              <a:t> </a:t>
            </a:r>
            <a:r>
              <a:rPr lang="ko-KR" altLang="en-US" dirty="0"/>
              <a:t>클래스로 다양한 종류의 배열로부터 </a:t>
            </a:r>
            <a:r>
              <a:rPr lang="ko-KR" altLang="en-US" dirty="0" err="1"/>
              <a:t>스트림을</a:t>
            </a:r>
            <a:r>
              <a:rPr lang="ko-KR" altLang="en-US" dirty="0"/>
              <a:t> 얻을 수 있음</a:t>
            </a:r>
            <a:endParaRPr lang="en-US" altLang="ko-KR" dirty="0"/>
          </a:p>
          <a:p>
            <a:r>
              <a:rPr lang="ko-KR" altLang="en-US" dirty="0"/>
              <a:t>숫자 범위로부터 </a:t>
            </a:r>
            <a:r>
              <a:rPr lang="ko-KR" altLang="en-US" dirty="0" err="1"/>
              <a:t>스트림</a:t>
            </a:r>
            <a:r>
              <a:rPr lang="ko-KR" altLang="en-US" dirty="0"/>
              <a:t> 얻기</a:t>
            </a:r>
          </a:p>
          <a:p>
            <a:pPr lvl="1"/>
            <a:r>
              <a:rPr lang="en-US" altLang="ko-KR" dirty="0" err="1"/>
              <a:t>IntStream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LongStream</a:t>
            </a:r>
            <a:r>
              <a:rPr lang="ko-KR" altLang="en-US" dirty="0"/>
              <a:t>의 정적 </a:t>
            </a:r>
            <a:r>
              <a:rPr lang="ko-KR" altLang="en-US" dirty="0" err="1"/>
              <a:t>메소드인</a:t>
            </a:r>
            <a:r>
              <a:rPr lang="ko-KR" altLang="en-US" dirty="0"/>
              <a:t> </a:t>
            </a:r>
            <a:r>
              <a:rPr lang="en-US" altLang="ko-KR" dirty="0"/>
              <a:t>range()</a:t>
            </a:r>
            <a:r>
              <a:rPr lang="ko-KR" altLang="en-US" dirty="0"/>
              <a:t>와 </a:t>
            </a:r>
            <a:r>
              <a:rPr lang="en-US" altLang="ko-KR" dirty="0" err="1"/>
              <a:t>rangeClosed</a:t>
            </a:r>
            <a:r>
              <a:rPr lang="en-US" altLang="ko-KR" dirty="0"/>
              <a:t>() </a:t>
            </a:r>
            <a:r>
              <a:rPr lang="ko-KR" altLang="en-US" dirty="0" err="1"/>
              <a:t>메소드로</a:t>
            </a:r>
            <a:r>
              <a:rPr lang="ko-KR" altLang="en-US" dirty="0"/>
              <a:t> 특정 범위의 정수 </a:t>
            </a:r>
            <a:r>
              <a:rPr lang="ko-KR" altLang="en-US" dirty="0" err="1"/>
              <a:t>스트림을</a:t>
            </a:r>
            <a:r>
              <a:rPr lang="ko-KR" altLang="en-US" dirty="0"/>
              <a:t> 얻을 수 있음</a:t>
            </a:r>
            <a:endParaRPr lang="en-US" altLang="ko-KR" dirty="0"/>
          </a:p>
          <a:p>
            <a:r>
              <a:rPr lang="ko-KR" altLang="en-US" dirty="0" smtClean="0"/>
              <a:t>파일로부터 </a:t>
            </a:r>
            <a:r>
              <a:rPr lang="ko-KR" altLang="en-US" dirty="0" err="1"/>
              <a:t>스트림</a:t>
            </a:r>
            <a:r>
              <a:rPr lang="ko-KR" altLang="en-US" dirty="0"/>
              <a:t> 얻기</a:t>
            </a:r>
            <a:endParaRPr lang="en-US" altLang="ko-KR" dirty="0"/>
          </a:p>
          <a:p>
            <a:pPr lvl="1"/>
            <a:r>
              <a:rPr lang="en-US" altLang="ko-KR" dirty="0" err="1"/>
              <a:t>java.nio.file.Files</a:t>
            </a:r>
            <a:r>
              <a:rPr lang="ko-KR" altLang="en-US" dirty="0"/>
              <a:t>의 </a:t>
            </a:r>
            <a:r>
              <a:rPr lang="en-US" altLang="ko-KR" dirty="0" smtClean="0"/>
              <a:t>lines() </a:t>
            </a:r>
            <a:r>
              <a:rPr lang="ko-KR" altLang="en-US" dirty="0" err="1"/>
              <a:t>메소드로</a:t>
            </a:r>
            <a:r>
              <a:rPr lang="ko-KR" altLang="en-US" dirty="0"/>
              <a:t> 텍스트 파일의 행 단위 </a:t>
            </a:r>
            <a:r>
              <a:rPr lang="ko-KR" altLang="en-US" dirty="0" err="1"/>
              <a:t>스트림을</a:t>
            </a:r>
            <a:r>
              <a:rPr lang="ko-KR" altLang="en-US" dirty="0"/>
              <a:t> 얻을 수 있음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17.4 </a:t>
            </a:r>
            <a:r>
              <a:rPr lang="ko-KR" altLang="en-US">
                <a:effectLst/>
                <a:latin typeface="Arial" panose="020B0604020202020204" pitchFamily="34" charset="0"/>
              </a:rPr>
              <a:t>리소스로부터 스트림 얻기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8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/>
              <a:t>필터링</a:t>
            </a:r>
            <a:endParaRPr lang="en-US" altLang="ko-KR" sz="2000"/>
          </a:p>
          <a:p>
            <a:pPr lvl="1"/>
            <a:r>
              <a:rPr lang="ko-KR" altLang="en-US"/>
              <a:t>필터링은 요소를 걸러내는 중간 처리 기능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distinct() </a:t>
            </a:r>
            <a:r>
              <a:rPr lang="ko-KR" altLang="en-US"/>
              <a:t>메소드</a:t>
            </a:r>
            <a:r>
              <a:rPr lang="en-US" altLang="ko-KR"/>
              <a:t>:</a:t>
            </a:r>
            <a:r>
              <a:rPr lang="ko-KR" altLang="en-US"/>
              <a:t> 요소의 중복을 제거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filter() </a:t>
            </a:r>
            <a:r>
              <a:rPr lang="ko-KR" altLang="en-US"/>
              <a:t>메소드</a:t>
            </a:r>
            <a:r>
              <a:rPr lang="en-US" altLang="ko-KR"/>
              <a:t>:</a:t>
            </a:r>
            <a:r>
              <a:rPr lang="ko-KR" altLang="en-US"/>
              <a:t> 매개값으로 주어진 </a:t>
            </a:r>
            <a:r>
              <a:rPr lang="en-US" altLang="ko-KR"/>
              <a:t>Predicate</a:t>
            </a:r>
            <a:r>
              <a:rPr lang="ko-KR" altLang="en-US"/>
              <a:t>가 </a:t>
            </a:r>
            <a:r>
              <a:rPr lang="en-US" altLang="ko-KR"/>
              <a:t>true</a:t>
            </a:r>
            <a:r>
              <a:rPr lang="ko-KR" altLang="en-US"/>
              <a:t>를 리턴하는 요소만 필터링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_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17.5 </a:t>
            </a:r>
            <a:r>
              <a:rPr lang="ko-KR" altLang="en-US">
                <a:effectLst/>
                <a:latin typeface="Arial" panose="020B0604020202020204" pitchFamily="34" charset="0"/>
              </a:rPr>
              <a:t>요소 걸러내기</a:t>
            </a:r>
            <a:r>
              <a:rPr lang="en-US" altLang="ko-KR">
                <a:effectLst/>
                <a:latin typeface="Arial" panose="020B0604020202020204" pitchFamily="34" charset="0"/>
              </a:rPr>
              <a:t>(</a:t>
            </a:r>
            <a:r>
              <a:rPr lang="ko-KR" altLang="en-US">
                <a:effectLst/>
                <a:latin typeface="Arial" panose="020B0604020202020204" pitchFamily="34" charset="0"/>
              </a:rPr>
              <a:t>필터링</a:t>
            </a:r>
            <a:r>
              <a:rPr lang="en-US" altLang="ko-KR"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B802D36-494D-61E4-AEE2-BC3D1978D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89" y="1766174"/>
            <a:ext cx="5723116" cy="14326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68FB7DA-629E-1359-D033-E623AC6C1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00" y="3841868"/>
            <a:ext cx="4930567" cy="8154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19BE760-1375-3B61-9A08-D891FBB40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54" y="5274834"/>
            <a:ext cx="4808637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/>
              <a:t>Predicate:</a:t>
            </a:r>
            <a:r>
              <a:rPr lang="ko-KR" altLang="en-US"/>
              <a:t> 함수형 인터페이스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모든 </a:t>
            </a:r>
            <a:r>
              <a:rPr lang="en-US" altLang="ko-KR"/>
              <a:t>Predicate</a:t>
            </a:r>
            <a:r>
              <a:rPr lang="ko-KR" altLang="en-US"/>
              <a:t>는 매개값을 조사한 후 </a:t>
            </a:r>
            <a:r>
              <a:rPr lang="en-US" altLang="ko-KR"/>
              <a:t>boolean</a:t>
            </a:r>
            <a:r>
              <a:rPr lang="ko-KR" altLang="en-US"/>
              <a:t>을 리턴하는 </a:t>
            </a:r>
            <a:r>
              <a:rPr lang="en-US" altLang="ko-KR"/>
              <a:t>test() </a:t>
            </a:r>
            <a:r>
              <a:rPr lang="ko-KR" altLang="en-US"/>
              <a:t>메소드를 가지고 있다</a:t>
            </a:r>
            <a:r>
              <a:rPr lang="en-US" altLang="ko-KR"/>
              <a:t>. 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17.5 </a:t>
            </a:r>
            <a:r>
              <a:rPr lang="ko-KR" altLang="en-US">
                <a:effectLst/>
                <a:latin typeface="Arial" panose="020B0604020202020204" pitchFamily="34" charset="0"/>
              </a:rPr>
              <a:t>요소 걸러내기</a:t>
            </a:r>
            <a:r>
              <a:rPr lang="en-US" altLang="ko-KR">
                <a:effectLst/>
                <a:latin typeface="Arial" panose="020B0604020202020204" pitchFamily="34" charset="0"/>
              </a:rPr>
              <a:t>(</a:t>
            </a:r>
            <a:r>
              <a:rPr lang="ko-KR" altLang="en-US">
                <a:effectLst/>
                <a:latin typeface="Arial" panose="020B0604020202020204" pitchFamily="34" charset="0"/>
              </a:rPr>
              <a:t>필터링</a:t>
            </a:r>
            <a:r>
              <a:rPr lang="en-US" altLang="ko-KR"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CE70EC8-A77D-56E9-3063-7513CF0B0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86" y="1227562"/>
            <a:ext cx="5616427" cy="13869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04719E6-68C5-D1F8-64D6-EF7C72385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70" y="3425965"/>
            <a:ext cx="2415749" cy="4038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2A4EE67-AE54-E16F-6809-0636397A8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70" y="4024576"/>
            <a:ext cx="5715495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5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1119</Words>
  <Application>Microsoft Office PowerPoint</Application>
  <PresentationFormat>와이드스크린</PresentationFormat>
  <Paragraphs>187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Office 테마</vt:lpstr>
      <vt:lpstr>Chapter 17 스트림 요소 처리</vt:lpstr>
      <vt:lpstr>PowerPoint 프레젠테이션</vt:lpstr>
      <vt:lpstr>17.1 스트림이란?</vt:lpstr>
      <vt:lpstr>17.2 내부 반복자</vt:lpstr>
      <vt:lpstr>17.3 중간 처리와 최종 처리</vt:lpstr>
      <vt:lpstr>17.4 리소스로부터 스트림 얻기</vt:lpstr>
      <vt:lpstr>17.4 리소스로부터 스트림 얻기</vt:lpstr>
      <vt:lpstr>17.5 요소 걸러내기(필터링)</vt:lpstr>
      <vt:lpstr>17.5 요소 걸러내기(필터링)</vt:lpstr>
      <vt:lpstr>17.6 요소 변환(매핑)</vt:lpstr>
      <vt:lpstr>17.6 요소 변환(매핑)</vt:lpstr>
      <vt:lpstr>17.6 요소 변환(매핑)</vt:lpstr>
      <vt:lpstr>17.7 요소 정렬</vt:lpstr>
      <vt:lpstr>17.7 요소 정렬</vt:lpstr>
      <vt:lpstr>17.8 요소를 하나씩 처리(루핑)</vt:lpstr>
      <vt:lpstr>17.9 요소 조건 만족 여부(매칭)</vt:lpstr>
      <vt:lpstr>17.10 요소 기본 집계</vt:lpstr>
      <vt:lpstr>17.10 요소 기본 집계</vt:lpstr>
      <vt:lpstr>17.11 요소 커스텀 집계</vt:lpstr>
      <vt:lpstr>17.12 요소 수집 </vt:lpstr>
      <vt:lpstr>17.12 요소 수집 </vt:lpstr>
      <vt:lpstr>17.13 요소 병렬 처리</vt:lpstr>
      <vt:lpstr>17.13 요소 병렬 처리</vt:lpstr>
      <vt:lpstr>17.13 요소 병렬 처리</vt:lpstr>
      <vt:lpstr>17.13 요소 병렬 처리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mike.cheol.kang@gmail.com</dc:creator>
  <cp:lastModifiedBy>Microsoft 계정</cp:lastModifiedBy>
  <cp:revision>43</cp:revision>
  <dcterms:created xsi:type="dcterms:W3CDTF">2022-08-19T02:52:36Z</dcterms:created>
  <dcterms:modified xsi:type="dcterms:W3CDTF">2022-08-26T03:17:19Z</dcterms:modified>
</cp:coreProperties>
</file>