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18 </a:t>
            </a:r>
            <a:r>
              <a:rPr lang="ko-KR" altLang="en-US" sz="4000">
                <a:latin typeface="+mj-ea"/>
              </a:rPr>
              <a:t>데이터 입출력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문자 출력</a:t>
            </a:r>
            <a:endParaRPr lang="ko-KR" altLang="en-US" sz="2000" dirty="0"/>
          </a:p>
          <a:p>
            <a:pPr lvl="1"/>
            <a:r>
              <a:rPr lang="en-US" altLang="ko-KR" sz="2000" dirty="0"/>
              <a:t>Writer</a:t>
            </a:r>
            <a:r>
              <a:rPr lang="ko-KR" altLang="en-US" sz="2000" dirty="0"/>
              <a:t>는 문자 출력 </a:t>
            </a:r>
            <a:r>
              <a:rPr lang="ko-KR" altLang="en-US" sz="2000" dirty="0" err="1"/>
              <a:t>스트림의</a:t>
            </a:r>
            <a:r>
              <a:rPr lang="ko-KR" altLang="en-US" sz="2000" dirty="0"/>
              <a:t> 최상위 클래스로</a:t>
            </a:r>
            <a:r>
              <a:rPr lang="en-US" altLang="ko-KR" sz="2000" dirty="0"/>
              <a:t>, </a:t>
            </a:r>
            <a:r>
              <a:rPr lang="ko-KR" altLang="en-US" sz="2000" dirty="0"/>
              <a:t>추상 클래스</a:t>
            </a:r>
            <a:r>
              <a:rPr lang="en-US" altLang="ko-KR" sz="2000" dirty="0"/>
              <a:t>. </a:t>
            </a:r>
            <a:r>
              <a:rPr lang="ko-KR" altLang="en-US" sz="2000" dirty="0"/>
              <a:t>모든 문자 출력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클래스는 </a:t>
            </a:r>
            <a:r>
              <a:rPr lang="en-US" altLang="ko-KR" sz="2000" dirty="0"/>
              <a:t>Writer </a:t>
            </a:r>
            <a:r>
              <a:rPr lang="ko-KR" altLang="en-US" sz="2000" dirty="0"/>
              <a:t>클래스를 상속받아서 만들어짐</a:t>
            </a:r>
            <a:endParaRPr lang="en-US" altLang="ko-KR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Writer </a:t>
            </a:r>
            <a:r>
              <a:rPr lang="ko-KR" altLang="en-US" dirty="0" smtClean="0"/>
              <a:t>클래스</a:t>
            </a:r>
            <a:r>
              <a:rPr lang="ko-KR" altLang="en-US" dirty="0"/>
              <a:t>에</a:t>
            </a:r>
            <a:r>
              <a:rPr lang="ko-KR" altLang="en-US" dirty="0" smtClean="0"/>
              <a:t>는 </a:t>
            </a:r>
            <a:r>
              <a:rPr lang="ko-KR" altLang="en-US" dirty="0"/>
              <a:t>모든 문자 출력 </a:t>
            </a:r>
            <a:r>
              <a:rPr lang="ko-KR" altLang="en-US" dirty="0" err="1"/>
              <a:t>스트림이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기본적으로 가져야 할 </a:t>
            </a:r>
            <a:r>
              <a:rPr lang="ko-KR" altLang="en-US" dirty="0" err="1"/>
              <a:t>메소드가</a:t>
            </a:r>
            <a:r>
              <a:rPr lang="ko-KR" altLang="en-US" dirty="0"/>
              <a:t> 정의됨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18.4 </a:t>
            </a:r>
            <a:r>
              <a:rPr lang="ko-KR" altLang="en-US">
                <a:effectLst/>
                <a:latin typeface="Arial" panose="020B0604020202020204" pitchFamily="34" charset="0"/>
              </a:rPr>
              <a:t>문자 입출력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BBEF97B-B6A1-1374-E81B-AD3759819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315"/>
          <a:stretch/>
        </p:blipFill>
        <p:spPr>
          <a:xfrm>
            <a:off x="885312" y="2386043"/>
            <a:ext cx="4609326" cy="122692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890014" y="3750820"/>
            <a:ext cx="5723116" cy="2521180"/>
            <a:chOff x="5499230" y="3907340"/>
            <a:chExt cx="5723116" cy="25211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2A7814FD-0435-FFF6-74A2-4C6E61883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230" y="3907340"/>
              <a:ext cx="5723116" cy="130313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39040B8F-503A-0DBF-26C9-6137F419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3293" y="5155870"/>
              <a:ext cx="5692633" cy="1272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Reader</a:t>
            </a:r>
            <a:endParaRPr lang="en-US" altLang="ko-KR" sz="2400" dirty="0"/>
          </a:p>
          <a:p>
            <a:pPr lvl="1"/>
            <a:r>
              <a:rPr lang="en-US" altLang="ko-KR" sz="2000"/>
              <a:t>Reader</a:t>
            </a:r>
            <a:r>
              <a:rPr lang="ko-KR" altLang="en-US" sz="2000"/>
              <a:t>는 문자 입력 스트림의 최상위 클래스로</a:t>
            </a:r>
            <a:r>
              <a:rPr lang="en-US" altLang="ko-KR" sz="2000"/>
              <a:t>, </a:t>
            </a:r>
            <a:r>
              <a:rPr lang="ko-KR" altLang="en-US" sz="2000"/>
              <a:t>추상 클래스</a:t>
            </a:r>
            <a:endParaRPr lang="en-US" altLang="ko-KR" sz="2000"/>
          </a:p>
          <a:p>
            <a:pPr lvl="1"/>
            <a:r>
              <a:rPr lang="ko-KR" altLang="en-US" sz="2000"/>
              <a:t>모든 문자 입력 스트림 클래스는 </a:t>
            </a:r>
            <a:r>
              <a:rPr lang="en-US" altLang="ko-KR" sz="2000"/>
              <a:t>Reader </a:t>
            </a:r>
            <a:r>
              <a:rPr lang="ko-KR" altLang="en-US" sz="2000"/>
              <a:t>클래스를 상속받아서 만들어짐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Reader </a:t>
            </a:r>
            <a:r>
              <a:rPr lang="ko-KR" altLang="en-US"/>
              <a:t>클래스에는 문자 입력 스트림이 기본적으로 가져야 할 메소드가 정의됨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18.4 </a:t>
            </a:r>
            <a:r>
              <a:rPr lang="ko-KR" altLang="en-US">
                <a:effectLst/>
                <a:latin typeface="Arial" panose="020B0604020202020204" pitchFamily="34" charset="0"/>
              </a:rPr>
              <a:t>문자 입출력 스트림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628C79B-16AC-0A5F-BA58-EC8E4476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87" y="2547733"/>
            <a:ext cx="4061812" cy="1234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FED7E9F-A704-551F-C3B3-A9B15B6F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87" y="4528439"/>
            <a:ext cx="5654530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보조 스트림</a:t>
            </a:r>
            <a:endParaRPr lang="en-US" altLang="ko-KR" sz="2400" dirty="0"/>
          </a:p>
          <a:p>
            <a:pPr lvl="1"/>
            <a:r>
              <a:rPr lang="ko-KR" altLang="en-US" sz="2000"/>
              <a:t>다른 스트림과 연결되어 여러 편리한 기능을 제공해주는 스트림</a:t>
            </a:r>
            <a:r>
              <a:rPr lang="en-US" altLang="ko-KR" sz="2000"/>
              <a:t>. </a:t>
            </a:r>
            <a:r>
              <a:rPr lang="ko-KR" altLang="en-US" sz="2000"/>
              <a:t>자체적으로 입출력을 수행할 수 없기 때문에 입출력 소스로부터 직접 생성된 입출력 스트림에 연결해서 사용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입출력 스트림에 보조 스트림을 연결하려면 보조 스트림을 생성할 때 생성자 매개값으로 입출력 스트림을 제공</a:t>
            </a:r>
            <a:endParaRPr lang="en-US" altLang="ko-KR"/>
          </a:p>
          <a:p>
            <a:pPr lvl="1"/>
            <a:r>
              <a:rPr lang="ko-KR" altLang="en-US"/>
              <a:t>보조스트림 변수 </a:t>
            </a:r>
            <a:r>
              <a:rPr lang="en-US" altLang="ko-KR"/>
              <a:t>= new </a:t>
            </a:r>
            <a:r>
              <a:rPr lang="ko-KR" altLang="en-US"/>
              <a:t>보조스트림</a:t>
            </a:r>
            <a:r>
              <a:rPr lang="en-US" altLang="ko-KR"/>
              <a:t>(</a:t>
            </a:r>
            <a:r>
              <a:rPr lang="ko-KR" altLang="en-US"/>
              <a:t>입출력스트림</a:t>
            </a:r>
            <a:r>
              <a:rPr lang="en-US" altLang="ko-KR"/>
              <a:t>);</a:t>
            </a:r>
          </a:p>
          <a:p>
            <a:pPr marL="180975" lvl="1" indent="0">
              <a:buNone/>
            </a:pP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18.5 </a:t>
            </a:r>
            <a:r>
              <a:rPr lang="ko-KR" altLang="en-US">
                <a:effectLst/>
                <a:latin typeface="Arial" panose="020B0604020202020204" pitchFamily="34" charset="0"/>
              </a:rPr>
              <a:t>보조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73777E7-960D-3369-3199-528F5480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40" y="2461176"/>
            <a:ext cx="4823878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000"/>
              <a:t>보조 스트림은 또 다른 보조 스트림과 연결되어 스트림 체인으로 구성할 수 있음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보조스트림</a:t>
            </a:r>
            <a:r>
              <a:rPr lang="en-US" altLang="ko-KR"/>
              <a:t>2 </a:t>
            </a:r>
            <a:r>
              <a:rPr lang="ko-KR" altLang="en-US"/>
              <a:t>변수 </a:t>
            </a:r>
            <a:r>
              <a:rPr lang="en-US" altLang="ko-KR"/>
              <a:t>= new </a:t>
            </a:r>
            <a:r>
              <a:rPr lang="ko-KR" altLang="en-US"/>
              <a:t>보조스트림</a:t>
            </a:r>
            <a:r>
              <a:rPr lang="en-US" altLang="ko-KR"/>
              <a:t>2(</a:t>
            </a:r>
            <a:r>
              <a:rPr lang="ko-KR" altLang="en-US"/>
              <a:t>보조 스트림</a:t>
            </a:r>
            <a:r>
              <a:rPr lang="en-US" altLang="ko-KR"/>
              <a:t>1);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18.5 </a:t>
            </a:r>
            <a:r>
              <a:rPr lang="ko-KR" altLang="en-US">
                <a:effectLst/>
                <a:latin typeface="Arial" panose="020B0604020202020204" pitchFamily="34" charset="0"/>
              </a:rPr>
              <a:t>보조 스트림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8CFE9DC-D97C-3800-CEB9-09FA4A59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4" y="1241409"/>
            <a:ext cx="5829805" cy="1150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C810003-D241-DEF5-61A2-FF94D1E9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40" y="3357132"/>
            <a:ext cx="5677392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InputStream</a:t>
            </a:r>
            <a:r>
              <a:rPr lang="ko-KR" altLang="en-US"/>
              <a:t>을 </a:t>
            </a:r>
            <a:r>
              <a:rPr lang="en-US" altLang="ko-KR"/>
              <a:t>Reader</a:t>
            </a:r>
            <a:r>
              <a:rPr lang="ko-KR" altLang="en-US"/>
              <a:t>로 변환</a:t>
            </a:r>
            <a:endParaRPr lang="en-US" altLang="ko-KR" sz="2400" dirty="0"/>
          </a:p>
          <a:p>
            <a:pPr lvl="1"/>
            <a:r>
              <a:rPr lang="en-US" altLang="ko-KR"/>
              <a:t>InputStream</a:t>
            </a:r>
            <a:r>
              <a:rPr lang="ko-KR" altLang="en-US"/>
              <a:t>을 </a:t>
            </a:r>
            <a:r>
              <a:rPr lang="en-US" altLang="ko-KR"/>
              <a:t>Reader</a:t>
            </a:r>
            <a:r>
              <a:rPr lang="ko-KR" altLang="en-US"/>
              <a:t>로 변환하려면 </a:t>
            </a:r>
            <a:r>
              <a:rPr lang="en-US" altLang="ko-KR"/>
              <a:t>InputStreamReader </a:t>
            </a:r>
            <a:r>
              <a:rPr lang="ko-KR" altLang="en-US"/>
              <a:t>보조 스트림을 연결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altLang="ko-KR"/>
              <a:t>OutputStream</a:t>
            </a:r>
            <a:r>
              <a:rPr lang="ko-KR" altLang="en-US"/>
              <a:t>을 </a:t>
            </a:r>
            <a:r>
              <a:rPr lang="en-US" altLang="ko-KR"/>
              <a:t>Writer</a:t>
            </a:r>
            <a:r>
              <a:rPr lang="ko-KR" altLang="en-US"/>
              <a:t>로 변환</a:t>
            </a:r>
            <a:endParaRPr lang="en-US" altLang="ko-KR" sz="2400"/>
          </a:p>
          <a:p>
            <a:pPr lvl="1"/>
            <a:r>
              <a:rPr lang="en-US" altLang="ko-KR"/>
              <a:t>OutputStream</a:t>
            </a:r>
            <a:r>
              <a:rPr lang="ko-KR" altLang="en-US"/>
              <a:t>을 </a:t>
            </a:r>
            <a:r>
              <a:rPr lang="en-US" altLang="ko-KR"/>
              <a:t>Writer</a:t>
            </a:r>
            <a:r>
              <a:rPr lang="ko-KR" altLang="en-US"/>
              <a:t>로 변환하려면 </a:t>
            </a:r>
            <a:r>
              <a:rPr lang="en-US" altLang="ko-KR"/>
              <a:t>OutputStreamWriter </a:t>
            </a:r>
            <a:r>
              <a:rPr lang="ko-KR" altLang="en-US"/>
              <a:t>보조 스트림을 연결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18.6 </a:t>
            </a:r>
            <a:r>
              <a:rPr lang="ko-KR" altLang="en-US">
                <a:effectLst/>
                <a:latin typeface="Arial" panose="020B0604020202020204" pitchFamily="34" charset="0"/>
              </a:rPr>
              <a:t>문자 변환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A5467CD-4921-74E4-BDBF-CE21A1CA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97" y="1940648"/>
            <a:ext cx="3779848" cy="1051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49859CA-F2AC-62D2-A8D3-49337F02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18" y="2016661"/>
            <a:ext cx="5677392" cy="739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3CF2597-9E4F-BE19-0F73-69BABEEAC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80" y="4791531"/>
            <a:ext cx="3749365" cy="10287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FA6B2E0-2DFE-4A2C-AC78-F91E95FC5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624" y="4791531"/>
            <a:ext cx="565453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604844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메모리 버퍼로 실행 성능을 높이는 보조 </a:t>
            </a:r>
            <a:r>
              <a:rPr lang="ko-KR" altLang="en-US" sz="2400" dirty="0" err="1"/>
              <a:t>스트림</a:t>
            </a:r>
            <a:endParaRPr lang="en-US" altLang="ko-KR" sz="2400" dirty="0"/>
          </a:p>
          <a:p>
            <a:pPr lvl="1"/>
            <a:r>
              <a:rPr lang="ko-KR" altLang="en-US" sz="2000" dirty="0"/>
              <a:t>프로그램이 중간에 메모리 버퍼</a:t>
            </a:r>
            <a:r>
              <a:rPr lang="en-US" altLang="ko-KR" sz="2000" dirty="0"/>
              <a:t>buffer</a:t>
            </a:r>
            <a:r>
              <a:rPr lang="ko-KR" altLang="en-US" sz="2000" dirty="0"/>
              <a:t>와 작업해서 실행 성능 향상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출력 </a:t>
            </a:r>
            <a:r>
              <a:rPr lang="ko-KR" altLang="en-US" sz="2000" dirty="0" err="1"/>
              <a:t>스트림의</a:t>
            </a:r>
            <a:r>
              <a:rPr lang="ko-KR" altLang="en-US" sz="2000" dirty="0"/>
              <a:t> 경우 직접 하드 디스크에 데이터를 보내지 않고 메모리 버퍼에 데이터를 보냄으로써 출력 속도를 향상</a:t>
            </a:r>
            <a:r>
              <a:rPr lang="en-US" altLang="ko-KR" sz="2000" dirty="0"/>
              <a:t>. </a:t>
            </a:r>
            <a:r>
              <a:rPr lang="ko-KR" altLang="en-US" sz="2000" dirty="0"/>
              <a:t>입력 </a:t>
            </a:r>
            <a:r>
              <a:rPr lang="ko-KR" altLang="en-US" sz="2000" dirty="0" err="1"/>
              <a:t>스트림에서도</a:t>
            </a:r>
            <a:r>
              <a:rPr lang="ko-KR" altLang="en-US" sz="2000" dirty="0"/>
              <a:t> 버퍼를 사용하면 읽기 성능 향상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ko-KR" altLang="en-US" dirty="0"/>
              <a:t>바이트 </a:t>
            </a:r>
            <a:r>
              <a:rPr lang="ko-KR" altLang="en-US" dirty="0" err="1"/>
              <a:t>스트림에는</a:t>
            </a:r>
            <a:r>
              <a:rPr lang="ko-KR" altLang="en-US" dirty="0"/>
              <a:t> </a:t>
            </a:r>
            <a:r>
              <a:rPr lang="en-US" altLang="ko-KR" dirty="0" err="1"/>
              <a:t>BufferedInputStream</a:t>
            </a:r>
            <a:r>
              <a:rPr lang="en-US" altLang="ko-KR" dirty="0"/>
              <a:t>, </a:t>
            </a:r>
            <a:r>
              <a:rPr lang="en-US" altLang="ko-KR" dirty="0" err="1"/>
              <a:t>BufferedOutputStream</a:t>
            </a:r>
            <a:r>
              <a:rPr lang="ko-KR" altLang="en-US" dirty="0"/>
              <a:t>이 있고 문자 </a:t>
            </a:r>
            <a:r>
              <a:rPr lang="ko-KR" altLang="en-US" dirty="0" err="1"/>
              <a:t>스트림에는</a:t>
            </a:r>
            <a:r>
              <a:rPr lang="ko-KR" altLang="en-US" dirty="0"/>
              <a:t> </a:t>
            </a:r>
            <a:r>
              <a:rPr lang="en-US" altLang="ko-KR" dirty="0" err="1"/>
              <a:t>BufferedReader</a:t>
            </a:r>
            <a:r>
              <a:rPr lang="en-US" altLang="ko-KR" dirty="0"/>
              <a:t>, </a:t>
            </a:r>
            <a:r>
              <a:rPr lang="en-US" altLang="ko-KR" dirty="0" err="1"/>
              <a:t>BufferedWriter</a:t>
            </a:r>
            <a:r>
              <a:rPr lang="ko-KR" altLang="en-US" dirty="0"/>
              <a:t>가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18.7 </a:t>
            </a:r>
            <a:r>
              <a:rPr lang="ko-KR" altLang="en-US">
                <a:effectLst/>
                <a:latin typeface="Arial" panose="020B0604020202020204" pitchFamily="34" charset="0"/>
              </a:rPr>
              <a:t>성능 향상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DF5208D-2AF1-A7BC-F8AA-8C27AA3E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44" y="2973096"/>
            <a:ext cx="5418290" cy="899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01AF7E5-E0B2-0D2A-31E8-628FD459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46" y="2973096"/>
            <a:ext cx="5311600" cy="8992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076C03B-94B0-3624-C98C-7486659D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44" y="5382627"/>
            <a:ext cx="4938188" cy="762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6E41B51-2816-EA5D-7FF2-29C118F03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990" y="5369995"/>
            <a:ext cx="4938188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 타입 스트림</a:t>
            </a:r>
            <a:endParaRPr lang="en-US" altLang="ko-KR" sz="2400" dirty="0"/>
          </a:p>
          <a:p>
            <a:pPr lvl="1"/>
            <a:r>
              <a:rPr lang="ko-KR" altLang="en-US" sz="2000"/>
              <a:t>바이트 스트림에 </a:t>
            </a:r>
            <a:r>
              <a:rPr lang="en-US" altLang="ko-KR" sz="2000"/>
              <a:t>DataInputStream</a:t>
            </a:r>
            <a:r>
              <a:rPr lang="ko-KR" altLang="en-US" sz="2000"/>
              <a:t>과 </a:t>
            </a:r>
            <a:r>
              <a:rPr lang="en-US" altLang="ko-KR" sz="2000"/>
              <a:t>DataOutputStream </a:t>
            </a:r>
            <a:r>
              <a:rPr lang="ko-KR" altLang="en-US" sz="2000"/>
              <a:t>보조 스트림을 연결하면 기본 타입</a:t>
            </a:r>
            <a:r>
              <a:rPr lang="en-US" altLang="ko-KR" sz="2000"/>
              <a:t>(boolean, char, short, int, long, float, double) </a:t>
            </a:r>
            <a:r>
              <a:rPr lang="ko-KR" altLang="en-US" sz="2000"/>
              <a:t>값을 입출력할 수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18.8 </a:t>
            </a:r>
            <a:r>
              <a:rPr lang="ko-KR" altLang="en-US">
                <a:effectLst/>
                <a:latin typeface="Arial" panose="020B0604020202020204" pitchFamily="34" charset="0"/>
              </a:rPr>
              <a:t>기본 타입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A3D7DF-D7A2-3E87-D18C-B8DA6EAE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9" y="2346866"/>
            <a:ext cx="5730737" cy="1082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DF00ACB-DD6F-BF22-6CBC-940E3A555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89" y="3514196"/>
            <a:ext cx="5677392" cy="739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887611-6A65-2928-8651-689FB64A4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30" y="4292501"/>
            <a:ext cx="569263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PrintStream</a:t>
            </a:r>
            <a:r>
              <a:rPr lang="ko-KR" altLang="en-US" sz="2400"/>
              <a:t>과 </a:t>
            </a:r>
            <a:r>
              <a:rPr lang="en-US" altLang="ko-KR" sz="2400"/>
              <a:t>PrintWriter</a:t>
            </a:r>
            <a:endParaRPr lang="en-US" altLang="ko-KR" sz="2400" dirty="0"/>
          </a:p>
          <a:p>
            <a:pPr lvl="1"/>
            <a:r>
              <a:rPr lang="ko-KR" altLang="en-US" sz="2000"/>
              <a:t>프린터와 유사하게 출력하는 </a:t>
            </a:r>
            <a:r>
              <a:rPr lang="en-US" altLang="ko-KR" sz="2000"/>
              <a:t>print(), println(), printf() </a:t>
            </a:r>
            <a:r>
              <a:rPr lang="ko-KR" altLang="en-US" sz="2000"/>
              <a:t>메소드를 가진 보조 스트림</a:t>
            </a:r>
            <a:r>
              <a:rPr lang="en-US" altLang="ko-KR" sz="2000"/>
              <a:t>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PrintStream</a:t>
            </a:r>
            <a:r>
              <a:rPr lang="ko-KR" altLang="en-US"/>
              <a:t>은 바이트 출력 스트림과 연결되고</a:t>
            </a:r>
            <a:r>
              <a:rPr lang="en-US" altLang="ko-KR"/>
              <a:t>, PrintWriter</a:t>
            </a:r>
            <a:r>
              <a:rPr lang="ko-KR" altLang="en-US"/>
              <a:t>는 문자 출력 스트림과 연결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18.9 </a:t>
            </a:r>
            <a:r>
              <a:rPr lang="ko-KR" altLang="en-US">
                <a:effectLst/>
                <a:latin typeface="Arial" panose="020B0604020202020204" pitchFamily="34" charset="0"/>
              </a:rPr>
              <a:t>프린트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B1B29E-BFB2-F2FC-4AFE-81DCECD4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78" y="1837175"/>
            <a:ext cx="4244708" cy="1082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A333A9E-AF0C-498D-1FC7-62836C4D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78" y="3429000"/>
            <a:ext cx="5692633" cy="701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CBD522D-6589-FBCA-D644-955032B0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60" y="4176523"/>
            <a:ext cx="566215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5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직렬화와 역직렬화</a:t>
            </a:r>
            <a:endParaRPr lang="en-US" altLang="ko-KR" sz="2400" dirty="0"/>
          </a:p>
          <a:p>
            <a:pPr lvl="1"/>
            <a:r>
              <a:rPr lang="ko-KR" altLang="en-US" sz="2000"/>
              <a:t>직렬화</a:t>
            </a:r>
            <a:r>
              <a:rPr lang="en-US" altLang="ko-KR" sz="2000"/>
              <a:t>: </a:t>
            </a:r>
            <a:r>
              <a:rPr lang="ko-KR" altLang="en-US" sz="2000"/>
              <a:t>메모리에 생성된 객체를 파일 또는 네트워크로 출력하기 위해 필드값을 일렬로 늘어선 바이트로 변경하는 것</a:t>
            </a:r>
            <a:endParaRPr lang="en-US" altLang="ko-KR" sz="2000"/>
          </a:p>
          <a:p>
            <a:pPr lvl="1"/>
            <a:r>
              <a:rPr lang="ko-KR" altLang="en-US" sz="2000"/>
              <a:t>역직렬화</a:t>
            </a:r>
            <a:r>
              <a:rPr lang="en-US" altLang="ko-KR" sz="2000"/>
              <a:t>: </a:t>
            </a:r>
            <a:r>
              <a:rPr lang="ko-KR" altLang="en-US" sz="2000"/>
              <a:t>직렬화된 바이트를 객체의 필드값으로 복원하는 것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ObjectOutputStream</a:t>
            </a:r>
            <a:r>
              <a:rPr lang="ko-KR" altLang="en-US" sz="2000"/>
              <a:t>은 바이트 출력 스트림과 연결되어 객체를 직렬화하고</a:t>
            </a:r>
            <a:r>
              <a:rPr lang="en-US" altLang="ko-KR" sz="2000"/>
              <a:t>, ObjectInputStream</a:t>
            </a:r>
            <a:r>
              <a:rPr lang="ko-KR" altLang="en-US" sz="2000"/>
              <a:t>은 바이트 입력 스트림과 연결되어 객체로 복원하는 역직렬화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18.10 </a:t>
            </a:r>
            <a:r>
              <a:rPr lang="ko-KR" altLang="en-US">
                <a:effectLst/>
                <a:latin typeface="Arial" panose="020B0604020202020204" pitchFamily="34" charset="0"/>
              </a:rPr>
              <a:t>객체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BCBCDB0-1547-6504-734B-543BA79D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59" y="4047709"/>
            <a:ext cx="5768840" cy="1044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C8406CC-C8ED-112B-0A34-A2F6E7BD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59" y="5275356"/>
            <a:ext cx="5738357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522695" cy="5651045"/>
          </a:xfrm>
        </p:spPr>
        <p:txBody>
          <a:bodyPr>
            <a:normAutofit fontScale="92500"/>
          </a:bodyPr>
          <a:lstStyle/>
          <a:p>
            <a:r>
              <a:rPr lang="en-US" altLang="ko-KR" sz="2400"/>
              <a:t>Serializable </a:t>
            </a:r>
            <a:r>
              <a:rPr lang="ko-KR" altLang="en-US" sz="2400"/>
              <a:t>인터페이스</a:t>
            </a:r>
            <a:endParaRPr lang="en-US" altLang="ko-KR" sz="2000"/>
          </a:p>
          <a:p>
            <a:pPr lvl="1"/>
            <a:r>
              <a:rPr lang="ko-KR" altLang="en-US" sz="2000"/>
              <a:t>멤버가 없는 빈 인터페이스이지만</a:t>
            </a:r>
            <a:r>
              <a:rPr lang="en-US" altLang="ko-KR" sz="2000"/>
              <a:t>, </a:t>
            </a:r>
            <a:r>
              <a:rPr lang="ko-KR" altLang="en-US" sz="2000"/>
              <a:t>객체를 직렬화할 수 있다고 표시하는 역할</a:t>
            </a:r>
            <a:endParaRPr lang="en-US" altLang="ko-KR" sz="2000"/>
          </a:p>
          <a:p>
            <a:pPr lvl="1"/>
            <a:r>
              <a:rPr lang="ko-KR" altLang="en-US" sz="2000"/>
              <a:t>인스턴스 필드값은 직렬화 대상</a:t>
            </a:r>
            <a:r>
              <a:rPr lang="en-US" altLang="ko-KR" sz="2000"/>
              <a:t>.</a:t>
            </a:r>
            <a:r>
              <a:rPr lang="ko-KR" altLang="en-US" sz="2000"/>
              <a:t> 정적 필드값과 </a:t>
            </a:r>
            <a:r>
              <a:rPr lang="en-US" altLang="ko-KR" sz="2000"/>
              <a:t>transient</a:t>
            </a:r>
            <a:r>
              <a:rPr lang="ko-KR" altLang="en-US" sz="2000"/>
              <a:t>로 선언된 필드값은 직렬화에서 제외되므로 출력되지 않음</a:t>
            </a:r>
            <a:endParaRPr lang="en-US" altLang="ko-KR" sz="2000"/>
          </a:p>
          <a:p>
            <a:r>
              <a:rPr lang="en-US" altLang="ko-KR" sz="2400"/>
              <a:t>serialVersionUID </a:t>
            </a:r>
            <a:r>
              <a:rPr lang="ko-KR" altLang="en-US" sz="2400"/>
              <a:t>필드</a:t>
            </a:r>
            <a:endParaRPr lang="ko-KR" altLang="en-US" sz="2000"/>
          </a:p>
          <a:p>
            <a:pPr lvl="1"/>
            <a:r>
              <a:rPr lang="ko-KR" altLang="en-US" sz="2000"/>
              <a:t>직렬화할 때 사용된 클래스와 역직렬화할 때 사용된 클래스는 동일한 클래스여야 함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/>
              <a:t>클래스 내용이 다르더라도 두 클래스가 동일한 </a:t>
            </a:r>
            <a:r>
              <a:rPr lang="en-US" altLang="ko-KR"/>
              <a:t>serialVersionUID </a:t>
            </a:r>
            <a:r>
              <a:rPr lang="ko-KR" altLang="en-US"/>
              <a:t>상수값을 가지면 역직렬화 가능</a:t>
            </a:r>
            <a:r>
              <a:rPr lang="en-US" altLang="ko-KR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18.10 </a:t>
            </a:r>
            <a:r>
              <a:rPr lang="ko-KR" altLang="en-US">
                <a:effectLst/>
                <a:latin typeface="Arial" panose="020B0604020202020204" pitchFamily="34" charset="0"/>
              </a:rPr>
              <a:t>객체 스트림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F1250A-C489-80E1-AD12-D55D361A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53" y="1076494"/>
            <a:ext cx="5685013" cy="1836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7DE6419-E668-20B4-AD4D-C953A60C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36" y="3670088"/>
            <a:ext cx="5654530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5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18.1 </a:t>
            </a:r>
            <a:r>
              <a:rPr lang="ko-KR" altLang="en-US">
                <a:effectLst/>
                <a:latin typeface="Arial" panose="020B0604020202020204" pitchFamily="34" charset="0"/>
              </a:rPr>
              <a:t>입출력 스트림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18.2 </a:t>
            </a:r>
            <a:r>
              <a:rPr lang="ko-KR" altLang="en-US">
                <a:effectLst/>
                <a:latin typeface="Arial" panose="020B0604020202020204" pitchFamily="34" charset="0"/>
              </a:rPr>
              <a:t>바이트 출력 스트림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18.3 </a:t>
            </a:r>
            <a:r>
              <a:rPr lang="ko-KR" altLang="en-US">
                <a:effectLst/>
                <a:latin typeface="Arial" panose="020B0604020202020204" pitchFamily="34" charset="0"/>
              </a:rPr>
              <a:t>바이트 입력 스트림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18.4 </a:t>
            </a:r>
            <a:r>
              <a:rPr lang="ko-KR" altLang="en-US">
                <a:effectLst/>
                <a:latin typeface="Arial" panose="020B0604020202020204" pitchFamily="34" charset="0"/>
              </a:rPr>
              <a:t>문자 입출력 스트림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18.5 </a:t>
            </a:r>
            <a:r>
              <a:rPr lang="ko-KR" altLang="en-US">
                <a:effectLst/>
                <a:latin typeface="Arial" panose="020B0604020202020204" pitchFamily="34" charset="0"/>
              </a:rPr>
              <a:t>보조 스트림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18.6 </a:t>
            </a:r>
            <a:r>
              <a:rPr lang="ko-KR" altLang="en-US">
                <a:effectLst/>
                <a:latin typeface="Arial" panose="020B0604020202020204" pitchFamily="34" charset="0"/>
              </a:rPr>
              <a:t>문자 변환 스트림</a:t>
            </a:r>
          </a:p>
          <a:p>
            <a:endParaRPr lang="ko-KR" altLang="en-US"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18.7 </a:t>
            </a:r>
            <a:r>
              <a:rPr lang="ko-KR" altLang="en-US">
                <a:effectLst/>
                <a:latin typeface="Arial" panose="020B0604020202020204" pitchFamily="34" charset="0"/>
              </a:rPr>
              <a:t>성능 향상 스트림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18.8 </a:t>
            </a:r>
            <a:r>
              <a:rPr lang="ko-KR" altLang="en-US">
                <a:effectLst/>
                <a:latin typeface="Arial" panose="020B0604020202020204" pitchFamily="34" charset="0"/>
              </a:rPr>
              <a:t>기본 타입 스트림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18.9 </a:t>
            </a:r>
            <a:r>
              <a:rPr lang="ko-KR" altLang="en-US">
                <a:effectLst/>
                <a:latin typeface="Arial" panose="020B0604020202020204" pitchFamily="34" charset="0"/>
              </a:rPr>
              <a:t>프린트 스트림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18.10 </a:t>
            </a:r>
            <a:r>
              <a:rPr lang="ko-KR" altLang="en-US">
                <a:effectLst/>
                <a:latin typeface="Arial" panose="020B0604020202020204" pitchFamily="34" charset="0"/>
              </a:rPr>
              <a:t>객체 스트림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18.11 File</a:t>
            </a:r>
            <a:r>
              <a:rPr lang="ko-KR" altLang="en-US">
                <a:effectLst/>
                <a:latin typeface="Arial" panose="020B0604020202020204" pitchFamily="34" charset="0"/>
              </a:rPr>
              <a:t>과 </a:t>
            </a:r>
            <a:r>
              <a:rPr lang="en-US" altLang="ko-KR">
                <a:effectLst/>
                <a:latin typeface="Arial" panose="020B0604020202020204" pitchFamily="34" charset="0"/>
              </a:rPr>
              <a:t>Files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File </a:t>
            </a:r>
            <a:r>
              <a:rPr lang="ko-KR" altLang="en-US" sz="2400" dirty="0"/>
              <a:t>클래스</a:t>
            </a:r>
            <a:endParaRPr lang="ko-KR" altLang="en-US" sz="2000" dirty="0"/>
          </a:p>
          <a:p>
            <a:pPr lvl="1"/>
            <a:r>
              <a:rPr lang="en-US" altLang="ko-KR" sz="2000" dirty="0"/>
              <a:t>File </a:t>
            </a:r>
            <a:r>
              <a:rPr lang="ko-KR" altLang="en-US" sz="2000" dirty="0"/>
              <a:t>클래스로부터 </a:t>
            </a:r>
            <a:r>
              <a:rPr lang="en-US" altLang="ko-KR" sz="2000" dirty="0"/>
              <a:t>File </a:t>
            </a:r>
            <a:r>
              <a:rPr lang="ko-KR" altLang="en-US" sz="2000" dirty="0"/>
              <a:t>객체를 생성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 smtClean="0"/>
              <a:t>exists()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리턴할</a:t>
            </a:r>
            <a:r>
              <a:rPr lang="ko-KR" altLang="en-US" sz="2000" dirty="0"/>
              <a:t>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다음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파일 또는 폴더를 생성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18.11 File</a:t>
            </a:r>
            <a:r>
              <a:rPr lang="ko-KR" altLang="en-US">
                <a:effectLst/>
                <a:latin typeface="Arial" panose="020B0604020202020204" pitchFamily="34" charset="0"/>
              </a:rPr>
              <a:t>과 </a:t>
            </a:r>
            <a:r>
              <a:rPr lang="en-US" altLang="ko-KR">
                <a:effectLst/>
                <a:latin typeface="Arial" panose="020B0604020202020204" pitchFamily="34" charset="0"/>
              </a:rPr>
              <a:t>Files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6EBFAFB-385E-BAFD-6703-326ED870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19" y="1779247"/>
            <a:ext cx="5654530" cy="5563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0F11D82-4602-6C1D-4A7D-3F345D15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87" y="3999453"/>
            <a:ext cx="5654530" cy="11202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BA56382-37FB-36CD-D223-06FA3300A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35" y="2377205"/>
            <a:ext cx="567739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2000" dirty="0" smtClean="0"/>
              <a:t>exists()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리턴값이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라면 다음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18.11 File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Files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클래스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884C286-C338-C2BD-3EF2-6D1C9AE4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25" y="4405235"/>
            <a:ext cx="5290010" cy="20362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333CBB8-00C6-C493-A691-5AC184D0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87" y="1256751"/>
            <a:ext cx="5413202" cy="32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0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Files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lvl="1"/>
            <a:r>
              <a:rPr lang="en-US" altLang="ko-KR" sz="2000" dirty="0"/>
              <a:t>Files </a:t>
            </a:r>
            <a:r>
              <a:rPr lang="ko-KR" altLang="en-US" sz="2000" dirty="0"/>
              <a:t>클래스는 정적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구성되어 있기 때문에 </a:t>
            </a:r>
            <a:r>
              <a:rPr lang="en-US" altLang="ko-KR" sz="2000" dirty="0"/>
              <a:t>File </a:t>
            </a:r>
            <a:r>
              <a:rPr lang="ko-KR" altLang="en-US" sz="2000" dirty="0"/>
              <a:t>클래스처럼 객체로 만들 필요 없음</a:t>
            </a:r>
            <a:endParaRPr lang="en-US" altLang="ko-KR" sz="2000" dirty="0"/>
          </a:p>
          <a:p>
            <a:pPr lvl="1"/>
            <a:r>
              <a:rPr lang="en-US" altLang="ko-KR" sz="2000" dirty="0"/>
              <a:t>Files</a:t>
            </a:r>
            <a:r>
              <a:rPr lang="ko-KR" altLang="en-US" sz="2000" dirty="0"/>
              <a:t>의 정적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운영체제의 파일 시스템에게 파일 작업을 수행하도록 위임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E13C671-D01B-ADAF-4537-E7088F3C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65" y="2420784"/>
            <a:ext cx="5768840" cy="3909399"/>
          </a:xfrm>
          <a:prstGeom prst="rect">
            <a:avLst/>
          </a:prstGeo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18.11 File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Files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클래스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96823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입력 </a:t>
            </a:r>
            <a:r>
              <a:rPr lang="ko-KR" altLang="en-US" sz="2400" dirty="0" err="1"/>
              <a:t>스트림과</a:t>
            </a:r>
            <a:r>
              <a:rPr lang="ko-KR" altLang="en-US" sz="2400" dirty="0"/>
              <a:t> 출력 </a:t>
            </a:r>
            <a:r>
              <a:rPr lang="ko-KR" altLang="en-US" sz="2400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프로그램을 기준으로 데이터가 들어오면 입력 </a:t>
            </a:r>
            <a:r>
              <a:rPr lang="ko-KR" altLang="en-US" dirty="0" err="1"/>
              <a:t>스트림</a:t>
            </a:r>
            <a:r>
              <a:rPr lang="en-US" altLang="ko-KR" dirty="0"/>
              <a:t>, </a:t>
            </a:r>
            <a:r>
              <a:rPr lang="ko-KR" altLang="en-US" dirty="0"/>
              <a:t>데이터가 나가면 출력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프로그램이 다른 프로그램과 데이터를 교환하려면 양쪽 모두 입력 </a:t>
            </a:r>
            <a:r>
              <a:rPr lang="ko-KR" altLang="en-US" dirty="0" err="1"/>
              <a:t>스트림과</a:t>
            </a:r>
            <a:r>
              <a:rPr lang="ko-KR" altLang="en-US" dirty="0"/>
              <a:t> 출력 </a:t>
            </a:r>
            <a:r>
              <a:rPr lang="ko-KR" altLang="en-US" dirty="0" err="1"/>
              <a:t>스트림이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en-US" altLang="ko-KR" dirty="0"/>
              <a:t>: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멀티미디어</a:t>
            </a:r>
            <a:r>
              <a:rPr lang="en-US" altLang="ko-KR" dirty="0"/>
              <a:t>, </a:t>
            </a:r>
            <a:r>
              <a:rPr lang="ko-KR" altLang="en-US" dirty="0"/>
              <a:t>문자 등 모든 종류의 데이터를 </a:t>
            </a:r>
            <a:r>
              <a:rPr lang="ko-KR" altLang="en-US" dirty="0" err="1"/>
              <a:t>입출력할</a:t>
            </a:r>
            <a:r>
              <a:rPr lang="ko-KR" altLang="en-US" dirty="0"/>
              <a:t> 때 사용</a:t>
            </a:r>
          </a:p>
          <a:p>
            <a:pPr lvl="1"/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r>
              <a:rPr lang="en-US" altLang="ko-KR" dirty="0"/>
              <a:t>: </a:t>
            </a:r>
            <a:r>
              <a:rPr lang="ko-KR" altLang="en-US" dirty="0"/>
              <a:t>문자만 </a:t>
            </a:r>
            <a:r>
              <a:rPr lang="ko-KR" altLang="en-US" dirty="0" err="1"/>
              <a:t>입출력할</a:t>
            </a:r>
            <a:r>
              <a:rPr lang="ko-KR" altLang="en-US" dirty="0"/>
              <a:t> 때 사용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18.1 </a:t>
            </a:r>
            <a:r>
              <a:rPr lang="ko-KR" altLang="en-US">
                <a:effectLst/>
                <a:latin typeface="Arial" panose="020B0604020202020204" pitchFamily="34" charset="0"/>
              </a:rPr>
              <a:t>입출력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14D62F-1609-F5AF-CC47-FB50FA11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2" y="2443563"/>
            <a:ext cx="5624047" cy="1272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FEC41C-4166-CD16-D77A-54002213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32" y="3817451"/>
            <a:ext cx="5624047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000"/>
              <a:t>자바는 데이터 입출력과 관련된 라이브러리를 </a:t>
            </a:r>
            <a:r>
              <a:rPr lang="en-US" altLang="ko-KR" sz="2000"/>
              <a:t>java.io </a:t>
            </a:r>
            <a:r>
              <a:rPr lang="ko-KR" altLang="en-US" sz="2000"/>
              <a:t>패키지에서 제공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바이트 입출력 스트림의 최상위 클래스는 </a:t>
            </a:r>
            <a:r>
              <a:rPr lang="en-US" altLang="ko-KR" sz="2000"/>
              <a:t>InputStream</a:t>
            </a:r>
            <a:r>
              <a:rPr lang="ko-KR" altLang="en-US" sz="2000"/>
              <a:t>과 </a:t>
            </a:r>
            <a:r>
              <a:rPr lang="en-US" altLang="ko-KR" sz="2000"/>
              <a:t>OutputStream</a:t>
            </a:r>
          </a:p>
          <a:p>
            <a:pPr lvl="1"/>
            <a:r>
              <a:rPr lang="ko-KR" altLang="en-US" sz="2000"/>
              <a:t>문자 입출력 스트림의 최상위 클래스는 </a:t>
            </a:r>
            <a:r>
              <a:rPr lang="en-US" altLang="ko-KR" sz="2000"/>
              <a:t>Reader</a:t>
            </a:r>
            <a:r>
              <a:rPr lang="ko-KR" altLang="en-US" sz="2000"/>
              <a:t>와 </a:t>
            </a:r>
            <a:r>
              <a:rPr lang="en-US" altLang="ko-KR" sz="2000"/>
              <a:t>Writer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18.1 </a:t>
            </a:r>
            <a:r>
              <a:rPr lang="ko-KR" altLang="en-US">
                <a:effectLst/>
                <a:latin typeface="Arial" panose="020B0604020202020204" pitchFamily="34" charset="0"/>
              </a:rPr>
              <a:t>입출력 스트림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992B73A-DC56-F0F4-8833-9BFF9259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6" y="1378675"/>
            <a:ext cx="5662151" cy="1280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7D4FD30-4B39-5500-E7D2-4165CDCE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08" y="4043985"/>
            <a:ext cx="553259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err="1"/>
              <a:t>OutputStream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OutputStream</a:t>
            </a:r>
            <a:r>
              <a:rPr lang="ko-KR" altLang="en-US" sz="2000" dirty="0"/>
              <a:t>은 바이트 출력 </a:t>
            </a:r>
            <a:r>
              <a:rPr lang="ko-KR" altLang="en-US" sz="2000" dirty="0" err="1"/>
              <a:t>스트림의</a:t>
            </a:r>
            <a:r>
              <a:rPr lang="ko-KR" altLang="en-US" sz="2000" dirty="0"/>
              <a:t> 최상위 클래스로 추상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모든 바이트 출력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클래스는 이 </a:t>
            </a:r>
            <a:r>
              <a:rPr lang="en-US" altLang="ko-KR" sz="2000" dirty="0" err="1"/>
              <a:t>OutputStream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상속받아서 만들어짐</a:t>
            </a:r>
            <a:endParaRPr lang="en-US" altLang="ko-KR" sz="2000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en-US" altLang="ko-KR" dirty="0" err="1"/>
              <a:t>OutputStream</a:t>
            </a:r>
            <a:r>
              <a:rPr lang="en-US" altLang="ko-KR" dirty="0"/>
              <a:t> </a:t>
            </a:r>
            <a:r>
              <a:rPr lang="ko-KR" altLang="en-US" dirty="0"/>
              <a:t>클래스에는 모든 바이트 출력 </a:t>
            </a:r>
            <a:r>
              <a:rPr lang="ko-KR" altLang="en-US" dirty="0" err="1"/>
              <a:t>스트림이</a:t>
            </a:r>
            <a:r>
              <a:rPr lang="ko-KR" altLang="en-US" dirty="0"/>
              <a:t> 기본적으로 가져야 할 </a:t>
            </a:r>
            <a:r>
              <a:rPr lang="ko-KR" altLang="en-US" dirty="0" err="1"/>
              <a:t>메소드가</a:t>
            </a:r>
            <a:r>
              <a:rPr lang="ko-KR" altLang="en-US" dirty="0"/>
              <a:t> 정의됨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18.2 </a:t>
            </a:r>
            <a:r>
              <a:rPr lang="ko-KR" altLang="en-US">
                <a:effectLst/>
                <a:latin typeface="Arial" panose="020B0604020202020204" pitchFamily="34" charset="0"/>
              </a:rPr>
              <a:t>바이트 출력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3DD53C-097F-73C6-AA8F-7C3FDF69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02" y="2351116"/>
            <a:ext cx="4961050" cy="12574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2AB2B0D-294B-155F-0084-81702680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02" y="4496480"/>
            <a:ext cx="5639289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711556"/>
          </a:xfrm>
        </p:spPr>
        <p:txBody>
          <a:bodyPr/>
          <a:lstStyle/>
          <a:p>
            <a:r>
              <a:rPr lang="en-US" altLang="ko-KR" sz="2400"/>
              <a:t>1 </a:t>
            </a:r>
            <a:r>
              <a:rPr lang="ko-KR" altLang="en-US" sz="2400"/>
              <a:t>바이트 출력</a:t>
            </a:r>
            <a:endParaRPr lang="en-US" altLang="ko-KR" sz="2400" dirty="0"/>
          </a:p>
          <a:p>
            <a:pPr lvl="1"/>
            <a:r>
              <a:rPr lang="en-US" altLang="ko-KR" sz="2000"/>
              <a:t>write(int b) </a:t>
            </a:r>
            <a:r>
              <a:rPr lang="ko-KR" altLang="en-US" sz="2000"/>
              <a:t>메소드</a:t>
            </a:r>
            <a:r>
              <a:rPr lang="en-US" altLang="ko-KR" sz="2000"/>
              <a:t>:</a:t>
            </a:r>
            <a:r>
              <a:rPr lang="ko-KR" altLang="en-US" sz="2000"/>
              <a:t> 매개값 </a:t>
            </a:r>
            <a:r>
              <a:rPr lang="en-US" altLang="ko-KR" sz="2000"/>
              <a:t>int(4byte)</a:t>
            </a:r>
            <a:r>
              <a:rPr lang="ko-KR" altLang="en-US" sz="2000"/>
              <a:t>에서 끝 </a:t>
            </a:r>
            <a:r>
              <a:rPr lang="en-US" altLang="ko-KR" sz="2000"/>
              <a:t>1byte</a:t>
            </a:r>
            <a:r>
              <a:rPr lang="ko-KR" altLang="en-US" sz="2000"/>
              <a:t>만 출력</a:t>
            </a:r>
            <a:r>
              <a:rPr lang="en-US" altLang="ko-KR" sz="2000"/>
              <a:t>. </a:t>
            </a:r>
            <a:r>
              <a:rPr lang="ko-KR" altLang="en-US" sz="2000"/>
              <a:t>매개변수는 </a:t>
            </a:r>
            <a:r>
              <a:rPr lang="en-US" altLang="ko-KR" sz="2000"/>
              <a:t>int </a:t>
            </a:r>
            <a:r>
              <a:rPr lang="ko-KR" altLang="en-US" sz="2000"/>
              <a:t>타입</a:t>
            </a:r>
            <a:endParaRPr lang="en-US" altLang="ko-KR" sz="2000"/>
          </a:p>
          <a:p>
            <a:pPr lvl="1"/>
            <a:endParaRPr lang="en-US" altLang="ko-KR"/>
          </a:p>
          <a:p>
            <a:pPr marL="180975" lvl="1" indent="0">
              <a:buNone/>
            </a:pPr>
            <a:endParaRPr lang="en-US" altLang="ko-KR" sz="2000"/>
          </a:p>
          <a:p>
            <a:r>
              <a:rPr lang="ko-KR" altLang="en-US" sz="2400"/>
              <a:t>바이트 배열 출력</a:t>
            </a:r>
            <a:endParaRPr lang="en-US" altLang="ko-KR" sz="2000"/>
          </a:p>
          <a:p>
            <a:pPr lvl="1"/>
            <a:r>
              <a:rPr lang="en-US" altLang="ko-KR" sz="2000"/>
              <a:t>write(byte[ ] b) </a:t>
            </a:r>
            <a:r>
              <a:rPr lang="ko-KR" altLang="en-US" sz="2000"/>
              <a:t>메소드</a:t>
            </a:r>
            <a:r>
              <a:rPr lang="en-US" altLang="ko-KR" sz="2000"/>
              <a:t>:</a:t>
            </a:r>
            <a:r>
              <a:rPr lang="ko-KR" altLang="en-US" sz="2000"/>
              <a:t> 매개값으로 주어진 배열의 모든 바이트를 출력</a:t>
            </a:r>
            <a:endParaRPr lang="en-US" altLang="ko-KR" sz="2000"/>
          </a:p>
          <a:p>
            <a:pPr lvl="1"/>
            <a:r>
              <a:rPr lang="ko-KR" altLang="en-US"/>
              <a:t>배열의 일부분을 출력하려면 </a:t>
            </a:r>
            <a:r>
              <a:rPr lang="en-US" altLang="ko-KR"/>
              <a:t>write(byte[ ] b, int off, int len) </a:t>
            </a:r>
            <a:r>
              <a:rPr lang="ko-KR" altLang="en-US"/>
              <a:t>메소드를 사용</a:t>
            </a:r>
            <a:r>
              <a:rPr lang="en-US" altLang="ko-KR"/>
              <a:t> 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18.2 </a:t>
            </a:r>
            <a:r>
              <a:rPr lang="ko-KR" altLang="en-US">
                <a:effectLst/>
                <a:latin typeface="Arial" panose="020B0604020202020204" pitchFamily="34" charset="0"/>
              </a:rPr>
              <a:t>바이트 출력 스트림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7956FE9-D299-8E0A-DB2A-0CE6A8D0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79" y="1800672"/>
            <a:ext cx="4740051" cy="12193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8744CC6-E708-F565-FEEF-AB347C7C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17" y="4722324"/>
            <a:ext cx="4762913" cy="1600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AB78953-B02B-13AB-D0EC-234F6831D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566" y="4707083"/>
            <a:ext cx="4747671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InputStream</a:t>
            </a:r>
            <a:endParaRPr lang="en-US" altLang="ko-KR" sz="2400" dirty="0"/>
          </a:p>
          <a:p>
            <a:pPr lvl="1"/>
            <a:r>
              <a:rPr lang="en-US" altLang="ko-KR"/>
              <a:t>InputStream</a:t>
            </a:r>
            <a:r>
              <a:rPr lang="ko-KR" altLang="en-US"/>
              <a:t>은 바이트 입력 스트림의 최상위 클래스로</a:t>
            </a:r>
            <a:r>
              <a:rPr lang="en-US" altLang="ko-KR"/>
              <a:t>, </a:t>
            </a:r>
            <a:r>
              <a:rPr lang="ko-KR" altLang="en-US"/>
              <a:t>추상 클래스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모든 바이트 입력 스트림은 </a:t>
            </a:r>
            <a:r>
              <a:rPr lang="en-US" altLang="ko-KR"/>
              <a:t>InputStream </a:t>
            </a:r>
            <a:r>
              <a:rPr lang="ko-KR" altLang="en-US"/>
              <a:t>클래스를 상속받아 만들어짐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InputStream </a:t>
            </a:r>
            <a:r>
              <a:rPr lang="ko-KR" altLang="en-US"/>
              <a:t>클래스에는 바이트 입력 스트림이 기본적으로 가져야 할 메소드가 정의됨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18.3 </a:t>
            </a:r>
            <a:r>
              <a:rPr lang="ko-KR" altLang="en-US">
                <a:effectLst/>
                <a:latin typeface="Arial" panose="020B0604020202020204" pitchFamily="34" charset="0"/>
              </a:rPr>
              <a:t>바이트 입력 스트림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ACAF36-4EE2-8A07-9821-15FDE9FF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5" y="2579817"/>
            <a:ext cx="4359018" cy="1234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780243F-EDCB-A2F1-54F6-9897048D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35" y="4533050"/>
            <a:ext cx="5677392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1 </a:t>
            </a:r>
            <a:r>
              <a:rPr lang="ko-KR" altLang="en-US" sz="2400"/>
              <a:t>바이트 입력</a:t>
            </a:r>
            <a:endParaRPr lang="en-US" altLang="ko-KR" sz="2400"/>
          </a:p>
          <a:p>
            <a:pPr lvl="1"/>
            <a:r>
              <a:rPr lang="en-US" altLang="ko-KR" sz="2000"/>
              <a:t>read() </a:t>
            </a:r>
            <a:r>
              <a:rPr lang="ko-KR" altLang="en-US" sz="2000"/>
              <a:t>메소드</a:t>
            </a:r>
            <a:r>
              <a:rPr lang="en-US" altLang="ko-KR" sz="2000"/>
              <a:t>:</a:t>
            </a:r>
            <a:r>
              <a:rPr lang="ko-KR" altLang="en-US" sz="2000"/>
              <a:t> 입력 스트림으로부터 </a:t>
            </a:r>
            <a:r>
              <a:rPr lang="en-US" altLang="ko-KR" sz="2000"/>
              <a:t>1byte</a:t>
            </a:r>
            <a:r>
              <a:rPr lang="ko-KR" altLang="en-US" sz="2000"/>
              <a:t>를 읽고 </a:t>
            </a:r>
            <a:r>
              <a:rPr lang="en-US" altLang="ko-KR" sz="2000"/>
              <a:t>int(4byte) </a:t>
            </a:r>
            <a:r>
              <a:rPr lang="ko-KR" altLang="en-US" sz="2000"/>
              <a:t>타입으로 리턴</a:t>
            </a:r>
            <a:r>
              <a:rPr lang="en-US" altLang="ko-KR" sz="2000"/>
              <a:t>. </a:t>
            </a:r>
            <a:r>
              <a:rPr lang="ko-KR" altLang="en-US" sz="2000"/>
              <a:t>리턴된 </a:t>
            </a:r>
            <a:r>
              <a:rPr lang="en-US" altLang="ko-KR" sz="2000"/>
              <a:t>4byte </a:t>
            </a:r>
            <a:r>
              <a:rPr lang="ko-KR" altLang="en-US" sz="2000"/>
              <a:t>중 끝 </a:t>
            </a:r>
            <a:r>
              <a:rPr lang="en-US" altLang="ko-KR" sz="2000"/>
              <a:t>1byte</a:t>
            </a:r>
            <a:r>
              <a:rPr lang="ko-KR" altLang="en-US" sz="2000"/>
              <a:t>에만 데이터가 들어 있음 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180975" lvl="1" indent="0">
              <a:buNone/>
            </a:pPr>
            <a:endParaRPr lang="en-US" altLang="ko-KR" sz="2000"/>
          </a:p>
          <a:p>
            <a:pPr lvl="1"/>
            <a:r>
              <a:rPr lang="ko-KR" altLang="en-US"/>
              <a:t>더 이상 입력 스트림으로부터 바이트를 읽을 수 없다면 </a:t>
            </a:r>
            <a:r>
              <a:rPr lang="en-US" altLang="ko-KR"/>
              <a:t>read() </a:t>
            </a:r>
            <a:r>
              <a:rPr lang="ko-KR" altLang="en-US"/>
              <a:t>메소드는 </a:t>
            </a:r>
            <a:r>
              <a:rPr lang="en-US" altLang="ko-KR"/>
              <a:t>-1</a:t>
            </a:r>
            <a:r>
              <a:rPr lang="ko-KR" altLang="en-US"/>
              <a:t>을 리턴</a:t>
            </a:r>
            <a:r>
              <a:rPr lang="en-US" altLang="ko-KR"/>
              <a:t>. </a:t>
            </a:r>
            <a:r>
              <a:rPr lang="ko-KR" altLang="en-US"/>
              <a:t>읽을 수 있는 마지막 바이트까지 반복해서 한 바이트씩 읽을 수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18.3 </a:t>
            </a:r>
            <a:r>
              <a:rPr lang="ko-KR" altLang="en-US">
                <a:effectLst/>
                <a:latin typeface="Arial" panose="020B0604020202020204" pitchFamily="34" charset="0"/>
              </a:rPr>
              <a:t>바이트 입력 스트림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E619C6-9C63-2A0D-551B-40F618F7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74" y="2270492"/>
            <a:ext cx="4877223" cy="1546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5F49340-C417-33F2-F7C7-169602F49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74" y="4845263"/>
            <a:ext cx="5723116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372567" cy="5651045"/>
          </a:xfrm>
        </p:spPr>
        <p:txBody>
          <a:bodyPr/>
          <a:lstStyle/>
          <a:p>
            <a:r>
              <a:rPr lang="ko-KR" altLang="en-US" sz="2400"/>
              <a:t>바이트 배열로 읽기</a:t>
            </a:r>
            <a:endParaRPr lang="ko-KR" altLang="en-US" sz="2000"/>
          </a:p>
          <a:p>
            <a:pPr lvl="1"/>
            <a:r>
              <a:rPr lang="en-US" altLang="ko-KR" sz="2000"/>
              <a:t>read(byte[ ] b) </a:t>
            </a:r>
            <a:r>
              <a:rPr lang="ko-KR" altLang="en-US" sz="2000"/>
              <a:t>메소드</a:t>
            </a:r>
            <a:r>
              <a:rPr lang="en-US" altLang="ko-KR" sz="2000"/>
              <a:t>:</a:t>
            </a:r>
            <a:r>
              <a:rPr lang="ko-KR" altLang="en-US" sz="2000"/>
              <a:t> 입력 스트림으로부터 주어진 배열의 길이만큼 바이트를 읽고 배열에 저장한 다음 읽은 바이트 수를 리턴</a:t>
            </a:r>
            <a:endParaRPr lang="en-US" altLang="ko-KR" sz="2000"/>
          </a:p>
          <a:p>
            <a:pPr lvl="1"/>
            <a:r>
              <a:rPr lang="en-US" altLang="ko-KR"/>
              <a:t>read(byte[ ] b)</a:t>
            </a:r>
            <a:r>
              <a:rPr lang="ko-KR" altLang="en-US"/>
              <a:t>도</a:t>
            </a:r>
            <a:r>
              <a:rPr lang="en-US" altLang="ko-KR"/>
              <a:t> </a:t>
            </a:r>
            <a:r>
              <a:rPr lang="ko-KR" altLang="en-US"/>
              <a:t>입력 스트림으로부터 바이트를 더 이상 읽을 수 없다면 </a:t>
            </a:r>
            <a:r>
              <a:rPr lang="en-US" altLang="ko-KR"/>
              <a:t>-1</a:t>
            </a:r>
            <a:r>
              <a:rPr lang="ko-KR" altLang="en-US"/>
              <a:t>을 리턴</a:t>
            </a:r>
            <a:r>
              <a:rPr lang="en-US" altLang="ko-KR"/>
              <a:t>.</a:t>
            </a:r>
            <a:r>
              <a:rPr lang="ko-KR" altLang="en-US"/>
              <a:t> 읽을 수 있는 마지막 바이트까지 반복해서 읽을 수 있음</a:t>
            </a:r>
            <a:r>
              <a:rPr lang="en-US" altLang="ko-KR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18.3 </a:t>
            </a:r>
            <a:r>
              <a:rPr lang="ko-KR" altLang="en-US">
                <a:effectLst/>
                <a:latin typeface="Arial" panose="020B0604020202020204" pitchFamily="34" charset="0"/>
              </a:rPr>
              <a:t>바이트 입력 스트림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EA1D20-1080-A86F-F4C1-C4ED6968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1662"/>
            <a:ext cx="5372566" cy="4549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541D672-7F0D-32AC-D9DE-91B8A576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68" y="4655093"/>
            <a:ext cx="5227132" cy="15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838</Words>
  <Application>Microsoft Office PowerPoint</Application>
  <PresentationFormat>와이드스크린</PresentationFormat>
  <Paragraphs>145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Chapter 18 데이터 입출력</vt:lpstr>
      <vt:lpstr>PowerPoint 프레젠테이션</vt:lpstr>
      <vt:lpstr>18.1 입출력 스트림</vt:lpstr>
      <vt:lpstr>18.1 입출력 스트림</vt:lpstr>
      <vt:lpstr>18.2 바이트 출력 스트림</vt:lpstr>
      <vt:lpstr>18.2 바이트 출력 스트림</vt:lpstr>
      <vt:lpstr>18.3 바이트 입력 스트림</vt:lpstr>
      <vt:lpstr>18.3 바이트 입력 스트림</vt:lpstr>
      <vt:lpstr>18.3 바이트 입력 스트림</vt:lpstr>
      <vt:lpstr>18.4 문자 입출력 스트림</vt:lpstr>
      <vt:lpstr>18.4 문자 입출력 스트림</vt:lpstr>
      <vt:lpstr>18.5 보조 스트림</vt:lpstr>
      <vt:lpstr>18.5 보조 스트림</vt:lpstr>
      <vt:lpstr>18.6 문자 변환 스트림</vt:lpstr>
      <vt:lpstr>18.7 성능 향상 스트림</vt:lpstr>
      <vt:lpstr>18.8 기본 타입 스트림</vt:lpstr>
      <vt:lpstr>18.9 프린트 스트림</vt:lpstr>
      <vt:lpstr>18.10 객체 스트림</vt:lpstr>
      <vt:lpstr>18.10 객체 스트림</vt:lpstr>
      <vt:lpstr>18.11 File과 Files 클래스</vt:lpstr>
      <vt:lpstr>18.11 File과 Files 클래스</vt:lpstr>
      <vt:lpstr>18.11 File과 Files 클래스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31</cp:revision>
  <dcterms:created xsi:type="dcterms:W3CDTF">2022-08-19T02:52:36Z</dcterms:created>
  <dcterms:modified xsi:type="dcterms:W3CDTF">2022-08-26T03:27:02Z</dcterms:modified>
</cp:coreProperties>
</file>