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6" r:id="rId20"/>
    <p:sldId id="277" r:id="rId21"/>
    <p:sldId id="279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C5"/>
    <a:srgbClr val="3668B8"/>
    <a:srgbClr val="3362AF"/>
    <a:srgbClr val="336EAF"/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407F07-DCF8-B200-915A-F973A35E3DA1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7"/>
            <a:ext cx="11598310" cy="5817166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65312"/>
            <a:ext cx="11381362" cy="562078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191599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3988DF-58B2-EB53-E0BF-6163628A5A38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19 </a:t>
            </a:r>
            <a:r>
              <a:rPr lang="ko-KR" altLang="en-US" sz="4000">
                <a:latin typeface="+mj-ea"/>
              </a:rPr>
              <a:t>네트워크 입출력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518587" cy="5651045"/>
          </a:xfrm>
        </p:spPr>
        <p:txBody>
          <a:bodyPr/>
          <a:lstStyle/>
          <a:p>
            <a:r>
              <a:rPr lang="en-US" altLang="ko-KR" sz="2400" dirty="0"/>
              <a:t>TCP </a:t>
            </a:r>
            <a:r>
              <a:rPr lang="ko-KR" altLang="en-US" sz="2400" dirty="0"/>
              <a:t>클라이언트</a:t>
            </a:r>
            <a:endParaRPr lang="en-US" altLang="ko-KR" sz="2400" dirty="0"/>
          </a:p>
          <a:p>
            <a:pPr lvl="1"/>
            <a:r>
              <a:rPr lang="ko-KR" altLang="en-US" sz="2000" dirty="0"/>
              <a:t>클라이언트가 서버에 연결 요청을 하려면 </a:t>
            </a:r>
            <a:r>
              <a:rPr lang="en-US" altLang="ko-KR" sz="2000" dirty="0"/>
              <a:t>Socket </a:t>
            </a:r>
            <a:r>
              <a:rPr lang="ko-KR" altLang="en-US" sz="2000" dirty="0"/>
              <a:t>객체를 생성할 때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매개값으로</a:t>
            </a:r>
            <a:r>
              <a:rPr lang="ko-KR" altLang="en-US" sz="2000" dirty="0"/>
              <a:t> 서버 </a:t>
            </a:r>
            <a:r>
              <a:rPr lang="en-US" altLang="ko-KR" sz="2000" dirty="0"/>
              <a:t>IP </a:t>
            </a:r>
            <a:r>
              <a:rPr lang="ko-KR" altLang="en-US" sz="2000" dirty="0"/>
              <a:t>주소와 </a:t>
            </a:r>
            <a:r>
              <a:rPr lang="en-US" altLang="ko-KR" sz="2000" dirty="0"/>
              <a:t>Port </a:t>
            </a:r>
            <a:r>
              <a:rPr lang="ko-KR" altLang="en-US" sz="2000" dirty="0"/>
              <a:t>번호를 </a:t>
            </a:r>
            <a:r>
              <a:rPr lang="ko-KR" altLang="en-US" sz="2000" dirty="0" smtClean="0"/>
              <a:t>제공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lvl="1"/>
            <a:r>
              <a:rPr lang="ko-KR" altLang="en-US" sz="2000" dirty="0"/>
              <a:t>로컬 컴퓨터에서 실행하는 서버로 연결 요청을 할 경우에는 </a:t>
            </a:r>
            <a:r>
              <a:rPr lang="en-US" altLang="ko-KR" sz="2000" dirty="0"/>
              <a:t>IP </a:t>
            </a:r>
            <a:r>
              <a:rPr lang="ko-KR" altLang="en-US" sz="2000" dirty="0"/>
              <a:t>주소 대신 </a:t>
            </a:r>
            <a:r>
              <a:rPr lang="en-US" altLang="ko-KR" sz="2000" dirty="0" err="1"/>
              <a:t>localhost</a:t>
            </a:r>
            <a:r>
              <a:rPr lang="ko-KR" altLang="en-US" sz="2000" dirty="0"/>
              <a:t> 사용 가능</a:t>
            </a:r>
            <a:endParaRPr lang="en-US" altLang="ko-KR" sz="2000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도메인 이름을 사용하려면</a:t>
            </a:r>
            <a:r>
              <a:rPr lang="en-US" altLang="ko-KR" dirty="0"/>
              <a:t> DNS</a:t>
            </a:r>
            <a:r>
              <a:rPr lang="ko-KR" altLang="en-US" dirty="0"/>
              <a:t>에서 </a:t>
            </a:r>
            <a:r>
              <a:rPr lang="en-US" altLang="ko-KR" dirty="0"/>
              <a:t>IP </a:t>
            </a:r>
            <a:r>
              <a:rPr lang="ko-KR" altLang="en-US" dirty="0"/>
              <a:t>주소를 검색하는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매개값으로</a:t>
            </a:r>
            <a:r>
              <a:rPr lang="ko-KR" altLang="en-US" dirty="0"/>
              <a:t> </a:t>
            </a:r>
            <a:r>
              <a:rPr lang="en-US" altLang="ko-KR" dirty="0" err="1"/>
              <a:t>InetSocketAddress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생성자로</a:t>
            </a:r>
            <a:r>
              <a:rPr lang="ko-KR" altLang="en-US" dirty="0"/>
              <a:t> </a:t>
            </a:r>
            <a:r>
              <a:rPr lang="en-US" altLang="ko-KR" dirty="0"/>
              <a:t>Socket</a:t>
            </a:r>
            <a:r>
              <a:rPr lang="ko-KR" altLang="en-US" dirty="0"/>
              <a:t>을 생성한 후 </a:t>
            </a:r>
            <a:r>
              <a:rPr lang="en-US" altLang="ko-KR" dirty="0"/>
              <a:t>connect() </a:t>
            </a:r>
            <a:r>
              <a:rPr lang="ko-KR" altLang="en-US" dirty="0" err="1"/>
              <a:t>메소드로</a:t>
            </a:r>
            <a:r>
              <a:rPr lang="ko-KR" altLang="en-US" dirty="0"/>
              <a:t> 연결 요청 가능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19.3 TCP </a:t>
            </a:r>
            <a:r>
              <a:rPr lang="ko-KR" altLang="en-US">
                <a:effectLst/>
                <a:latin typeface="Arial" panose="020B0604020202020204" pitchFamily="34" charset="0"/>
              </a:rPr>
              <a:t>네트워킹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F432E8E-743E-AA4A-28C7-F618BD8B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45" y="2817772"/>
            <a:ext cx="5654530" cy="548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9B86406-66EB-15DA-3FC2-DD1CF797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45" y="3935708"/>
            <a:ext cx="5654530" cy="5105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BDC25F7-85AF-B25F-5CBE-0E4896157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13" y="4887396"/>
            <a:ext cx="5624047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입출력 </a:t>
            </a:r>
            <a:r>
              <a:rPr lang="ko-KR" altLang="en-US" sz="2400" dirty="0" err="1"/>
              <a:t>스트림으로</a:t>
            </a:r>
            <a:r>
              <a:rPr lang="ko-KR" altLang="en-US" sz="2400" dirty="0"/>
              <a:t> 데이터 주고 받기</a:t>
            </a:r>
            <a:endParaRPr lang="en-US" altLang="ko-KR" sz="2400" dirty="0"/>
          </a:p>
          <a:p>
            <a:pPr lvl="1"/>
            <a:r>
              <a:rPr lang="ko-KR" altLang="en-US" sz="2000" dirty="0"/>
              <a:t>클라이언트가 연결 요청</a:t>
            </a:r>
            <a:r>
              <a:rPr lang="en-US" altLang="ko-KR" sz="2000" dirty="0"/>
              <a:t>(connect() )</a:t>
            </a:r>
            <a:r>
              <a:rPr lang="ko-KR" altLang="en-US" sz="2000" dirty="0"/>
              <a:t>을 하고 서버가 연결 수락</a:t>
            </a:r>
            <a:r>
              <a:rPr lang="en-US" altLang="ko-KR" sz="2000" dirty="0"/>
              <a:t>(accept</a:t>
            </a:r>
            <a:r>
              <a:rPr lang="en-US" altLang="ko-KR" sz="2000" dirty="0" smtClean="0"/>
              <a:t>())</a:t>
            </a:r>
            <a:r>
              <a:rPr lang="ko-KR" altLang="en-US" sz="2000" dirty="0"/>
              <a:t>했다면</a:t>
            </a:r>
            <a:r>
              <a:rPr lang="en-US" altLang="ko-KR" sz="2000" dirty="0"/>
              <a:t>, </a:t>
            </a:r>
            <a:r>
              <a:rPr lang="ko-KR" altLang="en-US" sz="2000" dirty="0"/>
              <a:t>양쪽의 </a:t>
            </a:r>
            <a:r>
              <a:rPr lang="en-US" altLang="ko-KR" sz="2000" dirty="0"/>
              <a:t>Socket </a:t>
            </a:r>
            <a:r>
              <a:rPr lang="ko-KR" altLang="en-US" sz="2000" dirty="0"/>
              <a:t>객체로부터 각각 </a:t>
            </a:r>
            <a:r>
              <a:rPr lang="en-US" altLang="ko-KR" sz="2000" dirty="0" err="1"/>
              <a:t>InputStream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OutputStream</a:t>
            </a:r>
            <a:r>
              <a:rPr lang="ko-KR" altLang="en-US" sz="2000" dirty="0"/>
              <a:t>을 얻을 수 있다</a:t>
            </a:r>
            <a:r>
              <a:rPr lang="en-US" altLang="ko-KR" sz="2000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r>
              <a:rPr lang="ko-KR" altLang="en-US" dirty="0"/>
              <a:t>상대방에게 데이터를 보낼 때에는 보낼 데이터를 </a:t>
            </a:r>
            <a:r>
              <a:rPr lang="en-US" altLang="ko-KR" dirty="0"/>
              <a:t>byte[ ] </a:t>
            </a:r>
            <a:r>
              <a:rPr lang="ko-KR" altLang="en-US" dirty="0"/>
              <a:t>배열로 생성하고</a:t>
            </a:r>
            <a:r>
              <a:rPr lang="en-US" altLang="ko-KR" dirty="0"/>
              <a:t>, </a:t>
            </a:r>
            <a:r>
              <a:rPr lang="ko-KR" altLang="en-US" dirty="0"/>
              <a:t>이것을 </a:t>
            </a:r>
            <a:r>
              <a:rPr lang="ko-KR" altLang="en-US" dirty="0" err="1"/>
              <a:t>매개값으로</a:t>
            </a:r>
            <a:r>
              <a:rPr lang="ko-KR" altLang="en-US" dirty="0"/>
              <a:t> 해서 </a:t>
            </a:r>
            <a:r>
              <a:rPr lang="en-US" altLang="ko-KR" dirty="0" err="1"/>
              <a:t>OutputStream</a:t>
            </a:r>
            <a:r>
              <a:rPr lang="ko-KR" altLang="en-US" dirty="0"/>
              <a:t>의 </a:t>
            </a:r>
            <a:r>
              <a:rPr lang="en-US" altLang="ko-KR" dirty="0"/>
              <a:t>write()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ko-KR" altLang="en-US" dirty="0"/>
              <a:t>문자열을 좀 더 간편하게 보내고 싶다면 보조 </a:t>
            </a:r>
            <a:r>
              <a:rPr lang="ko-KR" altLang="en-US" dirty="0" err="1"/>
              <a:t>스트림인</a:t>
            </a:r>
            <a:r>
              <a:rPr lang="ko-KR" altLang="en-US" dirty="0"/>
              <a:t> </a:t>
            </a:r>
            <a:r>
              <a:rPr lang="en-US" altLang="ko-KR" dirty="0" err="1"/>
              <a:t>DataOutputStream</a:t>
            </a:r>
            <a:r>
              <a:rPr lang="ko-KR" altLang="en-US" dirty="0"/>
              <a:t>을 연결해서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180975" lvl="1" indent="0">
              <a:buNone/>
            </a:pPr>
            <a:r>
              <a:rPr lang="en-US" altLang="ko-KR" dirty="0"/>
              <a:t> _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19.3 TCP </a:t>
            </a:r>
            <a:r>
              <a:rPr lang="ko-KR" altLang="en-US">
                <a:effectLst/>
                <a:latin typeface="Arial" panose="020B0604020202020204" pitchFamily="34" charset="0"/>
              </a:rPr>
              <a:t>네트워킹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8AF17E8-1D10-72A0-E91E-BC9AF33F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95" y="2168427"/>
            <a:ext cx="5311600" cy="14860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D6B5900-9A01-B2AE-6383-95A14BE3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33" y="2182737"/>
            <a:ext cx="5685013" cy="7392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B944356-24E4-273F-EF84-60FF9D957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20" y="5114731"/>
            <a:ext cx="5692633" cy="13107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C8A3B36-8CB7-BFCC-77BA-BA562E1F2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853" y="5114731"/>
            <a:ext cx="5044877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데이터를 받기 위해서는 받은 데이터를 저장할 </a:t>
            </a:r>
            <a:r>
              <a:rPr lang="en-US" altLang="ko-KR" sz="2000" dirty="0"/>
              <a:t>byte[ ] </a:t>
            </a:r>
            <a:r>
              <a:rPr lang="ko-KR" altLang="en-US" sz="2000" dirty="0"/>
              <a:t>배열을 하나 생성하고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이것을 </a:t>
            </a:r>
            <a:r>
              <a:rPr lang="ko-KR" altLang="en-US" sz="2000" dirty="0" err="1"/>
              <a:t>매개값으로</a:t>
            </a:r>
            <a:r>
              <a:rPr lang="ko-KR" altLang="en-US" sz="2000" dirty="0"/>
              <a:t> 해서 </a:t>
            </a:r>
            <a:r>
              <a:rPr lang="en-US" altLang="ko-KR" sz="2000" dirty="0" err="1"/>
              <a:t>InputStream</a:t>
            </a:r>
            <a:r>
              <a:rPr lang="ko-KR" altLang="en-US" sz="2000" dirty="0"/>
              <a:t>의 </a:t>
            </a:r>
            <a:r>
              <a:rPr lang="en-US" altLang="ko-KR" sz="2000" dirty="0"/>
              <a:t>read()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호출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lvl="1"/>
            <a:r>
              <a:rPr lang="en-US" altLang="ko-KR" sz="2000" dirty="0"/>
              <a:t>read()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읽은 데이터를 </a:t>
            </a:r>
            <a:r>
              <a:rPr lang="en-US" altLang="ko-KR" sz="2000" dirty="0"/>
              <a:t>byte[ ] </a:t>
            </a:r>
            <a:r>
              <a:rPr lang="ko-KR" altLang="en-US" sz="2000" dirty="0"/>
              <a:t>배열에 저장하고 읽은 바이트 수를 리턴</a:t>
            </a:r>
            <a:endParaRPr lang="en-US" altLang="ko-KR" sz="2000" dirty="0"/>
          </a:p>
          <a:p>
            <a:pPr lvl="1"/>
            <a:r>
              <a:rPr lang="ko-KR" altLang="en-US" dirty="0"/>
              <a:t>문자열을 좀 더 간편하게 받고 싶다면 보조 </a:t>
            </a:r>
            <a:r>
              <a:rPr lang="ko-KR" altLang="en-US" dirty="0" err="1"/>
              <a:t>스트림인</a:t>
            </a:r>
            <a:r>
              <a:rPr lang="ko-KR" altLang="en-US" dirty="0"/>
              <a:t> </a:t>
            </a:r>
            <a:r>
              <a:rPr lang="en-US" altLang="ko-KR" dirty="0" err="1"/>
              <a:t>DataInputStream</a:t>
            </a:r>
            <a:r>
              <a:rPr lang="ko-KR" altLang="en-US" dirty="0"/>
              <a:t>을 연결해서 사용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19.3 TCP </a:t>
            </a:r>
            <a:r>
              <a:rPr lang="ko-KR" altLang="en-US">
                <a:effectLst/>
                <a:latin typeface="Arial" panose="020B0604020202020204" pitchFamily="34" charset="0"/>
              </a:rPr>
              <a:t>네트워킹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2A57CE2-7F7E-8431-B508-8342F8A07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23" y="2815557"/>
            <a:ext cx="5700254" cy="11202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5A5AF19-DA97-3E3B-0214-BF42CFD3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26" y="3935794"/>
            <a:ext cx="5624047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UDP</a:t>
            </a:r>
            <a:endParaRPr lang="en-US" altLang="ko-KR" sz="2400" dirty="0"/>
          </a:p>
          <a:p>
            <a:pPr lvl="1"/>
            <a:r>
              <a:rPr lang="ko-KR" altLang="en-US" sz="2000"/>
              <a:t>발신자가 일방적으로 수신자에게 데이터를 보내는 방식</a:t>
            </a:r>
            <a:r>
              <a:rPr lang="en-US" altLang="ko-KR" sz="2000"/>
              <a:t>. TCP</a:t>
            </a:r>
            <a:r>
              <a:rPr lang="ko-KR" altLang="en-US" sz="2000"/>
              <a:t>처럼 연결 요청 및 수락 과정이 없기 때문에 </a:t>
            </a:r>
            <a:r>
              <a:rPr lang="en-US" altLang="ko-KR" sz="2000"/>
              <a:t>TCP</a:t>
            </a:r>
            <a:r>
              <a:rPr lang="ko-KR" altLang="en-US" sz="2000"/>
              <a:t>보다 데이터 전송 속도가 상대적으로 빠름</a:t>
            </a:r>
            <a:endParaRPr lang="en-US" altLang="ko-KR" sz="2000"/>
          </a:p>
          <a:p>
            <a:pPr lvl="1"/>
            <a:r>
              <a:rPr lang="ko-KR" altLang="en-US" sz="2000"/>
              <a:t>데이터 전달의 신뢰성보다 속도가 중요하다면 </a:t>
            </a:r>
            <a:r>
              <a:rPr lang="en-US" altLang="ko-KR" sz="2000"/>
              <a:t>UDP</a:t>
            </a:r>
            <a:r>
              <a:rPr lang="ko-KR" altLang="en-US" sz="2000"/>
              <a:t>를 사용하고</a:t>
            </a:r>
            <a:r>
              <a:rPr lang="en-US" altLang="ko-KR" sz="2000"/>
              <a:t>, </a:t>
            </a:r>
            <a:r>
              <a:rPr lang="ko-KR" altLang="en-US" sz="2000"/>
              <a:t>데이터 전달의 신뢰성이 중요하다면 </a:t>
            </a:r>
            <a:r>
              <a:rPr lang="en-US" altLang="ko-KR" sz="2000"/>
              <a:t>TCP</a:t>
            </a:r>
            <a:r>
              <a:rPr lang="ko-KR" altLang="en-US" sz="2000"/>
              <a:t>를 사용</a:t>
            </a:r>
            <a:endParaRPr lang="en-US" altLang="ko-KR" sz="2000"/>
          </a:p>
          <a:p>
            <a:pPr lvl="1"/>
            <a:r>
              <a:rPr lang="en-US" altLang="ko-KR" sz="2000"/>
              <a:t>DatagramSocket</a:t>
            </a:r>
            <a:r>
              <a:rPr lang="ko-KR" altLang="en-US" sz="2000"/>
              <a:t>은 발신점과 수신점에 해당하고 </a:t>
            </a:r>
            <a:r>
              <a:rPr lang="en-US" altLang="ko-KR" sz="2000"/>
              <a:t>DatagramPacket</a:t>
            </a:r>
            <a:r>
              <a:rPr lang="ko-KR" altLang="en-US" sz="2000"/>
              <a:t>은 주고받는 데이터에 해당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19.4 UDP </a:t>
            </a:r>
            <a:r>
              <a:rPr lang="ko-KR" altLang="en-US">
                <a:effectLst/>
                <a:latin typeface="Arial" panose="020B0604020202020204" pitchFamily="34" charset="0"/>
              </a:rPr>
              <a:t>네트워킹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EA0D9FD-4F42-BDA2-1376-B1DE5542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28" y="3883677"/>
            <a:ext cx="5387807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UDP </a:t>
            </a:r>
            <a:r>
              <a:rPr lang="ko-KR" altLang="en-US" sz="2400" dirty="0"/>
              <a:t>서버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DatagramSocket</a:t>
            </a:r>
            <a:r>
              <a:rPr lang="en-US" altLang="ko-KR" sz="2000" dirty="0"/>
              <a:t> </a:t>
            </a:r>
            <a:r>
              <a:rPr lang="ko-KR" altLang="en-US" sz="2000" dirty="0"/>
              <a:t>객체를 생성할 때에는 다음과 같이 </a:t>
            </a:r>
            <a:r>
              <a:rPr lang="ko-KR" altLang="en-US" sz="2000" dirty="0" err="1"/>
              <a:t>바인딩할</a:t>
            </a:r>
            <a:r>
              <a:rPr lang="ko-KR" altLang="en-US" sz="2000" dirty="0"/>
              <a:t> </a:t>
            </a:r>
            <a:r>
              <a:rPr lang="en-US" altLang="ko-KR" sz="2000" dirty="0"/>
              <a:t>Port </a:t>
            </a:r>
            <a:r>
              <a:rPr lang="ko-KR" altLang="en-US" sz="2000" dirty="0"/>
              <a:t>번호를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매개값으로</a:t>
            </a:r>
            <a:r>
              <a:rPr lang="ko-KR" altLang="en-US" sz="2000" dirty="0"/>
              <a:t> 제공</a:t>
            </a:r>
            <a:endParaRPr lang="en-US" altLang="ko-KR" sz="2000" dirty="0"/>
          </a:p>
          <a:p>
            <a:pPr lvl="1"/>
            <a:endParaRPr lang="en-US" dirty="0"/>
          </a:p>
          <a:p>
            <a:pPr lvl="1"/>
            <a:r>
              <a:rPr lang="en-US" altLang="ko-KR" dirty="0"/>
              <a:t>receive() </a:t>
            </a:r>
            <a:r>
              <a:rPr lang="ko-KR" altLang="en-US" dirty="0" err="1"/>
              <a:t>메소드는</a:t>
            </a:r>
            <a:r>
              <a:rPr lang="ko-KR" altLang="en-US" dirty="0"/>
              <a:t> 데이터를 수신할 때까지 블로킹되고</a:t>
            </a:r>
            <a:r>
              <a:rPr lang="en-US" altLang="ko-KR" dirty="0"/>
              <a:t>, </a:t>
            </a:r>
            <a:r>
              <a:rPr lang="ko-KR" altLang="en-US" dirty="0"/>
              <a:t>데이터가 수신되면 </a:t>
            </a:r>
            <a:r>
              <a:rPr lang="ko-KR" altLang="en-US" dirty="0" err="1"/>
              <a:t>매개값으로</a:t>
            </a:r>
            <a:r>
              <a:rPr lang="ko-KR" altLang="en-US" dirty="0"/>
              <a:t> 주어진 </a:t>
            </a:r>
            <a:r>
              <a:rPr lang="en-US" altLang="ko-KR" dirty="0" err="1"/>
              <a:t>DatagramPacket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180975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DatagramPacket</a:t>
            </a:r>
            <a:r>
              <a:rPr lang="en-US" altLang="ko-KR" dirty="0"/>
              <a:t> </a:t>
            </a:r>
            <a:r>
              <a:rPr lang="ko-KR" altLang="en-US" dirty="0"/>
              <a:t>생성자의 첫 번째 </a:t>
            </a:r>
            <a:r>
              <a:rPr lang="ko-KR" altLang="en-US" dirty="0" err="1"/>
              <a:t>매개값은</a:t>
            </a:r>
            <a:r>
              <a:rPr lang="ko-KR" altLang="en-US" dirty="0"/>
              <a:t> 수신된 데이터를 저장할 배열이고 두 번째 </a:t>
            </a:r>
            <a:r>
              <a:rPr lang="ko-KR" altLang="en-US" dirty="0" err="1"/>
              <a:t>매개값은</a:t>
            </a:r>
            <a:r>
              <a:rPr lang="ko-KR" altLang="en-US" dirty="0"/>
              <a:t> 수신할 수 있는 최대 바이트 수</a:t>
            </a:r>
            <a:endParaRPr lang="en-US" altLang="ko-KR" dirty="0"/>
          </a:p>
          <a:p>
            <a:pPr marL="180975" lvl="1" indent="0">
              <a:buNone/>
            </a:pPr>
            <a:endParaRPr lang="en-US" altLang="ko-KR" dirty="0"/>
          </a:p>
          <a:p>
            <a:pPr marL="180975" lvl="1" indent="0">
              <a:buNone/>
            </a:pP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19.4 UDP </a:t>
            </a:r>
            <a:r>
              <a:rPr lang="ko-KR" altLang="en-US">
                <a:effectLst/>
                <a:latin typeface="Arial" panose="020B0604020202020204" pitchFamily="34" charset="0"/>
              </a:rPr>
              <a:t>네트워킹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ED7C96A-5EB7-1618-C0B3-940C78CC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19" y="1814740"/>
            <a:ext cx="5654530" cy="5334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109095E-CC93-42DE-39EB-354799CA7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83" y="3258894"/>
            <a:ext cx="5900374" cy="7315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23E32D0-FF5B-26A1-D172-5A8C1505F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83" y="4847255"/>
            <a:ext cx="5692633" cy="7315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5EE5381-5B2D-31C6-9721-93D6CEBF2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24" y="5598891"/>
            <a:ext cx="5677392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/>
              <a:t>getSocketAddress () </a:t>
            </a:r>
            <a:r>
              <a:rPr lang="ko-KR" altLang="en-US"/>
              <a:t>메소드를 호출하면 정보가 담긴 </a:t>
            </a:r>
            <a:r>
              <a:rPr lang="en-US" altLang="ko-KR"/>
              <a:t>SocketAddress </a:t>
            </a:r>
            <a:r>
              <a:rPr lang="ko-KR" altLang="en-US"/>
              <a:t>객체를 얻을 수 있음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SocketAddress </a:t>
            </a:r>
            <a:r>
              <a:rPr lang="ko-KR" altLang="en-US"/>
              <a:t>객체는 클라이언트로 보낼 </a:t>
            </a:r>
            <a:r>
              <a:rPr lang="en-US" altLang="ko-KR"/>
              <a:t>DatagramPacket</a:t>
            </a:r>
            <a:r>
              <a:rPr lang="ko-KR" altLang="en-US"/>
              <a:t>을 생성할 때 네 번째 매개값으로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DatagramPacket</a:t>
            </a:r>
            <a:r>
              <a:rPr lang="ko-KR" altLang="en-US"/>
              <a:t>을 클라이언트로 보낼 때는 </a:t>
            </a:r>
            <a:r>
              <a:rPr lang="en-US" altLang="ko-KR"/>
              <a:t>DatagramSocket</a:t>
            </a:r>
            <a:r>
              <a:rPr lang="ko-KR" altLang="en-US"/>
              <a:t>의 </a:t>
            </a:r>
            <a:r>
              <a:rPr lang="en-US" altLang="ko-KR"/>
              <a:t>send() </a:t>
            </a:r>
            <a:r>
              <a:rPr lang="ko-KR" altLang="en-US"/>
              <a:t>메소드를 이용</a:t>
            </a:r>
            <a:endParaRPr lang="en-US" altLang="ko-KR"/>
          </a:p>
          <a:p>
            <a:pPr marL="180975" lvl="1" indent="0">
              <a:buNone/>
            </a:pPr>
            <a:endParaRPr lang="en-US" altLang="ko-KR"/>
          </a:p>
          <a:p>
            <a:pPr lvl="1"/>
            <a:r>
              <a:rPr lang="en-US" altLang="ko-KR"/>
              <a:t>UDP </a:t>
            </a:r>
            <a:r>
              <a:rPr lang="ko-KR" altLang="en-US"/>
              <a:t>서버를 종료하고 싶을 경우에는 </a:t>
            </a:r>
            <a:r>
              <a:rPr lang="en-US" altLang="ko-KR"/>
              <a:t>DatagramSocket</a:t>
            </a:r>
            <a:r>
              <a:rPr lang="ko-KR" altLang="en-US"/>
              <a:t>의 </a:t>
            </a:r>
            <a:r>
              <a:rPr lang="en-US" altLang="ko-KR"/>
              <a:t>close() </a:t>
            </a:r>
            <a:r>
              <a:rPr lang="ko-KR" altLang="en-US"/>
              <a:t>메소드를 호출</a:t>
            </a:r>
            <a:endParaRPr lang="en-US" altLang="ko-KR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19.4 UDP </a:t>
            </a:r>
            <a:r>
              <a:rPr lang="ko-KR" altLang="en-US">
                <a:effectLst/>
                <a:latin typeface="Arial" panose="020B0604020202020204" pitchFamily="34" charset="0"/>
              </a:rPr>
              <a:t>네트워킹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0017167-7342-5AA0-97B8-0EF77821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37" y="1222895"/>
            <a:ext cx="5616427" cy="5563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8EC9374-52B3-C79D-A5AF-F23B4719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37" y="2285901"/>
            <a:ext cx="5685013" cy="1143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B08856B-1BC2-A617-1CD8-759424D8D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99" y="3835645"/>
            <a:ext cx="5662151" cy="5182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30129AD-AA7C-021F-5561-1D3CC86A2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920" y="4903246"/>
            <a:ext cx="5654530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6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UDP </a:t>
            </a:r>
            <a:r>
              <a:rPr lang="ko-KR" altLang="en-US" dirty="0"/>
              <a:t>클라이언트</a:t>
            </a:r>
            <a:endParaRPr lang="en-US" altLang="ko-KR" sz="2000" dirty="0"/>
          </a:p>
          <a:p>
            <a:pPr lvl="1"/>
            <a:r>
              <a:rPr lang="ko-KR" altLang="en-US" dirty="0"/>
              <a:t>서버에 요청 내용을 보내고 그 결과를 받는 역할</a:t>
            </a:r>
            <a:endParaRPr lang="en-US" altLang="ko-KR" dirty="0"/>
          </a:p>
          <a:p>
            <a:pPr lvl="1"/>
            <a:r>
              <a:rPr lang="en-US" altLang="ko-KR" dirty="0"/>
              <a:t>UDP </a:t>
            </a:r>
            <a:r>
              <a:rPr lang="ko-KR" altLang="en-US" dirty="0"/>
              <a:t>클라이언트를 위한 </a:t>
            </a:r>
            <a:r>
              <a:rPr lang="en-US" altLang="ko-KR" dirty="0" err="1"/>
              <a:t>DatagramSocket</a:t>
            </a:r>
            <a:r>
              <a:rPr lang="en-US" altLang="ko-KR" dirty="0"/>
              <a:t> </a:t>
            </a:r>
            <a:r>
              <a:rPr lang="ko-KR" altLang="en-US" dirty="0"/>
              <a:t>객체는 기본 </a:t>
            </a:r>
            <a:r>
              <a:rPr lang="ko-KR" altLang="en-US" dirty="0" err="1"/>
              <a:t>생성자로</a:t>
            </a:r>
            <a:r>
              <a:rPr lang="ko-KR" altLang="en-US" dirty="0"/>
              <a:t> 생성</a:t>
            </a:r>
            <a:r>
              <a:rPr lang="en-US" altLang="ko-KR" dirty="0"/>
              <a:t>. Port </a:t>
            </a:r>
            <a:r>
              <a:rPr lang="ko-KR" altLang="en-US" dirty="0"/>
              <a:t>번호는 자동 부여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생성된 </a:t>
            </a:r>
            <a:r>
              <a:rPr lang="en-US" altLang="ko-KR" dirty="0" err="1"/>
              <a:t>DatagramPacket</a:t>
            </a:r>
            <a:r>
              <a:rPr lang="ko-KR" altLang="en-US" dirty="0"/>
              <a:t>을 </a:t>
            </a:r>
            <a:r>
              <a:rPr lang="ko-KR" altLang="en-US" dirty="0" err="1"/>
              <a:t>매개값으로해서</a:t>
            </a:r>
            <a:r>
              <a:rPr lang="ko-KR" altLang="en-US" dirty="0"/>
              <a:t> </a:t>
            </a:r>
            <a:r>
              <a:rPr lang="en-US" altLang="ko-KR" dirty="0" err="1"/>
              <a:t>DatagramSocket</a:t>
            </a:r>
            <a:r>
              <a:rPr lang="ko-KR" altLang="en-US" dirty="0"/>
              <a:t>의 </a:t>
            </a:r>
            <a:r>
              <a:rPr lang="en-US" altLang="ko-KR" dirty="0"/>
              <a:t>send()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호출하면 </a:t>
            </a:r>
            <a:r>
              <a:rPr lang="en-US" altLang="ko-KR" dirty="0"/>
              <a:t>UDP </a:t>
            </a:r>
            <a:r>
              <a:rPr lang="ko-KR" altLang="en-US" dirty="0"/>
              <a:t>서버로 </a:t>
            </a:r>
            <a:r>
              <a:rPr lang="en-US" altLang="ko-KR" dirty="0" err="1"/>
              <a:t>DatagramPacket</a:t>
            </a:r>
            <a:r>
              <a:rPr lang="ko-KR" altLang="en-US" dirty="0"/>
              <a:t>이 전송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DatagramSocket</a:t>
            </a:r>
            <a:r>
              <a:rPr lang="ko-KR" altLang="en-US" dirty="0"/>
              <a:t>을 닫으려면 </a:t>
            </a:r>
            <a:r>
              <a:rPr lang="en-US" altLang="ko-KR" dirty="0"/>
              <a:t>close()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19.4 UDP </a:t>
            </a:r>
            <a:r>
              <a:rPr lang="ko-KR" altLang="en-US">
                <a:effectLst/>
                <a:latin typeface="Arial" panose="020B0604020202020204" pitchFamily="34" charset="0"/>
              </a:rPr>
              <a:t>네트워킹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B08D8BC-91C6-7CF9-B18F-47A594530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93" y="2415686"/>
            <a:ext cx="5662151" cy="1272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F1EC2A-BA36-F58A-6A1B-CED4250C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93" y="4910608"/>
            <a:ext cx="5654530" cy="5563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36D168A-ABBE-F9E1-4378-8C0D8C351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77" y="5924523"/>
            <a:ext cx="5654530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서버의 동시 요청 처리</a:t>
            </a:r>
            <a:endParaRPr lang="en-US" altLang="ko-KR" sz="2400" dirty="0"/>
          </a:p>
          <a:p>
            <a:pPr lvl="1"/>
            <a:r>
              <a:rPr lang="ko-KR" altLang="en-US" sz="2000"/>
              <a:t>일반적으로 서버는 다수의 클라이언트와 통신</a:t>
            </a:r>
            <a:r>
              <a:rPr lang="en-US" altLang="ko-KR" sz="2000"/>
              <a:t>. </a:t>
            </a:r>
            <a:r>
              <a:rPr lang="ko-KR" altLang="en-US" sz="2000"/>
              <a:t>서버는 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클라이언트들로부터 동시에 요청을 받아서 처리하고</a:t>
            </a:r>
            <a:r>
              <a:rPr lang="en-US" altLang="ko-KR" sz="2000"/>
              <a:t>, </a:t>
            </a:r>
            <a:br>
              <a:rPr lang="en-US" altLang="ko-KR" sz="2000"/>
            </a:br>
            <a:r>
              <a:rPr lang="ko-KR" altLang="en-US" sz="2000"/>
              <a:t>처리 결과를 개별 클라이언트로 보내줌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accept()</a:t>
            </a:r>
            <a:r>
              <a:rPr lang="ko-KR" altLang="en-US" sz="2000"/>
              <a:t>와 </a:t>
            </a:r>
            <a:r>
              <a:rPr lang="en-US" altLang="ko-KR" sz="2000"/>
              <a:t>receive()</a:t>
            </a:r>
            <a:r>
              <a:rPr lang="ko-KR" altLang="en-US" sz="2000"/>
              <a:t>를 제외한 요청 처리 코드를 별도의 스레드에서 작업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19.5 </a:t>
            </a:r>
            <a:r>
              <a:rPr lang="ko-KR" altLang="en-US">
                <a:effectLst/>
                <a:latin typeface="Arial" panose="020B0604020202020204" pitchFamily="34" charset="0"/>
              </a:rPr>
              <a:t>서버의 동시 요청 처리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1BE94FE-5467-E7E9-444A-0C2D8C69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345" y="1110836"/>
            <a:ext cx="2690093" cy="18289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CCFCED1-67F4-F5BF-8BE7-18FB3AE56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56" y="3916592"/>
            <a:ext cx="5723116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0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000"/>
              <a:t>스레드를 처리할 때 클라이언트의 폭증으로 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인한 서버의 과도한 스레드 생성을 방지하기 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위해 스레드풀을 사용하는 것이 바람직</a:t>
            </a:r>
            <a:endParaRPr lang="en-US" altLang="ko-KR" sz="2000"/>
          </a:p>
          <a:p>
            <a:pPr marL="180975" lvl="1" indent="0">
              <a:buNone/>
            </a:pPr>
            <a:endParaRPr lang="en-US" altLang="ko-KR"/>
          </a:p>
          <a:p>
            <a:pPr marL="180975" lvl="1" indent="0">
              <a:buNone/>
            </a:pPr>
            <a:endParaRPr lang="en-US" altLang="ko-KR"/>
          </a:p>
          <a:p>
            <a:r>
              <a:rPr lang="en-US" altLang="ko-KR" sz="2400"/>
              <a:t>TCP EchoServer </a:t>
            </a:r>
            <a:r>
              <a:rPr lang="ko-KR" altLang="en-US" sz="2400"/>
              <a:t>동시 요청 처리</a:t>
            </a:r>
            <a:endParaRPr lang="en-US" altLang="ko-KR" sz="2400"/>
          </a:p>
          <a:p>
            <a:pPr lvl="1"/>
            <a:r>
              <a:rPr lang="ko-KR" altLang="en-US" sz="2000"/>
              <a:t>스레드풀을 이용해서 클라이언트의 요청을 동시에 처리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ko-KR" altLang="en-US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19.5 </a:t>
            </a:r>
            <a:r>
              <a:rPr lang="ko-KR" altLang="en-US">
                <a:effectLst/>
                <a:latin typeface="Arial" panose="020B0604020202020204" pitchFamily="34" charset="0"/>
              </a:rPr>
              <a:t>서버의 동시 요청 처리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87153CE-8947-BAC3-4AEA-09CA3F82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889" y="771315"/>
            <a:ext cx="5524979" cy="2491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3D48009-B52B-64B6-F2F4-323C0DF84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97" y="4410758"/>
            <a:ext cx="5601185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1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UDP NewsServer </a:t>
            </a:r>
            <a:r>
              <a:rPr lang="ko-KR" altLang="en-US"/>
              <a:t>동시 요청 처리</a:t>
            </a:r>
          </a:p>
          <a:p>
            <a:pPr lvl="1"/>
            <a:r>
              <a:rPr lang="ko-KR" altLang="en-US"/>
              <a:t>스레드풀을 이용해서 클라이언트의 요청을 동시에 처리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19.5 </a:t>
            </a:r>
            <a:r>
              <a:rPr lang="ko-KR" altLang="en-US">
                <a:effectLst/>
                <a:latin typeface="Arial" panose="020B0604020202020204" pitchFamily="34" charset="0"/>
              </a:rPr>
              <a:t>서버의 동시 요청 처리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568E9D6-78C5-39D4-3A74-69653DD4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28" y="1906329"/>
            <a:ext cx="5585944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8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498290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19.1 </a:t>
            </a:r>
            <a:r>
              <a:rPr lang="ko-KR" altLang="en-US">
                <a:effectLst/>
                <a:latin typeface="Arial" panose="020B0604020202020204" pitchFamily="34" charset="0"/>
              </a:rPr>
              <a:t>네트워크 기초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19.2 IP </a:t>
            </a:r>
            <a:r>
              <a:rPr lang="ko-KR" altLang="en-US">
                <a:effectLst/>
                <a:latin typeface="Arial" panose="020B0604020202020204" pitchFamily="34" charset="0"/>
              </a:rPr>
              <a:t>주소 얻기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19.3 TCP </a:t>
            </a:r>
            <a:r>
              <a:rPr lang="ko-KR" altLang="en-US">
                <a:effectLst/>
                <a:latin typeface="Arial" panose="020B0604020202020204" pitchFamily="34" charset="0"/>
              </a:rPr>
              <a:t>네트워킹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19.4 UDP </a:t>
            </a:r>
            <a:r>
              <a:rPr lang="ko-KR" altLang="en-US">
                <a:effectLst/>
                <a:latin typeface="Arial" panose="020B0604020202020204" pitchFamily="34" charset="0"/>
              </a:rPr>
              <a:t>네트워킹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19.5 </a:t>
            </a:r>
            <a:r>
              <a:rPr lang="ko-KR" altLang="en-US">
                <a:effectLst/>
                <a:latin typeface="Arial" panose="020B0604020202020204" pitchFamily="34" charset="0"/>
              </a:rPr>
              <a:t>서버의 동시 요청 처리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19.6 JSON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형식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19.7 TCP </a:t>
            </a:r>
            <a:r>
              <a:rPr lang="ko-KR" altLang="en-US">
                <a:effectLst/>
                <a:latin typeface="Arial" panose="020B0604020202020204" pitchFamily="34" charset="0"/>
              </a:rPr>
              <a:t>채팅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JSON</a:t>
            </a:r>
            <a:endParaRPr lang="en-US" altLang="ko-KR" sz="2400" dirty="0"/>
          </a:p>
          <a:p>
            <a:pPr lvl="1"/>
            <a:r>
              <a:rPr lang="ko-KR" altLang="en-US" sz="2000"/>
              <a:t>네트워크로 전달하는 데이터 형식</a:t>
            </a:r>
            <a:endParaRPr lang="en-US" altLang="ko-KR" sz="2000"/>
          </a:p>
          <a:p>
            <a:pPr lvl="1"/>
            <a:r>
              <a:rPr lang="ko-KR" altLang="en-US" sz="2000"/>
              <a:t>두 개 이상의 속성이 있으면 객체 </a:t>
            </a:r>
            <a:r>
              <a:rPr lang="en-US" altLang="ko-KR" sz="2000"/>
              <a:t>{ }</a:t>
            </a:r>
            <a:r>
              <a:rPr lang="ko-KR" altLang="en-US" sz="2000"/>
              <a:t>로 표기</a:t>
            </a:r>
            <a:r>
              <a:rPr lang="en-US" altLang="ko-KR" sz="2000"/>
              <a:t>. </a:t>
            </a:r>
            <a:r>
              <a:rPr lang="ko-KR" altLang="en-US" sz="2000"/>
              <a:t>두 개 이상의 값이 있으면 배열 </a:t>
            </a:r>
            <a:r>
              <a:rPr lang="en-US" altLang="ko-KR" sz="2000"/>
              <a:t>[ ]</a:t>
            </a:r>
            <a:r>
              <a:rPr lang="ko-KR" altLang="en-US" sz="2000"/>
              <a:t>로 표기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JSON</a:t>
            </a:r>
            <a:r>
              <a:rPr lang="ko-KR" altLang="en-US" sz="2000"/>
              <a:t> 라이브러리 다운로드</a:t>
            </a:r>
            <a:r>
              <a:rPr lang="en-US" altLang="ko-KR" sz="2000"/>
              <a:t>: https://github.com/stleary/JSON-java</a:t>
            </a:r>
          </a:p>
          <a:p>
            <a:pPr lvl="1"/>
            <a:endParaRPr lang="en-US" altLang="ko-KR" sz="2400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19.6 JSON </a:t>
            </a:r>
            <a:r>
              <a:rPr lang="ko-KR" altLang="en-US">
                <a:effectLst/>
                <a:latin typeface="Arial" panose="020B0604020202020204" pitchFamily="34" charset="0"/>
              </a:rPr>
              <a:t>데이터 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154DD6A-F9F5-DE67-204A-753ED3CE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20" y="2392796"/>
            <a:ext cx="5715495" cy="19280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B085D7D-A321-84E1-BB61-90E570A56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66" y="2378299"/>
            <a:ext cx="4397121" cy="18823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AE4B2F5-EB92-D942-43B1-660C01D3A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85" y="5015527"/>
            <a:ext cx="5654530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2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채팅 서버와 클라이언트 구현</a:t>
            </a:r>
            <a:endParaRPr lang="en-US" altLang="ko-KR" sz="2400" dirty="0"/>
          </a:p>
          <a:p>
            <a:pPr lvl="1"/>
            <a:r>
              <a:rPr lang="en-US" altLang="ko-KR" sz="2000"/>
              <a:t>TCP </a:t>
            </a:r>
            <a:r>
              <a:rPr lang="ko-KR" altLang="en-US" sz="2000"/>
              <a:t>네트워킹을 이용해서 채팅 서버와 클라이언트를 구현</a:t>
            </a:r>
            <a:endParaRPr lang="en-US" altLang="ko-KR" sz="2000"/>
          </a:p>
          <a:p>
            <a:pPr lvl="1"/>
            <a:r>
              <a:rPr lang="ko-KR" altLang="en-US" sz="2000"/>
              <a:t>채팅 서버</a:t>
            </a:r>
            <a:r>
              <a:rPr lang="en-US" altLang="ko-KR" sz="2000"/>
              <a:t>:</a:t>
            </a:r>
            <a:r>
              <a:rPr lang="ko-KR" altLang="en-US"/>
              <a:t> </a:t>
            </a:r>
            <a:r>
              <a:rPr lang="en-US" altLang="ko-KR" sz="2000"/>
              <a:t>ChatServer</a:t>
            </a:r>
            <a:r>
              <a:rPr lang="ko-KR" altLang="en-US" sz="2000"/>
              <a:t>는 채팅 서버 실행 클래스로 클라이언트의 연결 요청을 수락하고 통신용 </a:t>
            </a:r>
            <a:r>
              <a:rPr lang="en-US" altLang="ko-KR" sz="2000"/>
              <a:t>SocketClient</a:t>
            </a:r>
            <a:r>
              <a:rPr lang="ko-KR" altLang="en-US" sz="2000"/>
              <a:t>를 생성하는 역할</a:t>
            </a:r>
            <a:endParaRPr lang="en-US" altLang="ko-KR" sz="2000"/>
          </a:p>
          <a:p>
            <a:pPr lvl="1"/>
            <a:r>
              <a:rPr lang="ko-KR" altLang="en-US" sz="2000"/>
              <a:t>채팅 클라이언트</a:t>
            </a:r>
            <a:r>
              <a:rPr lang="en-US" altLang="ko-KR" sz="2000"/>
              <a:t>:</a:t>
            </a:r>
            <a:r>
              <a:rPr lang="ko-KR" altLang="en-US" sz="2000"/>
              <a:t> 단일 클래스</a:t>
            </a:r>
            <a:r>
              <a:rPr lang="en-US" altLang="ko-KR" sz="2000"/>
              <a:t> ChatClient</a:t>
            </a:r>
            <a:r>
              <a:rPr lang="ko-KR" altLang="en-US" sz="2000"/>
              <a:t>는 채팅 서버로 연결을 요청하고</a:t>
            </a:r>
            <a:r>
              <a:rPr lang="en-US" altLang="ko-KR" sz="2000"/>
              <a:t>, </a:t>
            </a:r>
            <a:r>
              <a:rPr lang="ko-KR" altLang="en-US" sz="2000"/>
              <a:t>연결된 후에는 제일 먼저 대화명을 보내며 다음 서버와 메시지를 주고 받음</a:t>
            </a:r>
            <a:endParaRPr lang="en-US" altLang="ko-KR" sz="2000"/>
          </a:p>
          <a:p>
            <a:pPr lvl="1"/>
            <a:endParaRPr lang="en-US" altLang="ko-KR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19.7 TCP </a:t>
            </a:r>
            <a:r>
              <a:rPr lang="ko-KR" altLang="en-US">
                <a:effectLst/>
                <a:latin typeface="Arial" panose="020B0604020202020204" pitchFamily="34" charset="0"/>
              </a:rPr>
              <a:t>채팅 프로그램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465BC16-A0B6-1FF3-BD67-72A50E94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44" y="3910926"/>
            <a:ext cx="4587638" cy="21566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FB1C4F3-90DB-F7BA-433D-82725DA3F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47" y="3894884"/>
            <a:ext cx="4290432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01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네트워크</a:t>
            </a:r>
            <a:endParaRPr lang="en-US" altLang="ko-KR" sz="2400" dirty="0"/>
          </a:p>
          <a:p>
            <a:pPr lvl="1"/>
            <a:r>
              <a:rPr lang="ko-KR" altLang="en-US" dirty="0"/>
              <a:t>네트워크</a:t>
            </a:r>
            <a:r>
              <a:rPr lang="en-US" altLang="ko-KR" dirty="0"/>
              <a:t>:</a:t>
            </a:r>
            <a:r>
              <a:rPr lang="ko-KR" altLang="en-US" dirty="0"/>
              <a:t> 여러 컴퓨터들을 통신 회선으로 연결한 것</a:t>
            </a:r>
            <a:endParaRPr lang="en-US" altLang="ko-KR" dirty="0"/>
          </a:p>
          <a:p>
            <a:pPr lvl="1"/>
            <a:r>
              <a:rPr lang="en-US" altLang="ko-KR" dirty="0"/>
              <a:t>LAN:</a:t>
            </a:r>
            <a:r>
              <a:rPr lang="ko-KR" altLang="en-US" dirty="0"/>
              <a:t> 가정</a:t>
            </a:r>
            <a:r>
              <a:rPr lang="en-US" altLang="ko-KR" dirty="0"/>
              <a:t>, </a:t>
            </a:r>
            <a:r>
              <a:rPr lang="ko-KR" altLang="en-US" dirty="0"/>
              <a:t>회사</a:t>
            </a:r>
            <a:r>
              <a:rPr lang="en-US" altLang="ko-KR" dirty="0"/>
              <a:t>,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특정 영역에 존재하는 컴퓨터를 연결한 것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WAN:</a:t>
            </a:r>
            <a:r>
              <a:rPr lang="ko-KR" altLang="en-US" dirty="0"/>
              <a:t> </a:t>
            </a:r>
            <a:r>
              <a:rPr lang="en-US" altLang="ko-KR" dirty="0"/>
              <a:t>LAN</a:t>
            </a:r>
            <a:r>
              <a:rPr lang="ko-KR" altLang="en-US" dirty="0"/>
              <a:t>을 연결한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인터넷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19.1 </a:t>
            </a:r>
            <a:r>
              <a:rPr lang="ko-KR" altLang="en-US">
                <a:effectLst/>
                <a:latin typeface="Arial" panose="020B0604020202020204" pitchFamily="34" charset="0"/>
              </a:rPr>
              <a:t>네트워크 기초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8F4D348-99A5-0704-AD64-444584F7E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58" y="2927765"/>
            <a:ext cx="4968671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6641787" cy="5651045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서버와 클라이언트</a:t>
            </a:r>
            <a:endParaRPr lang="en-US"/>
          </a:p>
          <a:p>
            <a:pPr lvl="1"/>
            <a:r>
              <a:rPr lang="ko-KR" altLang="en-US"/>
              <a:t>서버</a:t>
            </a:r>
            <a:r>
              <a:rPr lang="en-US" altLang="ko-KR"/>
              <a:t>: </a:t>
            </a:r>
            <a:r>
              <a:rPr lang="ko-KR" altLang="en-US"/>
              <a:t>서비스를 제공하는 프로그램을 </a:t>
            </a:r>
            <a:endParaRPr lang="en-US" altLang="ko-KR"/>
          </a:p>
          <a:p>
            <a:pPr lvl="1"/>
            <a:r>
              <a:rPr lang="ko-KR" altLang="en-US"/>
              <a:t>클라이언트</a:t>
            </a:r>
            <a:r>
              <a:rPr lang="en-US" altLang="ko-KR"/>
              <a:t>: </a:t>
            </a:r>
            <a:r>
              <a:rPr lang="ko-KR" altLang="en-US"/>
              <a:t>서비스를 요청하는 프로그램</a:t>
            </a:r>
          </a:p>
          <a:p>
            <a:pPr lvl="1"/>
            <a:r>
              <a:rPr lang="ko-KR" altLang="en-US"/>
              <a:t>먼저 클라이언트가 서비스를 요청하고</a:t>
            </a:r>
            <a:r>
              <a:rPr lang="en-US" altLang="ko-KR"/>
              <a:t>, </a:t>
            </a:r>
            <a:r>
              <a:rPr lang="ko-KR" altLang="en-US"/>
              <a:t>서버는 처리 결과를 응답으로 제공</a:t>
            </a:r>
            <a:endParaRPr lang="en-US" altLang="ko-KR"/>
          </a:p>
          <a:p>
            <a:r>
              <a:rPr lang="en-US" altLang="ko-KR" sz="2400"/>
              <a:t>IP </a:t>
            </a:r>
            <a:r>
              <a:rPr lang="ko-KR" altLang="en-US" sz="2400"/>
              <a:t>주소</a:t>
            </a:r>
            <a:endParaRPr lang="ko-KR" altLang="en-US" sz="2000"/>
          </a:p>
          <a:p>
            <a:pPr lvl="1"/>
            <a:r>
              <a:rPr lang="en-US" altLang="ko-KR" sz="2000"/>
              <a:t>IP </a:t>
            </a:r>
            <a:r>
              <a:rPr lang="ko-KR" altLang="en-US" sz="2000"/>
              <a:t>주소</a:t>
            </a:r>
            <a:r>
              <a:rPr lang="en-US" altLang="ko-KR" sz="2000"/>
              <a:t>:</a:t>
            </a:r>
            <a:r>
              <a:rPr lang="ko-KR" altLang="en-US" sz="2000"/>
              <a:t> 네트워크 어댑터</a:t>
            </a:r>
            <a:r>
              <a:rPr lang="en-US" altLang="ko-KR" sz="2000"/>
              <a:t>(LAN </a:t>
            </a:r>
            <a:r>
              <a:rPr lang="ko-KR" altLang="en-US" sz="2000"/>
              <a:t>카드</a:t>
            </a:r>
            <a:r>
              <a:rPr lang="en-US" altLang="ko-KR" sz="2000"/>
              <a:t>)</a:t>
            </a:r>
            <a:r>
              <a:rPr lang="ko-KR" altLang="en-US" sz="2000"/>
              <a:t>마다 할당되는 컴퓨터의 고유한 주소</a:t>
            </a:r>
            <a:endParaRPr lang="en-US" altLang="ko-KR" sz="2000"/>
          </a:p>
          <a:p>
            <a:pPr lvl="1"/>
            <a:r>
              <a:rPr lang="en-US" altLang="ko-KR" sz="2000"/>
              <a:t>ipconfig(</a:t>
            </a:r>
            <a:r>
              <a:rPr lang="ko-KR" altLang="en-US" sz="2000"/>
              <a:t>윈도우</a:t>
            </a:r>
            <a:r>
              <a:rPr lang="en-US" altLang="ko-KR" sz="2000"/>
              <a:t>), ifconfig(</a:t>
            </a:r>
            <a:r>
              <a:rPr lang="ko-KR" altLang="en-US" sz="2000"/>
              <a:t>맥</a:t>
            </a:r>
            <a:r>
              <a:rPr lang="en-US" altLang="ko-KR" sz="2000"/>
              <a:t>OS ) </a:t>
            </a:r>
            <a:r>
              <a:rPr lang="ko-KR" altLang="en-US" sz="2000"/>
              <a:t>명령어로 네트워크 어댑터에 어떤 </a:t>
            </a:r>
            <a:r>
              <a:rPr lang="en-US" altLang="ko-KR" sz="2000"/>
              <a:t>IP </a:t>
            </a:r>
            <a:r>
              <a:rPr lang="ko-KR" altLang="en-US" sz="2000"/>
              <a:t>주소가 부여되어 있는지 확인</a:t>
            </a:r>
            <a:endParaRPr lang="en-US" altLang="ko-KR" sz="2000"/>
          </a:p>
          <a:p>
            <a:pPr lvl="1"/>
            <a:r>
              <a:rPr lang="ko-KR" altLang="en-US" sz="2000"/>
              <a:t>프로그램은 </a:t>
            </a:r>
            <a:r>
              <a:rPr lang="en-US" altLang="ko-KR" sz="2000"/>
              <a:t>DNS</a:t>
            </a:r>
            <a:r>
              <a:rPr lang="ko-KR" altLang="en-US" sz="2000"/>
              <a:t>를 이용해서 컴퓨터의 </a:t>
            </a:r>
            <a:r>
              <a:rPr lang="en-US" altLang="ko-KR" sz="2000"/>
              <a:t>IP </a:t>
            </a:r>
            <a:r>
              <a:rPr lang="ko-KR" altLang="en-US" sz="2000"/>
              <a:t>주소를 검색</a:t>
            </a:r>
            <a:endParaRPr lang="en-US" altLang="ko-KR" sz="200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19.1 </a:t>
            </a:r>
            <a:r>
              <a:rPr lang="ko-KR" altLang="en-US">
                <a:effectLst/>
                <a:latin typeface="Arial" panose="020B0604020202020204" pitchFamily="34" charset="0"/>
              </a:rPr>
              <a:t>네트워크 기초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ECBEF7B-241A-2E26-0681-F5A55395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288" y="1479944"/>
            <a:ext cx="3635055" cy="13488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18DF24B-74B6-4C55-5617-7A4AA8C02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444" y="3700851"/>
            <a:ext cx="4404742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Port </a:t>
            </a:r>
            <a:r>
              <a:rPr lang="ko-KR" altLang="en-US" sz="2400"/>
              <a:t>번호</a:t>
            </a:r>
            <a:endParaRPr lang="en-US" altLang="ko-KR" sz="2400" dirty="0"/>
          </a:p>
          <a:p>
            <a:pPr lvl="1"/>
            <a:r>
              <a:rPr lang="ko-KR" altLang="en-US" sz="2000"/>
              <a:t>운영체제가 관리하는 서버 프로그램의 연결 번호</a:t>
            </a:r>
            <a:r>
              <a:rPr lang="en-US" altLang="ko-KR" sz="2000"/>
              <a:t>. </a:t>
            </a:r>
            <a:r>
              <a:rPr lang="ko-KR" altLang="en-US" sz="2000"/>
              <a:t>서버 시작 시 특정 </a:t>
            </a:r>
            <a:r>
              <a:rPr lang="en-US" altLang="ko-KR" sz="2000"/>
              <a:t>Port </a:t>
            </a:r>
            <a:r>
              <a:rPr lang="ko-KR" altLang="en-US" sz="2000"/>
              <a:t>번호에 바인딩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19.1 </a:t>
            </a:r>
            <a:r>
              <a:rPr lang="ko-KR" altLang="en-US">
                <a:effectLst/>
                <a:latin typeface="Arial" panose="020B0604020202020204" pitchFamily="34" charset="0"/>
              </a:rPr>
              <a:t>네트워크 기초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B6D6739-7D0E-52FA-773B-517EC811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2" y="1921323"/>
            <a:ext cx="4999153" cy="2758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A87DB5C-EE44-AE0F-6A3C-439D9DBA1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12" y="4781240"/>
            <a:ext cx="5692633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/>
              <a:t>InetAddress</a:t>
            </a:r>
          </a:p>
          <a:p>
            <a:pPr lvl="1"/>
            <a:r>
              <a:rPr lang="ko-KR" altLang="en-US" sz="2000"/>
              <a:t>자바는 </a:t>
            </a:r>
            <a:r>
              <a:rPr lang="en-US" altLang="ko-KR" sz="2000"/>
              <a:t>IP </a:t>
            </a:r>
            <a:r>
              <a:rPr lang="ko-KR" altLang="en-US" sz="2000"/>
              <a:t>주소를 </a:t>
            </a:r>
            <a:r>
              <a:rPr lang="en-US" altLang="ko-KR" sz="2000"/>
              <a:t>java.net </a:t>
            </a:r>
            <a:r>
              <a:rPr lang="ko-KR" altLang="en-US" sz="2000"/>
              <a:t>패키지의 </a:t>
            </a:r>
            <a:r>
              <a:rPr lang="en-US" altLang="ko-KR" sz="2000"/>
              <a:t>InetAddress</a:t>
            </a:r>
            <a:r>
              <a:rPr lang="ko-KR" altLang="en-US" sz="2000"/>
              <a:t>로 표현</a:t>
            </a:r>
            <a:endParaRPr lang="en-US" altLang="ko-KR" sz="2000"/>
          </a:p>
          <a:p>
            <a:pPr lvl="1"/>
            <a:r>
              <a:rPr lang="ko-KR" altLang="en-US" sz="2000"/>
              <a:t>로컬 컴퓨터의 </a:t>
            </a:r>
            <a:r>
              <a:rPr lang="en-US" altLang="ko-KR" sz="2000"/>
              <a:t>InetAddress</a:t>
            </a:r>
            <a:r>
              <a:rPr lang="ko-KR" altLang="en-US" sz="2000"/>
              <a:t>를 얻으려면 </a:t>
            </a:r>
            <a:r>
              <a:rPr lang="en-US" altLang="ko-KR" sz="2000"/>
              <a:t>InetAddress.getLocalHost() </a:t>
            </a:r>
            <a:r>
              <a:rPr lang="ko-KR" altLang="en-US" sz="2000"/>
              <a:t>메소드를 호출</a:t>
            </a:r>
            <a:endParaRPr lang="en-US" altLang="ko-KR" sz="2000"/>
          </a:p>
          <a:p>
            <a:pPr marL="180975" lvl="1" indent="0">
              <a:buNone/>
            </a:pPr>
            <a:endParaRPr lang="en-US"/>
          </a:p>
          <a:p>
            <a:pPr lvl="1"/>
            <a:r>
              <a:rPr lang="en-US" altLang="ko-KR"/>
              <a:t>getByName ( ) </a:t>
            </a:r>
            <a:r>
              <a:rPr lang="ko-KR" altLang="en-US"/>
              <a:t>메소드는 </a:t>
            </a:r>
            <a:r>
              <a:rPr lang="en-US" altLang="ko-KR"/>
              <a:t>DNS</a:t>
            </a:r>
            <a:r>
              <a:rPr lang="ko-KR" altLang="en-US"/>
              <a:t>에서 도메인 이름으로 등록된 단 하나의 </a:t>
            </a:r>
            <a:r>
              <a:rPr lang="en-US" altLang="ko-KR"/>
              <a:t>IP </a:t>
            </a:r>
            <a:r>
              <a:rPr lang="ko-KR" altLang="en-US"/>
              <a:t>주소를 가져오고</a:t>
            </a:r>
            <a:r>
              <a:rPr lang="en-US" altLang="ko-KR"/>
              <a:t>, getAllByName() </a:t>
            </a:r>
            <a:r>
              <a:rPr lang="ko-KR" altLang="en-US"/>
              <a:t>메소드는 등록된 모든 </a:t>
            </a:r>
            <a:r>
              <a:rPr lang="en-US" altLang="ko-KR"/>
              <a:t>IP </a:t>
            </a:r>
            <a:r>
              <a:rPr lang="ko-KR" altLang="en-US"/>
              <a:t>주소를 배열로 가져옴</a:t>
            </a:r>
            <a:endParaRPr lang="en-US" altLang="ko-KR"/>
          </a:p>
          <a:p>
            <a:pPr lvl="1"/>
            <a:r>
              <a:rPr lang="en-US" altLang="ko-KR"/>
              <a:t>InetAddress </a:t>
            </a:r>
            <a:r>
              <a:rPr lang="ko-KR" altLang="en-US"/>
              <a:t>객체에서 </a:t>
            </a:r>
            <a:r>
              <a:rPr lang="en-US" altLang="ko-KR"/>
              <a:t>IP </a:t>
            </a:r>
            <a:r>
              <a:rPr lang="ko-KR" altLang="en-US"/>
              <a:t>주소를 얻으려면 </a:t>
            </a:r>
            <a:r>
              <a:rPr lang="en-US" altLang="ko-KR"/>
              <a:t>getHostAddress () </a:t>
            </a:r>
            <a:r>
              <a:rPr lang="ko-KR" altLang="en-US"/>
              <a:t>메소드를 호출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19.2 IP </a:t>
            </a:r>
            <a:r>
              <a:rPr lang="ko-KR" altLang="en-US">
                <a:effectLst/>
                <a:latin typeface="Arial" panose="020B0604020202020204" pitchFamily="34" charset="0"/>
              </a:rPr>
              <a:t>주소 얻기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2C5E20D-7E4D-6BAA-1603-5414D68E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97" y="2355561"/>
            <a:ext cx="5646909" cy="5105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F74EA3D-27F4-BE8F-458E-0CEB72AAD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93" y="4508399"/>
            <a:ext cx="5685013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TCP</a:t>
            </a:r>
            <a:endParaRPr lang="en-US" altLang="ko-KR" sz="2000"/>
          </a:p>
          <a:p>
            <a:pPr lvl="1"/>
            <a:r>
              <a:rPr lang="en-US" altLang="ko-KR"/>
              <a:t>TCP</a:t>
            </a:r>
            <a:r>
              <a:rPr lang="ko-KR" altLang="en-US"/>
              <a:t>는 연결형 프로토콜로</a:t>
            </a:r>
            <a:r>
              <a:rPr lang="en-US" altLang="ko-KR"/>
              <a:t>, </a:t>
            </a:r>
            <a:r>
              <a:rPr lang="ko-KR" altLang="en-US"/>
              <a:t>상대방이 연결된 상태에서 데이터를 주고 받는 전송용 프로토콜</a:t>
            </a:r>
            <a:endParaRPr lang="en-US" altLang="ko-KR"/>
          </a:p>
          <a:p>
            <a:pPr lvl="1"/>
            <a:r>
              <a:rPr lang="ko-KR" altLang="en-US"/>
              <a:t>클라이언트가 연결 요청을 하고 서버가 연결을 수락하면 통신 회선이 고정되고</a:t>
            </a:r>
            <a:r>
              <a:rPr lang="en-US" altLang="ko-KR"/>
              <a:t>, </a:t>
            </a:r>
            <a:r>
              <a:rPr lang="ko-KR" altLang="en-US"/>
              <a:t>데이터는 고정 회선을 통해 전달</a:t>
            </a:r>
            <a:r>
              <a:rPr lang="en-US" altLang="ko-KR"/>
              <a:t>. TCP</a:t>
            </a:r>
            <a:r>
              <a:rPr lang="ko-KR" altLang="en-US"/>
              <a:t>는 보낸 데이터가 순서대로 전달되며 손실이 발생하지 않음</a:t>
            </a:r>
            <a:endParaRPr lang="en-US" altLang="ko-KR"/>
          </a:p>
          <a:p>
            <a:pPr lvl="1"/>
            <a:r>
              <a:rPr lang="en-US" altLang="ko-KR"/>
              <a:t>ServerSocket</a:t>
            </a:r>
            <a:r>
              <a:rPr lang="ko-KR" altLang="en-US"/>
              <a:t>은 클라이언트의 연결을 수락하는 서버 쪽 클래스이고</a:t>
            </a:r>
            <a:r>
              <a:rPr lang="en-US" altLang="ko-KR"/>
              <a:t>, Socket</a:t>
            </a:r>
            <a:r>
              <a:rPr lang="ko-KR" altLang="en-US"/>
              <a:t>은 클라이언트에서 연결 요청할 때와 클라이언트와 서버 양쪽에서 데이터를 주고 받을 때 사용되는 클래스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19.3 TCP </a:t>
            </a:r>
            <a:r>
              <a:rPr lang="ko-KR" altLang="en-US">
                <a:effectLst/>
                <a:latin typeface="Arial" panose="020B0604020202020204" pitchFamily="34" charset="0"/>
              </a:rPr>
              <a:t>네트워킹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62BD1A6-A448-DEEE-4C86-F5A45E7B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83" y="3905533"/>
            <a:ext cx="4442845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/>
              <a:t>TCP </a:t>
            </a:r>
            <a:r>
              <a:rPr lang="ko-KR" altLang="en-US" sz="2400"/>
              <a:t>서버</a:t>
            </a:r>
            <a:endParaRPr lang="ko-KR" altLang="en-US" sz="2000"/>
          </a:p>
          <a:p>
            <a:pPr lvl="1"/>
            <a:r>
              <a:rPr lang="en-US" altLang="ko-KR" sz="2000"/>
              <a:t>TCP </a:t>
            </a:r>
            <a:r>
              <a:rPr lang="ko-KR" altLang="en-US" sz="2000"/>
              <a:t>서버 프로그램을 개발하려면 우선 </a:t>
            </a:r>
            <a:r>
              <a:rPr lang="en-US" altLang="ko-KR" sz="2000"/>
              <a:t>ServerSocket </a:t>
            </a:r>
            <a:r>
              <a:rPr lang="ko-KR" altLang="en-US" sz="2000"/>
              <a:t>객체를 생성</a:t>
            </a:r>
            <a:endParaRPr lang="en-US" altLang="ko-KR" sz="2000"/>
          </a:p>
          <a:p>
            <a:pPr lvl="1"/>
            <a:endParaRPr lang="en-US"/>
          </a:p>
          <a:p>
            <a:pPr lvl="1"/>
            <a:r>
              <a:rPr lang="ko-KR" altLang="en-US"/>
              <a:t>기본 생성자로 객체를 생성하고 </a:t>
            </a:r>
            <a:r>
              <a:rPr lang="en-US" altLang="ko-KR"/>
              <a:t>Port </a:t>
            </a:r>
            <a:r>
              <a:rPr lang="ko-KR" altLang="en-US"/>
              <a:t>바인딩을 위해 </a:t>
            </a:r>
            <a:r>
              <a:rPr lang="en-US" altLang="ko-KR"/>
              <a:t>bind() </a:t>
            </a:r>
            <a:r>
              <a:rPr lang="ko-KR" altLang="en-US"/>
              <a:t>메소드를 호출해도 </a:t>
            </a:r>
            <a:r>
              <a:rPr lang="en-US" altLang="ko-KR"/>
              <a:t>ServerSocket</a:t>
            </a:r>
            <a:r>
              <a:rPr lang="ko-KR" altLang="en-US"/>
              <a:t> 생성</a:t>
            </a:r>
            <a:endParaRPr lang="en-US" altLang="ko-KR"/>
          </a:p>
          <a:p>
            <a:pPr lvl="1"/>
            <a:endParaRPr lang="en-US"/>
          </a:p>
          <a:p>
            <a:pPr marL="180975" lvl="1" indent="0">
              <a:buNone/>
            </a:pPr>
            <a:endParaRPr lang="en-US"/>
          </a:p>
          <a:p>
            <a:pPr lvl="1"/>
            <a:r>
              <a:rPr lang="ko-KR" altLang="en-US"/>
              <a:t>여러 개의 </a:t>
            </a:r>
            <a:r>
              <a:rPr lang="en-US" altLang="ko-KR"/>
              <a:t>IP</a:t>
            </a:r>
            <a:r>
              <a:rPr lang="ko-KR" altLang="en-US"/>
              <a:t>가 할당된 서버 컴퓨터에서 특정 </a:t>
            </a:r>
            <a:r>
              <a:rPr lang="en-US" altLang="ko-KR"/>
              <a:t>IP</a:t>
            </a:r>
            <a:r>
              <a:rPr lang="ko-KR" altLang="en-US"/>
              <a:t>에서만 서비스를 하려면 </a:t>
            </a:r>
            <a:r>
              <a:rPr lang="en-US" altLang="ko-KR"/>
              <a:t>InetSocketAddress</a:t>
            </a:r>
            <a:r>
              <a:rPr lang="ko-KR" altLang="en-US"/>
              <a:t>의 첫 번째 매개값으로 해당 </a:t>
            </a:r>
            <a:r>
              <a:rPr lang="en-US" altLang="ko-KR"/>
              <a:t>IP</a:t>
            </a:r>
            <a:r>
              <a:rPr lang="ko-KR" altLang="en-US"/>
              <a:t>를 줌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altLang="ko-KR"/>
              <a:t>Port</a:t>
            </a:r>
            <a:r>
              <a:rPr lang="ko-KR" altLang="en-US"/>
              <a:t>가 이미 다른 프로그램에서 사용 중이라면 </a:t>
            </a:r>
            <a:r>
              <a:rPr lang="en-US" altLang="ko-KR"/>
              <a:t>BindException</a:t>
            </a:r>
            <a:r>
              <a:rPr lang="ko-KR" altLang="en-US"/>
              <a:t>이 발생</a:t>
            </a:r>
            <a:r>
              <a:rPr lang="en-US" altLang="ko-KR"/>
              <a:t>. </a:t>
            </a:r>
            <a:r>
              <a:rPr lang="ko-KR" altLang="en-US"/>
              <a:t>다른 </a:t>
            </a:r>
            <a:r>
              <a:rPr lang="en-US" altLang="ko-KR"/>
              <a:t>Port</a:t>
            </a:r>
            <a:r>
              <a:rPr lang="ko-KR" altLang="en-US"/>
              <a:t>로 바인딩하거나 </a:t>
            </a:r>
            <a:r>
              <a:rPr lang="en-US" altLang="ko-KR"/>
              <a:t>Port</a:t>
            </a:r>
            <a:r>
              <a:rPr lang="ko-KR" altLang="en-US"/>
              <a:t>를 사용 중인 프로그램을 종료하고 다시 실행해야 함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19.3 TCP </a:t>
            </a:r>
            <a:r>
              <a:rPr lang="ko-KR" altLang="en-US">
                <a:effectLst/>
                <a:latin typeface="Arial" panose="020B0604020202020204" pitchFamily="34" charset="0"/>
              </a:rPr>
              <a:t>네트워킹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7CEEDC0-3CE1-7D12-2868-FEB09F76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8" y="1662741"/>
            <a:ext cx="5654530" cy="548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8DD4DF8-AD43-A4B1-3D68-A6F96F19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8" y="2722854"/>
            <a:ext cx="5685013" cy="6706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7A0AD17-1062-27AE-11E6-16772B42B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02" y="4528361"/>
            <a:ext cx="5646909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/>
              <a:t>ServerSocket</a:t>
            </a:r>
            <a:r>
              <a:rPr lang="ko-KR" altLang="en-US"/>
              <a:t>이 생성되면 연결 요청을 수락을 위해 </a:t>
            </a:r>
            <a:r>
              <a:rPr lang="en-US" altLang="ko-KR"/>
              <a:t>accept( ) </a:t>
            </a:r>
            <a:r>
              <a:rPr lang="ko-KR" altLang="en-US"/>
              <a:t>메소드를 실행</a:t>
            </a:r>
            <a:endParaRPr lang="en-US" altLang="ko-KR"/>
          </a:p>
          <a:p>
            <a:pPr lvl="1"/>
            <a:r>
              <a:rPr lang="en-US" altLang="ko-KR"/>
              <a:t>accept()</a:t>
            </a:r>
            <a:r>
              <a:rPr lang="ko-KR" altLang="en-US"/>
              <a:t>는 클라이언트가 연결 요청하기 전까지 블로킹</a:t>
            </a:r>
            <a:r>
              <a:rPr lang="en-US" altLang="ko-KR"/>
              <a:t>(</a:t>
            </a:r>
            <a:r>
              <a:rPr lang="ko-KR" altLang="en-US"/>
              <a:t>실행 멈춘 상태</a:t>
            </a:r>
            <a:r>
              <a:rPr lang="en-US" altLang="ko-KR"/>
              <a:t>) </a:t>
            </a:r>
            <a:r>
              <a:rPr lang="ko-KR" altLang="en-US"/>
              <a:t>클라이언트의 연결 요청이 들어오면 블로킹이 해제되고 통신용 </a:t>
            </a:r>
            <a:r>
              <a:rPr lang="en-US" altLang="ko-KR"/>
              <a:t>Socket</a:t>
            </a:r>
            <a:r>
              <a:rPr lang="ko-KR" altLang="en-US"/>
              <a:t>을 리턴</a:t>
            </a:r>
            <a:endParaRPr lang="en-US" altLang="ko-KR"/>
          </a:p>
          <a:p>
            <a:pPr lvl="1"/>
            <a:endParaRPr lang="en-US"/>
          </a:p>
          <a:p>
            <a:pPr lvl="1"/>
            <a:r>
              <a:rPr lang="ko-KR" altLang="en-US"/>
              <a:t>리턴된 </a:t>
            </a:r>
            <a:r>
              <a:rPr lang="en-US" altLang="ko-KR"/>
              <a:t>Socket</a:t>
            </a:r>
            <a:r>
              <a:rPr lang="ko-KR" altLang="en-US"/>
              <a:t>을 통해 연결된 클라이언트의 </a:t>
            </a:r>
            <a:r>
              <a:rPr lang="en-US" altLang="ko-KR"/>
              <a:t>IP </a:t>
            </a:r>
            <a:r>
              <a:rPr lang="ko-KR" altLang="en-US"/>
              <a:t>주소와 </a:t>
            </a:r>
            <a:r>
              <a:rPr lang="en-US" altLang="ko-KR"/>
              <a:t>Port </a:t>
            </a:r>
            <a:r>
              <a:rPr lang="ko-KR" altLang="en-US"/>
              <a:t>번호를 얻으려면 </a:t>
            </a:r>
            <a:r>
              <a:rPr lang="en-US" altLang="ko-KR"/>
              <a:t>getRemoteSocketAddress ( ) </a:t>
            </a:r>
            <a:r>
              <a:rPr lang="ko-KR" altLang="en-US"/>
              <a:t>메소드를 호출해서 </a:t>
            </a:r>
            <a:r>
              <a:rPr lang="en-US" altLang="ko-KR"/>
              <a:t>InetSocketAddress</a:t>
            </a:r>
            <a:r>
              <a:rPr lang="ko-KR" altLang="en-US"/>
              <a:t>를 얻은 다음 </a:t>
            </a:r>
            <a:r>
              <a:rPr lang="en-US" altLang="ko-KR"/>
              <a:t>getHostName()</a:t>
            </a:r>
            <a:r>
              <a:rPr lang="ko-KR" altLang="en-US"/>
              <a:t>과 </a:t>
            </a:r>
            <a:r>
              <a:rPr lang="en-US" altLang="ko-KR"/>
              <a:t>getPort() </a:t>
            </a:r>
            <a:r>
              <a:rPr lang="ko-KR" altLang="en-US"/>
              <a:t>메소드를 호출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altLang="ko-KR"/>
              <a:t>ServerSocket</a:t>
            </a:r>
            <a:r>
              <a:rPr lang="ko-KR" altLang="en-US"/>
              <a:t>의 </a:t>
            </a:r>
            <a:r>
              <a:rPr lang="en-US" altLang="ko-KR"/>
              <a:t>close() </a:t>
            </a:r>
            <a:r>
              <a:rPr lang="ko-KR" altLang="en-US"/>
              <a:t>메소드를 호출해서 </a:t>
            </a:r>
            <a:r>
              <a:rPr lang="en-US" altLang="ko-KR"/>
              <a:t>Port </a:t>
            </a:r>
            <a:r>
              <a:rPr lang="ko-KR" altLang="en-US"/>
              <a:t>번호를 언바이딩해야 서버 종료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19.3 TCP </a:t>
            </a:r>
            <a:r>
              <a:rPr lang="ko-KR" altLang="en-US">
                <a:effectLst/>
                <a:latin typeface="Arial" panose="020B0604020202020204" pitchFamily="34" charset="0"/>
              </a:rPr>
              <a:t>네트워킹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BD1DB3B-6BAC-774D-DFDD-0B8D3B5C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51" y="2169268"/>
            <a:ext cx="5692633" cy="5944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5CB02CF-DE0A-F6EB-30C0-160ABC44F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51" y="4219641"/>
            <a:ext cx="5654530" cy="8992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C3A5965-1E65-75F0-600D-905F464A7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22" y="5740444"/>
            <a:ext cx="5639289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5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938</Words>
  <Application>Microsoft Office PowerPoint</Application>
  <PresentationFormat>와이드스크린</PresentationFormat>
  <Paragraphs>145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Office 테마</vt:lpstr>
      <vt:lpstr>Chapter 19 네트워크 입출력</vt:lpstr>
      <vt:lpstr>PowerPoint 프레젠테이션</vt:lpstr>
      <vt:lpstr>19.1 네트워크 기초</vt:lpstr>
      <vt:lpstr>19.1 네트워크 기초</vt:lpstr>
      <vt:lpstr>19.1 네트워크 기초</vt:lpstr>
      <vt:lpstr>19.2 IP 주소 얻기</vt:lpstr>
      <vt:lpstr>19.3 TCP 네트워킹</vt:lpstr>
      <vt:lpstr>19.3 TCP 네트워킹</vt:lpstr>
      <vt:lpstr>19.3 TCP 네트워킹</vt:lpstr>
      <vt:lpstr>19.3 TCP 네트워킹</vt:lpstr>
      <vt:lpstr>19.3 TCP 네트워킹</vt:lpstr>
      <vt:lpstr>19.3 TCP 네트워킹</vt:lpstr>
      <vt:lpstr>19.4 UDP 네트워킹</vt:lpstr>
      <vt:lpstr>19.4 UDP 네트워킹</vt:lpstr>
      <vt:lpstr>19.4 UDP 네트워킹</vt:lpstr>
      <vt:lpstr>19.4 UDP 네트워킹</vt:lpstr>
      <vt:lpstr>19.5 서버의 동시 요청 처리</vt:lpstr>
      <vt:lpstr>19.5 서버의 동시 요청 처리</vt:lpstr>
      <vt:lpstr>19.5 서버의 동시 요청 처리</vt:lpstr>
      <vt:lpstr>19.6 JSON 데이터 형식</vt:lpstr>
      <vt:lpstr>19.7 TCP 채팅 프로그램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34</cp:revision>
  <dcterms:created xsi:type="dcterms:W3CDTF">2022-08-19T02:52:36Z</dcterms:created>
  <dcterms:modified xsi:type="dcterms:W3CDTF">2022-08-26T04:39:58Z</dcterms:modified>
</cp:coreProperties>
</file>