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=""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=""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=""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6A4442B7-28F4-E756-1E84-00D475CB9FF2}"/>
              </a:ext>
            </a:extLst>
          </p:cNvPr>
          <p:cNvSpPr/>
          <p:nvPr userDrawn="1"/>
        </p:nvSpPr>
        <p:spPr>
          <a:xfrm>
            <a:off x="413632" y="779659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E0840D73-1405-FFAD-443A-F8566C3FBEF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7340" y="1014153"/>
            <a:ext cx="5337245" cy="5361709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CBF0604F-EA3A-F5FD-BC9C-697FBD6F7F7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319943" y="1014153"/>
            <a:ext cx="5337245" cy="5361709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=""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=""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02 </a:t>
            </a:r>
            <a:r>
              <a:rPr lang="ko-KR" altLang="en-US" sz="4000" dirty="0">
                <a:latin typeface="+mj-ea"/>
              </a:rPr>
              <a:t>변수와 타입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캐스팅 연산자로 강제 타입 변환하기</a:t>
            </a:r>
            <a:endParaRPr lang="en-US" altLang="ko-KR" sz="2400" dirty="0"/>
          </a:p>
          <a:p>
            <a:pPr lvl="1"/>
            <a:r>
              <a:rPr lang="ko-KR" altLang="en-US" dirty="0"/>
              <a:t>큰 허용 범위 타입을 작은 허용 범위 타입으로 </a:t>
            </a:r>
            <a:r>
              <a:rPr lang="ko-KR" altLang="en-US" dirty="0" err="1"/>
              <a:t>쪼개어서</a:t>
            </a:r>
            <a:r>
              <a:rPr lang="ko-KR" altLang="en-US" dirty="0"/>
              <a:t> 저장하는 것</a:t>
            </a:r>
            <a:endParaRPr lang="en-US" altLang="ko-KR" dirty="0"/>
          </a:p>
          <a:p>
            <a:pPr lvl="1"/>
            <a:r>
              <a:rPr lang="ko-KR" altLang="en-US" dirty="0"/>
              <a:t>캐스팅 연산자로 괄호</a:t>
            </a:r>
            <a:r>
              <a:rPr lang="en-US" altLang="ko-KR" dirty="0"/>
              <a:t>( )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괄호 안에 들어가는 타입은 쪼개는 단위</a:t>
            </a:r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int </a:t>
            </a:r>
            <a:r>
              <a:rPr lang="ko-KR" altLang="en-US" dirty="0"/>
              <a:t>→ </a:t>
            </a:r>
            <a:r>
              <a:rPr lang="en-US" altLang="ko-KR" dirty="0"/>
              <a:t>byte </a:t>
            </a:r>
            <a:r>
              <a:rPr lang="ko-KR" altLang="en-US" dirty="0"/>
              <a:t>강제 타입 변환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2.8 </a:t>
            </a:r>
            <a:r>
              <a:rPr lang="ko-KR" altLang="en-US" dirty="0">
                <a:latin typeface="+mn-ea"/>
                <a:ea typeface="+mn-ea"/>
              </a:rPr>
              <a:t>강제 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A52505-17E0-E2B8-1719-EE2A0377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5" y="2324004"/>
            <a:ext cx="4168501" cy="1104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E189C89-DDDF-3A4E-1924-54A8C269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4" y="3967794"/>
            <a:ext cx="6318589" cy="819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4533A19-D4AD-9970-9D5B-37E7E35B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50" y="3967794"/>
            <a:ext cx="6211702" cy="20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연산식에서 </a:t>
            </a:r>
            <a:r>
              <a:rPr lang="en-US" altLang="ko-KR" dirty="0"/>
              <a:t>int </a:t>
            </a:r>
            <a:r>
              <a:rPr lang="ko-KR" altLang="en-US" dirty="0"/>
              <a:t>타입의 자동 변환</a:t>
            </a:r>
            <a:endParaRPr lang="en-US" altLang="ko-KR" sz="2400" dirty="0"/>
          </a:p>
          <a:p>
            <a:pPr lvl="1"/>
            <a:r>
              <a:rPr lang="ko-KR" altLang="en-US" dirty="0"/>
              <a:t>정수 타입 변수가 산술 연산식에서 피연산자로 사용되면 </a:t>
            </a:r>
            <a:r>
              <a:rPr lang="en-US" altLang="ko-KR" dirty="0"/>
              <a:t>int </a:t>
            </a:r>
            <a:r>
              <a:rPr lang="ko-KR" altLang="en-US" dirty="0"/>
              <a:t>타입보다 작은 </a:t>
            </a:r>
            <a:r>
              <a:rPr lang="en-US" altLang="ko-KR" dirty="0"/>
              <a:t>byte, short </a:t>
            </a:r>
            <a:r>
              <a:rPr lang="ko-KR" altLang="en-US" dirty="0"/>
              <a:t>타입 변수는 </a:t>
            </a:r>
            <a:r>
              <a:rPr lang="en-US" altLang="ko-KR" dirty="0"/>
              <a:t>int </a:t>
            </a:r>
            <a:r>
              <a:rPr lang="ko-KR" altLang="en-US" dirty="0"/>
              <a:t>타입으로 자동 변환되어 연산 수행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byte </a:t>
            </a:r>
            <a:r>
              <a:rPr lang="ko-KR" altLang="en-US" dirty="0"/>
              <a:t>변수가 피연산자로 사용되면 </a:t>
            </a:r>
            <a:r>
              <a:rPr lang="ko-KR" altLang="en-US" dirty="0" err="1"/>
              <a:t>변수값은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ko-KR" altLang="en-US" dirty="0"/>
              <a:t>값으로 </a:t>
            </a:r>
            <a:r>
              <a:rPr lang="ko-KR" altLang="en-US" dirty="0" err="1"/>
              <a:t>연산되며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결과값 역시 </a:t>
            </a:r>
            <a:r>
              <a:rPr lang="en-US" altLang="ko-KR" dirty="0"/>
              <a:t>byte </a:t>
            </a:r>
            <a:r>
              <a:rPr lang="ko-KR" altLang="en-US" dirty="0"/>
              <a:t>변수가 아닌 </a:t>
            </a:r>
            <a:r>
              <a:rPr lang="en-US" altLang="ko-KR" dirty="0"/>
              <a:t>int </a:t>
            </a:r>
            <a:r>
              <a:rPr lang="ko-KR" altLang="en-US" dirty="0"/>
              <a:t>변수에 저장해야 함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2.9 </a:t>
            </a:r>
            <a:r>
              <a:rPr lang="ko-KR" altLang="en-US" dirty="0">
                <a:latin typeface="+mj-ea"/>
              </a:rPr>
              <a:t>연산식에서 자동 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773550-1839-B14A-760A-A4EC7C7B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9" y="2417098"/>
            <a:ext cx="6106007" cy="2425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D81BDA-7C0E-3224-2316-443C4367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13" y="4705217"/>
            <a:ext cx="2420469" cy="16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타입 변환하기 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dirty="0"/>
              <a:t>기본 타입의 값을 문자열로 변경할 때는 </a:t>
            </a:r>
            <a:r>
              <a:rPr lang="en-US" altLang="ko-KR" dirty="0" err="1" smtClean="0"/>
              <a:t>String.valueOf</a:t>
            </a:r>
            <a:r>
              <a:rPr lang="en-US" altLang="ko-KR" dirty="0"/>
              <a:t>() </a:t>
            </a:r>
            <a:r>
              <a:rPr lang="ko-KR" altLang="en-US" dirty="0"/>
              <a:t>메소드 이용 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2.10 </a:t>
            </a:r>
            <a:r>
              <a:rPr lang="ko-KR" altLang="en-US" dirty="0">
                <a:latin typeface="+mj-ea"/>
              </a:rPr>
              <a:t>문자열을 기본 타입으로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E4AD43B-F54D-4996-2788-5EE4AF49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3" y="1369898"/>
            <a:ext cx="6792328" cy="38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범위를 나타내는 </a:t>
            </a:r>
            <a:r>
              <a:rPr lang="ko-KR" altLang="en-US" sz="2400" dirty="0"/>
              <a:t>중괄호 </a:t>
            </a:r>
            <a:r>
              <a:rPr lang="en-US" altLang="ko-KR" sz="2400" dirty="0"/>
              <a:t>{} </a:t>
            </a:r>
            <a:r>
              <a:rPr lang="ko-KR" altLang="en-US" sz="2400" dirty="0"/>
              <a:t>블록</a:t>
            </a:r>
            <a:endParaRPr lang="en-US" altLang="ko-KR" sz="2400" dirty="0"/>
          </a:p>
          <a:p>
            <a:pPr lvl="1"/>
            <a:r>
              <a:rPr lang="ko-KR" altLang="en-US" dirty="0"/>
              <a:t>조건문과 반복문의 중괄호 </a:t>
            </a:r>
            <a:r>
              <a:rPr lang="en-US" altLang="ko-KR" dirty="0"/>
              <a:t>{} </a:t>
            </a:r>
            <a:r>
              <a:rPr lang="ko-KR" altLang="en-US" dirty="0"/>
              <a:t>블록 내에 선언된 변수는 해당 중괄호 </a:t>
            </a:r>
            <a:r>
              <a:rPr lang="en-US" altLang="ko-KR" dirty="0"/>
              <a:t>{}</a:t>
            </a:r>
            <a:r>
              <a:rPr lang="ko-KR" altLang="en-US" dirty="0"/>
              <a:t> 블록 내에서만 사용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2.11 </a:t>
            </a:r>
            <a:r>
              <a:rPr lang="ko-KR" altLang="en-US" dirty="0">
                <a:latin typeface="+mj-ea"/>
              </a:rPr>
              <a:t>변수 사용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AC21395-F7CF-BDA7-FD4A-51FE0892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3" y="1991433"/>
            <a:ext cx="6538527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printIn</a:t>
            </a:r>
            <a:r>
              <a:rPr lang="en-US" altLang="ko-KR" dirty="0"/>
              <a:t>() </a:t>
            </a:r>
            <a:r>
              <a:rPr lang="ko-KR" altLang="en-US" dirty="0"/>
              <a:t>메소드로 </a:t>
            </a:r>
            <a:r>
              <a:rPr lang="ko-KR" altLang="en-US" dirty="0" err="1"/>
              <a:t>변수값</a:t>
            </a:r>
            <a:r>
              <a:rPr lang="ko-KR" altLang="en-US" dirty="0"/>
              <a:t> 출력하기</a:t>
            </a:r>
            <a:endParaRPr lang="en-US" altLang="ko-KR" sz="2400" dirty="0"/>
          </a:p>
          <a:p>
            <a:pPr lvl="1"/>
            <a:r>
              <a:rPr lang="ko-KR" altLang="en-US" dirty="0"/>
              <a:t>모니터에 값을 출력하기 위해 </a:t>
            </a:r>
            <a:r>
              <a:rPr lang="en-US" altLang="ko-KR" dirty="0" err="1"/>
              <a:t>System.out.println</a:t>
            </a:r>
            <a:r>
              <a:rPr lang="en-US" altLang="ko-KR" dirty="0"/>
              <a:t>()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ko-KR" altLang="en-US" dirty="0"/>
              <a:t>출력 방법에 따라 </a:t>
            </a:r>
            <a:r>
              <a:rPr lang="en-US" altLang="ko-KR" dirty="0" err="1"/>
              <a:t>println</a:t>
            </a:r>
            <a:r>
              <a:rPr lang="en-US" altLang="ko-KR" dirty="0"/>
              <a:t>() </a:t>
            </a:r>
            <a:r>
              <a:rPr lang="ko-KR" altLang="en-US" dirty="0"/>
              <a:t>이외에도 다음과 같이 </a:t>
            </a:r>
            <a:r>
              <a:rPr lang="en-US" altLang="ko-KR" dirty="0"/>
              <a:t>print(),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rintf</a:t>
            </a:r>
            <a:r>
              <a:rPr lang="en-US" altLang="ko-KR" dirty="0"/>
              <a:t>()</a:t>
            </a:r>
            <a:r>
              <a:rPr lang="ko-KR" altLang="en-US" dirty="0"/>
              <a:t>의 형식 문자열에서는 </a:t>
            </a:r>
            <a:r>
              <a:rPr lang="en-US" altLang="ko-KR" dirty="0"/>
              <a:t>%</a:t>
            </a:r>
            <a:r>
              <a:rPr lang="ko-KR" altLang="en-US" dirty="0"/>
              <a:t>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conversation(</a:t>
            </a:r>
            <a:r>
              <a:rPr lang="ko-KR" altLang="en-US" dirty="0"/>
              <a:t>변환 문자</a:t>
            </a:r>
            <a:r>
              <a:rPr lang="en-US" altLang="ko-KR" dirty="0"/>
              <a:t>)</a:t>
            </a:r>
            <a:r>
              <a:rPr lang="ko-KR" altLang="en-US" dirty="0"/>
              <a:t>를 필수로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하고 나머지는 생략 가능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2.12 </a:t>
            </a:r>
            <a:r>
              <a:rPr lang="ko-KR" altLang="en-US" dirty="0">
                <a:latin typeface="+mj-ea"/>
              </a:rPr>
              <a:t>콘솔로 </a:t>
            </a:r>
            <a:r>
              <a:rPr lang="ko-KR" altLang="en-US" dirty="0" err="1">
                <a:latin typeface="+mj-ea"/>
              </a:rPr>
              <a:t>변수값</a:t>
            </a:r>
            <a:r>
              <a:rPr lang="ko-KR" altLang="en-US" dirty="0">
                <a:latin typeface="+mj-ea"/>
              </a:rPr>
              <a:t>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5882489-9760-9C65-1658-DD202DD9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3" y="2429868"/>
            <a:ext cx="7090747" cy="1388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BF113E2-CAFF-1D53-C6FB-0718696E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93" y="4058615"/>
            <a:ext cx="4864014" cy="22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타입 변수 활용하기</a:t>
            </a:r>
            <a:endParaRPr lang="en-US" altLang="ko-KR" sz="2400" dirty="0"/>
          </a:p>
          <a:p>
            <a:pPr lvl="1"/>
            <a:r>
              <a:rPr lang="en-US" altLang="ko-KR" dirty="0"/>
              <a:t>Scanner </a:t>
            </a:r>
            <a:r>
              <a:rPr lang="ko-KR" altLang="en-US" dirty="0"/>
              <a:t>타입 변수를 선언하고 대입 연산자 </a:t>
            </a:r>
            <a:r>
              <a:rPr lang="en-US" altLang="ko-KR" dirty="0"/>
              <a:t>=</a:t>
            </a:r>
            <a:r>
              <a:rPr lang="ko-KR" altLang="en-US" dirty="0"/>
              <a:t>를 사용해서 </a:t>
            </a:r>
            <a:r>
              <a:rPr lang="en-US" altLang="ko-KR" dirty="0"/>
              <a:t>new </a:t>
            </a:r>
            <a:r>
              <a:rPr lang="ko-KR" altLang="en-US" dirty="0"/>
              <a:t>연산자로 생성한 </a:t>
            </a:r>
            <a:r>
              <a:rPr lang="en-US" altLang="ko-KR" dirty="0"/>
              <a:t>Scanner </a:t>
            </a:r>
            <a:r>
              <a:rPr lang="ko-KR" altLang="en-US" dirty="0"/>
              <a:t>객체를 변수에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scanner.nextLine</a:t>
            </a:r>
            <a:r>
              <a:rPr lang="en-US" altLang="ko-KR" dirty="0"/>
              <a:t>()</a:t>
            </a:r>
            <a:r>
              <a:rPr lang="ko-KR" altLang="en-US" dirty="0"/>
              <a:t>을 실행하면 키보드로 입력된 내용을 문자열로 읽고 좌측 </a:t>
            </a:r>
            <a:r>
              <a:rPr lang="en-US" altLang="ko-KR" dirty="0"/>
              <a:t>String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2.13 </a:t>
            </a:r>
            <a:r>
              <a:rPr lang="ko-KR" altLang="en-US" dirty="0">
                <a:latin typeface="+mj-ea"/>
              </a:rPr>
              <a:t>키보드 입력 데이터를 변수에 저장</a:t>
            </a:r>
            <a:endParaRPr lang="en-US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6DD456A-9DDD-F9CF-9526-4F233D1D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0" y="2380489"/>
            <a:ext cx="3985605" cy="1158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0E9ABB5-BD75-7257-F1A6-601DABCC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27" y="4487280"/>
            <a:ext cx="438188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CD8E1C8-F6DA-EF5D-7994-1B3CCF4181D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7340" y="1132690"/>
            <a:ext cx="5337245" cy="5361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 </a:t>
            </a:r>
            <a:r>
              <a:rPr lang="ko-KR" altLang="en-US" dirty="0">
                <a:latin typeface="+mj-ea"/>
                <a:ea typeface="+mj-ea"/>
              </a:rPr>
              <a:t>변수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2.2 </a:t>
            </a:r>
            <a:r>
              <a:rPr lang="ko-KR" altLang="en-US" dirty="0">
                <a:latin typeface="+mj-ea"/>
                <a:ea typeface="+mj-ea"/>
              </a:rPr>
              <a:t>정수 타입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2.3 </a:t>
            </a:r>
            <a:r>
              <a:rPr lang="ko-KR" altLang="en-US" dirty="0">
                <a:latin typeface="+mj-ea"/>
                <a:ea typeface="+mj-ea"/>
              </a:rPr>
              <a:t>문자 타입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2.4 </a:t>
            </a:r>
            <a:r>
              <a:rPr lang="ko-KR" altLang="en-US" dirty="0">
                <a:latin typeface="+mj-ea"/>
                <a:ea typeface="+mj-ea"/>
              </a:rPr>
              <a:t>실수 타입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2.5 </a:t>
            </a:r>
            <a:r>
              <a:rPr lang="ko-KR" altLang="en-US" dirty="0">
                <a:latin typeface="+mj-ea"/>
                <a:ea typeface="+mj-ea"/>
              </a:rPr>
              <a:t>논리 타입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2.6 </a:t>
            </a:r>
            <a:r>
              <a:rPr lang="ko-KR" altLang="en-US" dirty="0">
                <a:latin typeface="+mj-ea"/>
                <a:ea typeface="+mj-ea"/>
              </a:rPr>
              <a:t>문자열 타입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2.7 </a:t>
            </a:r>
            <a:r>
              <a:rPr lang="ko-KR" altLang="en-US" dirty="0">
                <a:latin typeface="+mj-ea"/>
                <a:ea typeface="+mj-ea"/>
              </a:rPr>
              <a:t>자동 타입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F9DE027-8C81-05F4-16E6-DF13B9CC7D2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319943" y="1132690"/>
            <a:ext cx="5337245" cy="5361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2.8 </a:t>
            </a:r>
            <a:r>
              <a:rPr lang="ko-KR" altLang="en-US" dirty="0">
                <a:latin typeface="+mj-ea"/>
                <a:ea typeface="+mj-ea"/>
              </a:rPr>
              <a:t>강제 타입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2.9 </a:t>
            </a:r>
            <a:r>
              <a:rPr lang="ko-KR" altLang="en-US" dirty="0">
                <a:latin typeface="+mj-ea"/>
                <a:ea typeface="+mj-ea"/>
              </a:rPr>
              <a:t>연산식에서 자동 타입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2.10 </a:t>
            </a:r>
            <a:r>
              <a:rPr lang="ko-KR" altLang="en-US" dirty="0">
                <a:latin typeface="+mj-ea"/>
                <a:ea typeface="+mj-ea"/>
              </a:rPr>
              <a:t>문자열을 기본 타입으로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2.11 </a:t>
            </a:r>
            <a:r>
              <a:rPr lang="ko-KR" altLang="en-US" dirty="0">
                <a:latin typeface="+mj-ea"/>
                <a:ea typeface="+mj-ea"/>
              </a:rPr>
              <a:t>변수 사용 범위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2.12 </a:t>
            </a:r>
            <a:r>
              <a:rPr lang="ko-KR" altLang="en-US" dirty="0">
                <a:latin typeface="+mj-ea"/>
                <a:ea typeface="+mj-ea"/>
              </a:rPr>
              <a:t>콘솔로 </a:t>
            </a:r>
            <a:r>
              <a:rPr lang="ko-KR" altLang="en-US" dirty="0" err="1">
                <a:latin typeface="+mj-ea"/>
                <a:ea typeface="+mj-ea"/>
              </a:rPr>
              <a:t>변수값</a:t>
            </a:r>
            <a:r>
              <a:rPr lang="ko-KR" altLang="en-US" dirty="0">
                <a:latin typeface="+mj-ea"/>
                <a:ea typeface="+mj-ea"/>
              </a:rPr>
              <a:t> 출력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2.13 </a:t>
            </a:r>
            <a:r>
              <a:rPr lang="ko-KR" altLang="en-US" dirty="0">
                <a:latin typeface="+mj-ea"/>
                <a:ea typeface="+mj-ea"/>
              </a:rPr>
              <a:t>키보드 입력 데이터를 변수에 </a:t>
            </a:r>
            <a:r>
              <a:rPr lang="ko-KR" altLang="en-US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       </a:t>
            </a:r>
            <a:r>
              <a:rPr lang="ko-KR" altLang="en-US" dirty="0" smtClean="0">
                <a:latin typeface="+mj-ea"/>
                <a:ea typeface="+mj-ea"/>
              </a:rPr>
              <a:t>저장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27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6" y="713307"/>
            <a:ext cx="8975913" cy="5651045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sz="2400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란 </a:t>
            </a:r>
            <a:r>
              <a:rPr lang="ko-KR" altLang="en-US" sz="2000" dirty="0"/>
              <a:t>하나의 값을 저장할 수 있는 메모리 번지에 붙여진 이름</a:t>
            </a:r>
            <a:endParaRPr lang="en-US" altLang="ko-KR" sz="2000" dirty="0"/>
          </a:p>
          <a:p>
            <a:pPr lvl="1"/>
            <a:r>
              <a:rPr lang="ko-KR" altLang="en-US" dirty="0"/>
              <a:t>자바의 변수는 다양한 타입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실수형 등</a:t>
            </a:r>
            <a:r>
              <a:rPr lang="en-US" altLang="ko-KR" dirty="0"/>
              <a:t>)</a:t>
            </a:r>
            <a:r>
              <a:rPr lang="ko-KR" altLang="en-US" dirty="0"/>
              <a:t>의 값을 저장할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 선언</a:t>
            </a:r>
            <a:endParaRPr lang="en-US" altLang="ko-KR" sz="2400" dirty="0"/>
          </a:p>
          <a:p>
            <a:pPr lvl="1"/>
            <a:r>
              <a:rPr lang="ko-KR" altLang="en-US" dirty="0"/>
              <a:t>변수 변수를 사용하려면 변수 선언이 필요</a:t>
            </a:r>
            <a:r>
              <a:rPr lang="en-US" altLang="ko-KR" dirty="0"/>
              <a:t>. </a:t>
            </a:r>
            <a:r>
              <a:rPr lang="ko-KR" altLang="en-US" dirty="0"/>
              <a:t>변수 선언은 어떤 타입의 데이터를 저장할 것인지 그리고 변수 이름이 무엇인지를 결정하는 것</a:t>
            </a:r>
            <a:endParaRPr lang="en-US" altLang="ko-KR" dirty="0"/>
          </a:p>
          <a:p>
            <a:pPr lvl="1"/>
            <a:r>
              <a:rPr lang="ko-KR" altLang="en-US" dirty="0"/>
              <a:t>변수에 최초로 값이 대입될 때 메모리에 할당 되고</a:t>
            </a:r>
            <a:r>
              <a:rPr lang="en-US" altLang="ko-KR" dirty="0"/>
              <a:t>, </a:t>
            </a:r>
            <a:r>
              <a:rPr lang="ko-KR" altLang="en-US" dirty="0"/>
              <a:t>해당 메모리에 값이 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1033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 </a:t>
            </a:r>
            <a:r>
              <a:rPr lang="ko-KR" altLang="en-US" dirty="0">
                <a:latin typeface="+mj-ea"/>
              </a:rPr>
              <a:t>변수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2E08A53-CDB3-2E7C-FD85-395EAB93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599" y="978509"/>
            <a:ext cx="2372516" cy="2267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49FFA68-0736-6521-6B7D-4F1B93EED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3" y="4760214"/>
            <a:ext cx="7244292" cy="1384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A27A404-EED9-01A6-F4EE-317FE5F1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32" y="4788215"/>
            <a:ext cx="3627434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sz="2400" dirty="0" smtClean="0"/>
              <a:t>yte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short,</a:t>
            </a:r>
            <a:r>
              <a:rPr lang="ko-KR" altLang="en-US" sz="2400" dirty="0"/>
              <a:t> </a:t>
            </a:r>
            <a:r>
              <a:rPr lang="en-US" altLang="ko-KR" sz="2400" dirty="0"/>
              <a:t>char,</a:t>
            </a:r>
            <a:r>
              <a:rPr lang="ko-KR" altLang="en-US" sz="2400" dirty="0"/>
              <a:t> </a:t>
            </a:r>
            <a:r>
              <a:rPr lang="en-US" altLang="ko-KR" sz="2400" dirty="0"/>
              <a:t>int,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타입</a:t>
            </a:r>
            <a:endParaRPr lang="en-US" altLang="ko-KR" sz="2400" dirty="0"/>
          </a:p>
          <a:p>
            <a:pPr lvl="1"/>
            <a:r>
              <a:rPr lang="ko-KR" altLang="en-US" dirty="0"/>
              <a:t>변수는 선언될 때의 타입에 따라 저장할 수 있는 값의 종류와 허용 범위가 달라짐</a:t>
            </a:r>
            <a:endParaRPr lang="en-US" altLang="ko-KR" dirty="0"/>
          </a:p>
          <a:p>
            <a:pPr lvl="1"/>
            <a:r>
              <a:rPr lang="ko-KR" altLang="en-US" dirty="0"/>
              <a:t>정수 타입은 </a:t>
            </a:r>
            <a:r>
              <a:rPr lang="en-US" altLang="ko-KR" dirty="0"/>
              <a:t>5</a:t>
            </a:r>
            <a:r>
              <a:rPr lang="ko-KR" altLang="en-US" dirty="0"/>
              <a:t>개로 메모리 할당 크기와 저장되는 값의 범위가 다름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메모리 크기를 </a:t>
            </a:r>
            <a:r>
              <a:rPr lang="en-US" altLang="ko-KR" dirty="0"/>
              <a:t>n</a:t>
            </a:r>
            <a:r>
              <a:rPr lang="ko-KR" altLang="en-US" dirty="0"/>
              <a:t>이라고 했을 때 정수 타입은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동일한 구조의 </a:t>
            </a:r>
            <a:r>
              <a:rPr lang="en-US" altLang="ko-KR" dirty="0"/>
              <a:t>2</a:t>
            </a:r>
            <a:r>
              <a:rPr lang="ko-KR" altLang="en-US" dirty="0"/>
              <a:t>진수로 저장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2.2 </a:t>
            </a:r>
            <a:r>
              <a:rPr lang="ko-KR" altLang="en-US" dirty="0">
                <a:latin typeface="+mj-ea"/>
              </a:rPr>
              <a:t>정수 타입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D723BC7-4D5A-DAC6-551A-153A526C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7" y="2444549"/>
            <a:ext cx="5486318" cy="1968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8268778-26C3-2E85-C8BD-79696038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66" y="4514689"/>
            <a:ext cx="4435224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5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리터럴과</a:t>
            </a:r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r>
              <a:rPr lang="en-US" altLang="ko-KR" dirty="0"/>
              <a:t>: </a:t>
            </a:r>
            <a:r>
              <a:rPr lang="ko-KR" altLang="en-US" dirty="0"/>
              <a:t>하나의 문자를 작은 따옴표</a:t>
            </a:r>
            <a:r>
              <a:rPr lang="en-US" altLang="ko-KR" dirty="0"/>
              <a:t>(‘)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리터럴을</a:t>
            </a:r>
            <a:r>
              <a:rPr lang="ko-KR" altLang="en-US" dirty="0"/>
              <a:t> 유니코드로 저장할 수 있도록 </a:t>
            </a:r>
            <a:r>
              <a:rPr lang="en-US" altLang="ko-KR" dirty="0"/>
              <a:t>char </a:t>
            </a:r>
            <a:r>
              <a:rPr lang="ko-KR" altLang="en-US" dirty="0"/>
              <a:t>타입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char </a:t>
            </a:r>
            <a:r>
              <a:rPr lang="ko-KR" altLang="en-US" dirty="0"/>
              <a:t>타입도 정수 타입에 속함</a:t>
            </a:r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2.3 </a:t>
            </a:r>
            <a:r>
              <a:rPr lang="ko-KR" altLang="en-US" dirty="0">
                <a:latin typeface="+mj-ea"/>
              </a:rPr>
              <a:t>문자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ABCAE47-B879-8EE2-20B9-7B30E59E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5" y="2398277"/>
            <a:ext cx="7856901" cy="1013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39CC0C1-14F5-6D84-C1E8-22223B82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8" y="3937196"/>
            <a:ext cx="778069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2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과 </a:t>
            </a:r>
            <a:r>
              <a:rPr lang="en-US" altLang="ko-KR" dirty="0"/>
              <a:t>double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dirty="0"/>
              <a:t>실수 타입에는 </a:t>
            </a:r>
            <a:r>
              <a:rPr lang="en-US" altLang="ko-KR" dirty="0"/>
              <a:t>float</a:t>
            </a:r>
            <a:r>
              <a:rPr lang="ko-KR" altLang="en-US" dirty="0"/>
              <a:t>과 </a:t>
            </a:r>
            <a:r>
              <a:rPr lang="en-US" altLang="ko-KR" dirty="0"/>
              <a:t>double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double </a:t>
            </a:r>
            <a:r>
              <a:rPr lang="ko-KR" altLang="en-US" dirty="0"/>
              <a:t>타입이 </a:t>
            </a:r>
            <a:r>
              <a:rPr lang="en-US" altLang="ko-KR" dirty="0"/>
              <a:t>float </a:t>
            </a:r>
            <a:r>
              <a:rPr lang="ko-KR" altLang="en-US" dirty="0"/>
              <a:t>타입보다 큰 실수를 저장할 수 있고 정밀도도 높음</a:t>
            </a:r>
            <a:endParaRPr lang="en-US" altLang="ko-KR" dirty="0"/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2.4 </a:t>
            </a:r>
            <a:r>
              <a:rPr lang="ko-KR" altLang="en-US" dirty="0">
                <a:latin typeface="+mj-ea"/>
              </a:rPr>
              <a:t>실수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30F73C2-7AF8-56C6-F590-5557DF20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8" y="1876164"/>
            <a:ext cx="6544225" cy="973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4155826-49E8-3A96-0F7E-5F3DC981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44" y="3480036"/>
            <a:ext cx="5569386" cy="13861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173CF7E-0983-2192-AB1A-36B78B931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88" y="4984493"/>
            <a:ext cx="5525680" cy="13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 변수에 대입되는</a:t>
            </a:r>
            <a:r>
              <a:rPr lang="en-US" altLang="ko-KR" dirty="0"/>
              <a:t> </a:t>
            </a:r>
            <a:r>
              <a:rPr lang="ko-KR" altLang="en-US" dirty="0"/>
              <a:t>논리 타입</a:t>
            </a:r>
            <a:endParaRPr lang="en-US" altLang="ko-KR" sz="2400" dirty="0"/>
          </a:p>
          <a:p>
            <a:pPr lvl="1"/>
            <a:r>
              <a:rPr lang="ko-KR" altLang="en-US" dirty="0"/>
              <a:t>참과 거짓을 의미하는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구성되며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 변수에 대입할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주로 두 가지 </a:t>
            </a:r>
            <a:r>
              <a:rPr lang="ko-KR" altLang="en-US" dirty="0" err="1"/>
              <a:t>상태값을</a:t>
            </a:r>
            <a:r>
              <a:rPr lang="ko-KR" altLang="en-US" dirty="0"/>
              <a:t> 저장하는 경우에 사용</a:t>
            </a:r>
            <a:r>
              <a:rPr lang="en-US" altLang="ko-KR" dirty="0"/>
              <a:t>. </a:t>
            </a:r>
            <a:r>
              <a:rPr lang="ko-KR" altLang="en-US" dirty="0"/>
              <a:t>조건문과 제어문의 실행 흐름을 변경하는 데 </a:t>
            </a:r>
            <a:r>
              <a:rPr lang="ko-KR" altLang="en-US" dirty="0" smtClean="0"/>
              <a:t>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2.5 </a:t>
            </a:r>
            <a:r>
              <a:rPr lang="ko-KR" altLang="en-US" dirty="0">
                <a:latin typeface="+mj-ea"/>
              </a:rPr>
              <a:t>논리 타입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C573E47-53A2-CFAC-7982-23987947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2" y="1949405"/>
            <a:ext cx="7547614" cy="996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63281E7-9F92-5FE7-448E-843EE8E8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42" y="3970868"/>
            <a:ext cx="7500958" cy="20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en-US" altLang="ko-KR" dirty="0"/>
              <a:t>String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sz="2000" dirty="0"/>
              <a:t>문자열</a:t>
            </a:r>
            <a:r>
              <a:rPr lang="en-US" altLang="ko-KR" sz="2000" dirty="0"/>
              <a:t>: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(“”)</a:t>
            </a:r>
            <a:r>
              <a:rPr lang="ko-KR" altLang="en-US" sz="2000" dirty="0"/>
              <a:t>로 감싼 문자들 </a:t>
            </a:r>
            <a:endParaRPr lang="en-US" altLang="ko-KR" sz="2000" dirty="0"/>
          </a:p>
          <a:p>
            <a:pPr lvl="1"/>
            <a:r>
              <a:rPr lang="ko-KR" altLang="en-US" dirty="0"/>
              <a:t>문자열을 변수에 저장하려면 </a:t>
            </a:r>
            <a:r>
              <a:rPr lang="en-US" altLang="ko-KR" dirty="0"/>
              <a:t>String </a:t>
            </a:r>
            <a:r>
              <a:rPr lang="ko-KR" altLang="en-US" dirty="0"/>
              <a:t>타입을 사용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이스케이프 문자</a:t>
            </a:r>
            <a:r>
              <a:rPr lang="en-US" altLang="ko-KR" dirty="0"/>
              <a:t>: </a:t>
            </a:r>
            <a:r>
              <a:rPr lang="ko-KR" altLang="en-US" dirty="0"/>
              <a:t>문자열 내부에 </a:t>
            </a:r>
            <a:r>
              <a:rPr lang="ko-KR" altLang="en-US" dirty="0" err="1"/>
              <a:t>역슬래쉬</a:t>
            </a:r>
            <a:r>
              <a:rPr lang="en-US" altLang="ko-KR" dirty="0"/>
              <a:t>(\)</a:t>
            </a:r>
            <a:r>
              <a:rPr lang="ko-KR" altLang="en-US" dirty="0"/>
              <a:t>가 붙은 문자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2.6 </a:t>
            </a:r>
            <a:r>
              <a:rPr lang="ko-KR" altLang="en-US" dirty="0">
                <a:latin typeface="+mj-ea"/>
              </a:rPr>
              <a:t>문자열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1FCA94C-22EA-5915-8B4B-371A4273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6" y="2453555"/>
            <a:ext cx="7365491" cy="922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2FF31AB-D97B-4C4A-0E2E-4F496E55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9" y="3954528"/>
            <a:ext cx="6578092" cy="24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sz="2400" dirty="0"/>
          </a:p>
          <a:p>
            <a:pPr lvl="1"/>
            <a:r>
              <a:rPr lang="ko-KR" altLang="en-US" dirty="0"/>
              <a:t>데이터 타입을 다른 타입으로 변환하는 것</a:t>
            </a:r>
            <a:endParaRPr lang="en-US" altLang="ko-KR" dirty="0"/>
          </a:p>
          <a:p>
            <a:pPr lvl="1"/>
            <a:r>
              <a:rPr lang="ko-KR" altLang="en-US" dirty="0"/>
              <a:t>값의 허용 범위가 작은 타입이 허용 범위가 큰 타입으로 대입될 때 발생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정수 타입이 실수 타입으로 대입되면 무조건 자동 타입 변환이 됨</a:t>
            </a:r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: char </a:t>
            </a:r>
            <a:r>
              <a:rPr lang="ko-KR" altLang="en-US" dirty="0"/>
              <a:t>타입보다 허용 범위가 작은 </a:t>
            </a:r>
            <a:r>
              <a:rPr lang="en-US" altLang="ko-KR" dirty="0"/>
              <a:t>byte </a:t>
            </a:r>
            <a:r>
              <a:rPr lang="ko-KR" altLang="en-US" dirty="0"/>
              <a:t>타입은 </a:t>
            </a:r>
            <a:r>
              <a:rPr lang="en-US" altLang="ko-KR" dirty="0"/>
              <a:t>char </a:t>
            </a:r>
            <a:r>
              <a:rPr lang="ko-KR" altLang="en-US" dirty="0"/>
              <a:t>타입으로 자동 변환될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2.7 </a:t>
            </a:r>
            <a:r>
              <a:rPr lang="ko-KR" altLang="en-US" dirty="0">
                <a:latin typeface="+mj-ea"/>
              </a:rPr>
              <a:t>자동 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2A89726-39CC-0C1B-7928-822718E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02" y="2464316"/>
            <a:ext cx="2949196" cy="1074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9078D1B-3C5B-1178-644E-73EC20D1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63" y="2698403"/>
            <a:ext cx="516680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544</Words>
  <Application>Microsoft Office PowerPoint</Application>
  <PresentationFormat>와이드스크린</PresentationFormat>
  <Paragraphs>109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Chapter 02 변수와 타입</vt:lpstr>
      <vt:lpstr>PowerPoint 프레젠테이션</vt:lpstr>
      <vt:lpstr>2.1 변수 선언</vt:lpstr>
      <vt:lpstr>2.2 정수 타입 </vt:lpstr>
      <vt:lpstr>2.3 문자 타입</vt:lpstr>
      <vt:lpstr>2.4 실수 타입</vt:lpstr>
      <vt:lpstr>2.5 논리 타입 </vt:lpstr>
      <vt:lpstr>2.6 문자열 타입</vt:lpstr>
      <vt:lpstr>2.7 자동 타입 변환</vt:lpstr>
      <vt:lpstr>2.8 강제 타입 변환</vt:lpstr>
      <vt:lpstr>2.9 연산식에서 자동 타입 변환</vt:lpstr>
      <vt:lpstr>2.10 문자열을 기본 타입으로 변환</vt:lpstr>
      <vt:lpstr>2.11 변수 사용 범위</vt:lpstr>
      <vt:lpstr>2.12 콘솔로 변수값 출력</vt:lpstr>
      <vt:lpstr>2.13 키보드 입력 데이터를 변수에 저장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26</cp:revision>
  <dcterms:created xsi:type="dcterms:W3CDTF">2022-08-19T02:52:36Z</dcterms:created>
  <dcterms:modified xsi:type="dcterms:W3CDTF">2022-08-26T04:36:20Z</dcterms:modified>
</cp:coreProperties>
</file>