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0"/>
  </p:handout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8" r:id="rId19"/>
    <p:sldId id="276" r:id="rId20"/>
    <p:sldId id="277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6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70C5"/>
    <a:srgbClr val="3668B8"/>
    <a:srgbClr val="3362AF"/>
    <a:srgbClr val="336EAF"/>
    <a:srgbClr val="3777BB"/>
    <a:srgbClr val="CAD8E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971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2997813A-0E95-5704-7702-A8811B0BDD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11E94338-303F-756E-45E9-E78654CEC7E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F307E-E946-4A77-98C6-4A18D7645545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9D461D1-8B5E-FA60-0EBE-1E64524121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C51A3FD-0ABD-F4F5-3ABF-611407BE14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56D1E-E59C-4F02-BB42-3A2B7E2DC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23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래픽 20">
            <a:extLst>
              <a:ext uri="{FF2B5EF4-FFF2-40B4-BE49-F238E27FC236}">
                <a16:creationId xmlns:a16="http://schemas.microsoft.com/office/drawing/2014/main" xmlns="" id="{32A3603F-3A56-7256-4319-2015E7A81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4091459"/>
          </a:xfrm>
          <a:prstGeom prst="rect">
            <a:avLst/>
          </a:prstGeom>
        </p:spPr>
      </p:pic>
      <p:sp>
        <p:nvSpPr>
          <p:cNvPr id="28" name="사각형: 잘린 한쪽 모서리 27">
            <a:extLst>
              <a:ext uri="{FF2B5EF4-FFF2-40B4-BE49-F238E27FC236}">
                <a16:creationId xmlns:a16="http://schemas.microsoft.com/office/drawing/2014/main" xmlns="" id="{E79C2C58-6F6F-9564-E8F9-05CB4A2F9010}"/>
              </a:ext>
            </a:extLst>
          </p:cNvPr>
          <p:cNvSpPr/>
          <p:nvPr userDrawn="1"/>
        </p:nvSpPr>
        <p:spPr>
          <a:xfrm rot="10800000" flipH="1">
            <a:off x="0" y="-5545"/>
            <a:ext cx="1932167" cy="522380"/>
          </a:xfrm>
          <a:prstGeom prst="snip1Rect">
            <a:avLst>
              <a:gd name="adj" fmla="val 50000"/>
            </a:avLst>
          </a:prstGeom>
          <a:solidFill>
            <a:srgbClr val="CAD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그래픽 15">
            <a:extLst>
              <a:ext uri="{FF2B5EF4-FFF2-40B4-BE49-F238E27FC236}">
                <a16:creationId xmlns:a16="http://schemas.microsoft.com/office/drawing/2014/main" xmlns="" id="{E223FC63-78AF-2B93-9FE6-2F77E1D6242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9448" y="137292"/>
            <a:ext cx="1585806" cy="244429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xmlns="" id="{92F55731-3CD3-A0AF-1072-C71967BDC62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35010" y="6410848"/>
            <a:ext cx="1407629" cy="342727"/>
          </a:xfrm>
          <a:prstGeom prst="rect">
            <a:avLst/>
          </a:prstGeom>
        </p:spPr>
      </p:pic>
      <p:sp>
        <p:nvSpPr>
          <p:cNvPr id="24" name="제목 1">
            <a:extLst>
              <a:ext uri="{FF2B5EF4-FFF2-40B4-BE49-F238E27FC236}">
                <a16:creationId xmlns:a16="http://schemas.microsoft.com/office/drawing/2014/main" xmlns="" id="{5C8BF19B-581E-806E-4439-6B890A40DA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7579" y="4249725"/>
            <a:ext cx="11749135" cy="669803"/>
          </a:xfrm>
        </p:spPr>
        <p:txBody>
          <a:bodyPr>
            <a:normAutofit/>
          </a:bodyPr>
          <a:lstStyle>
            <a:lvl1pPr>
              <a:defRPr sz="3500" b="1">
                <a:solidFill>
                  <a:srgbClr val="3777BB"/>
                </a:solidFill>
                <a:latin typeface="+mj-ea"/>
                <a:ea typeface="+mj-ea"/>
              </a:defRPr>
            </a:lvl1pPr>
          </a:lstStyle>
          <a:p>
            <a:r>
              <a:rPr lang="en-US" dirty="0"/>
              <a:t>Chapter 01 </a:t>
            </a:r>
            <a:r>
              <a:rPr lang="ko-KR" altLang="en-US" dirty="0"/>
              <a:t>자바 시작하기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25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0407F07-DCF8-B200-915A-F973A35E3DA1}"/>
              </a:ext>
            </a:extLst>
          </p:cNvPr>
          <p:cNvSpPr/>
          <p:nvPr userDrawn="1"/>
        </p:nvSpPr>
        <p:spPr>
          <a:xfrm>
            <a:off x="-1416" y="0"/>
            <a:ext cx="12193415" cy="6858000"/>
          </a:xfrm>
          <a:prstGeom prst="rect">
            <a:avLst/>
          </a:prstGeom>
          <a:solidFill>
            <a:srgbClr val="3B70C5">
              <a:alpha val="2745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E2CB0F89-C543-BA28-8768-FCC4634D89CE}"/>
              </a:ext>
            </a:extLst>
          </p:cNvPr>
          <p:cNvSpPr/>
          <p:nvPr userDrawn="1"/>
        </p:nvSpPr>
        <p:spPr>
          <a:xfrm>
            <a:off x="296845" y="673087"/>
            <a:ext cx="11598310" cy="5817166"/>
          </a:xfrm>
          <a:prstGeom prst="roundRect">
            <a:avLst>
              <a:gd name="adj" fmla="val 869"/>
            </a:avLst>
          </a:prstGeom>
          <a:solidFill>
            <a:srgbClr val="377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xmlns="" id="{0A735673-559C-B499-F72A-22EFDB338DA6}"/>
              </a:ext>
            </a:extLst>
          </p:cNvPr>
          <p:cNvSpPr/>
          <p:nvPr userDrawn="1"/>
        </p:nvSpPr>
        <p:spPr>
          <a:xfrm>
            <a:off x="405319" y="765312"/>
            <a:ext cx="11381362" cy="5620780"/>
          </a:xfrm>
          <a:prstGeom prst="roundRect">
            <a:avLst>
              <a:gd name="adj" fmla="val 8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FC7BD5A5-453D-5AE9-FAB4-420F28D59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9027" y="1113099"/>
            <a:ext cx="5337245" cy="5560082"/>
          </a:xfrm>
        </p:spPr>
        <p:txBody>
          <a:bodyPr>
            <a:normAutofit/>
          </a:bodyPr>
          <a:lstStyle>
            <a:lvl1pPr marL="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1pPr>
            <a:lvl2pPr marL="45720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15" name="사각형: 둥근 위쪽 모서리 14">
            <a:extLst>
              <a:ext uri="{FF2B5EF4-FFF2-40B4-BE49-F238E27FC236}">
                <a16:creationId xmlns:a16="http://schemas.microsoft.com/office/drawing/2014/main" xmlns="" id="{05150F96-0F1A-D346-67A1-D267BF60ADD3}"/>
              </a:ext>
            </a:extLst>
          </p:cNvPr>
          <p:cNvSpPr/>
          <p:nvPr userDrawn="1"/>
        </p:nvSpPr>
        <p:spPr>
          <a:xfrm>
            <a:off x="296844" y="191599"/>
            <a:ext cx="1911335" cy="567025"/>
          </a:xfrm>
          <a:prstGeom prst="round2SameRect">
            <a:avLst/>
          </a:prstGeom>
          <a:solidFill>
            <a:srgbClr val="377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4F7E0AA-7D52-44E3-2BC8-55306A9494EC}"/>
              </a:ext>
            </a:extLst>
          </p:cNvPr>
          <p:cNvSpPr txBox="1"/>
          <p:nvPr userDrawn="1"/>
        </p:nvSpPr>
        <p:spPr>
          <a:xfrm>
            <a:off x="525137" y="243826"/>
            <a:ext cx="18145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▶ </a:t>
            </a:r>
            <a:r>
              <a:rPr lang="en-US" sz="2200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xmlns="" id="{2CAEA60C-7A9A-A64D-D85A-0E2FE241945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311630" y="1113099"/>
            <a:ext cx="5337245" cy="5560082"/>
          </a:xfrm>
        </p:spPr>
        <p:txBody>
          <a:bodyPr>
            <a:normAutofit/>
          </a:bodyPr>
          <a:lstStyle>
            <a:lvl1pPr marL="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1pPr>
            <a:lvl2pPr marL="45720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35935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C3988DF-58B2-EB53-E0BF-6163628A5A38}"/>
              </a:ext>
            </a:extLst>
          </p:cNvPr>
          <p:cNvSpPr/>
          <p:nvPr userDrawn="1"/>
        </p:nvSpPr>
        <p:spPr>
          <a:xfrm>
            <a:off x="-1416" y="0"/>
            <a:ext cx="12193415" cy="6858000"/>
          </a:xfrm>
          <a:prstGeom prst="rect">
            <a:avLst/>
          </a:prstGeom>
          <a:solidFill>
            <a:srgbClr val="3B70C5">
              <a:alpha val="2745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BCAF8288-4752-23CA-097C-D128B06B30EC}"/>
              </a:ext>
            </a:extLst>
          </p:cNvPr>
          <p:cNvSpPr/>
          <p:nvPr userDrawn="1"/>
        </p:nvSpPr>
        <p:spPr>
          <a:xfrm>
            <a:off x="296845" y="208225"/>
            <a:ext cx="11598310" cy="6284650"/>
          </a:xfrm>
          <a:prstGeom prst="roundRect">
            <a:avLst>
              <a:gd name="adj" fmla="val 8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3034372-D688-4BA8-9763-3A48C10CB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887" y="713307"/>
            <a:ext cx="11269359" cy="5651045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400" b="1">
                <a:solidFill>
                  <a:schemeClr val="tx1"/>
                </a:solidFill>
              </a:defRPr>
            </a:lvl1pPr>
            <a:lvl2pPr marL="361950" indent="-180975">
              <a:lnSpc>
                <a:spcPct val="150000"/>
              </a:lnSpc>
              <a:buClr>
                <a:srgbClr val="3777BB"/>
              </a:buClr>
              <a:buFont typeface="Calibri" panose="020F0502020204030204" pitchFamily="34" charset="0"/>
              <a:buChar char="▪"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11" name="사각형: 둥근 위쪽 모서리 10">
            <a:extLst>
              <a:ext uri="{FF2B5EF4-FFF2-40B4-BE49-F238E27FC236}">
                <a16:creationId xmlns:a16="http://schemas.microsoft.com/office/drawing/2014/main" xmlns="" id="{CF784E67-3136-4361-BC93-BE98B4E83A5F}"/>
              </a:ext>
            </a:extLst>
          </p:cNvPr>
          <p:cNvSpPr/>
          <p:nvPr userDrawn="1"/>
        </p:nvSpPr>
        <p:spPr>
          <a:xfrm>
            <a:off x="296844" y="208225"/>
            <a:ext cx="11598310" cy="432000"/>
          </a:xfrm>
          <a:prstGeom prst="round2SameRect">
            <a:avLst>
              <a:gd name="adj1" fmla="val 8517"/>
              <a:gd name="adj2" fmla="val 0"/>
            </a:avLst>
          </a:prstGeom>
          <a:solidFill>
            <a:srgbClr val="377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F38586C-F512-253E-934E-AE28ADA47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43" y="269271"/>
            <a:ext cx="10515600" cy="342798"/>
          </a:xfrm>
        </p:spPr>
        <p:txBody>
          <a:bodyPr anchor="b"/>
          <a:lstStyle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2562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7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xmlns="" id="{873E028C-8E89-1A35-5ADE-186C0C0A2E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55265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6080800-E537-07AA-6EC4-48F634DCC836}"/>
              </a:ext>
            </a:extLst>
          </p:cNvPr>
          <p:cNvSpPr txBox="1"/>
          <p:nvPr userDrawn="1"/>
        </p:nvSpPr>
        <p:spPr>
          <a:xfrm>
            <a:off x="2023068" y="2080011"/>
            <a:ext cx="814586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0" b="1" dirty="0">
                <a:ln>
                  <a:solidFill>
                    <a:srgbClr val="3777BB"/>
                  </a:solidFill>
                </a:ln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9" name="사각형: 잘린 한쪽 모서리 8">
            <a:extLst>
              <a:ext uri="{FF2B5EF4-FFF2-40B4-BE49-F238E27FC236}">
                <a16:creationId xmlns:a16="http://schemas.microsoft.com/office/drawing/2014/main" xmlns="" id="{9CAD9055-BAE6-2E6E-DC7B-0CF11E63BBBD}"/>
              </a:ext>
            </a:extLst>
          </p:cNvPr>
          <p:cNvSpPr/>
          <p:nvPr userDrawn="1"/>
        </p:nvSpPr>
        <p:spPr>
          <a:xfrm rot="10800000" flipH="1">
            <a:off x="0" y="-5545"/>
            <a:ext cx="1932167" cy="522380"/>
          </a:xfrm>
          <a:prstGeom prst="snip1Rect">
            <a:avLst>
              <a:gd name="adj" fmla="val 50000"/>
            </a:avLst>
          </a:prstGeom>
          <a:solidFill>
            <a:srgbClr val="CAD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xmlns="" id="{B283DBF6-F899-5D5A-F3EB-A0EEAE22932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9448" y="137292"/>
            <a:ext cx="1585806" cy="244429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xmlns="" id="{24C788AA-44EA-8334-BDED-A96B96EF7FC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24962" y="6410848"/>
            <a:ext cx="1407629" cy="34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6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6AB74663-BC9A-D9F0-46BF-299BD9554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34FB533-0302-C0C7-9AFF-85F8762D3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xmlns="" id="{82D1D542-F241-B61A-6BD9-770D301DAC0C}"/>
              </a:ext>
            </a:extLst>
          </p:cNvPr>
          <p:cNvSpPr txBox="1">
            <a:spLocks/>
          </p:cNvSpPr>
          <p:nvPr userDrawn="1"/>
        </p:nvSpPr>
        <p:spPr>
          <a:xfrm>
            <a:off x="11353799" y="6515371"/>
            <a:ext cx="709653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9A9F4C-EBD3-4192-949F-C90943BFF8AC}" type="slidenum">
              <a:rPr lang="en-US" smtClean="0"/>
              <a:pPr/>
              <a:t>‹#›</a:t>
            </a:fld>
            <a:r>
              <a:rPr lang="en-US"/>
              <a:t>/28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93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B7A7D695-1EF7-6CD0-5794-CCB8CE512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+mj-ea"/>
              </a:rPr>
              <a:t>Chapter 20 </a:t>
            </a:r>
            <a:r>
              <a:rPr lang="ko-KR" altLang="en-US" sz="4000">
                <a:latin typeface="+mj-ea"/>
              </a:rPr>
              <a:t>데이터베이스 입출력</a:t>
            </a:r>
            <a:endParaRPr lang="en-US" sz="4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69546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JDBC Driver </a:t>
            </a:r>
            <a:r>
              <a:rPr lang="ko-KR" altLang="en-US" dirty="0"/>
              <a:t>설치</a:t>
            </a:r>
          </a:p>
          <a:p>
            <a:pPr lvl="1"/>
            <a:r>
              <a:rPr lang="ko-KR" altLang="en-US" dirty="0"/>
              <a:t>로컬 </a:t>
            </a:r>
            <a:r>
              <a:rPr lang="en-US" altLang="ko-KR" dirty="0"/>
              <a:t>PC</a:t>
            </a:r>
            <a:r>
              <a:rPr lang="ko-KR" altLang="en-US" dirty="0"/>
              <a:t>에 </a:t>
            </a:r>
            <a:r>
              <a:rPr lang="en-US" altLang="ko-KR" dirty="0"/>
              <a:t>Oracle</a:t>
            </a:r>
            <a:r>
              <a:rPr lang="ko-KR" altLang="en-US" dirty="0"/>
              <a:t>을 설치하면 </a:t>
            </a:r>
            <a:r>
              <a:rPr lang="en-US" altLang="ko-KR" dirty="0"/>
              <a:t>JDBC Driver </a:t>
            </a:r>
            <a:r>
              <a:rPr lang="ko-KR" altLang="en-US" dirty="0"/>
              <a:t>파일 찾을 수 있음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(C:\Oracle\WINDOWS.X64_193000_db_home\</a:t>
            </a:r>
            <a:r>
              <a:rPr lang="en-US" altLang="ko-KR" dirty="0" err="1"/>
              <a:t>jdbc</a:t>
            </a:r>
            <a:r>
              <a:rPr lang="en-US" altLang="ko-KR" dirty="0"/>
              <a:t>\lib\ojdbc8.jar)</a:t>
            </a:r>
          </a:p>
          <a:p>
            <a:pPr lvl="1"/>
            <a:r>
              <a:rPr lang="ko-KR" altLang="en-US" dirty="0"/>
              <a:t>원격 </a:t>
            </a:r>
            <a:r>
              <a:rPr lang="en-US" altLang="ko-KR" dirty="0"/>
              <a:t>PC</a:t>
            </a:r>
            <a:r>
              <a:rPr lang="ko-KR" altLang="en-US" dirty="0"/>
              <a:t>에 </a:t>
            </a:r>
            <a:r>
              <a:rPr lang="en-US" altLang="ko-KR" dirty="0"/>
              <a:t>Oracle</a:t>
            </a:r>
            <a:r>
              <a:rPr lang="ko-KR" altLang="en-US" dirty="0"/>
              <a:t>을 설치하면 </a:t>
            </a:r>
            <a:r>
              <a:rPr lang="en-US" altLang="ko-KR" dirty="0"/>
              <a:t>JDBC Driver</a:t>
            </a:r>
            <a:r>
              <a:rPr lang="ko-KR" altLang="en-US" dirty="0"/>
              <a:t>만 별도로 다운로드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(https://mvnrepository.com/artifact/com.oracle.database.jdbc/ojdbc8)</a:t>
            </a:r>
          </a:p>
          <a:p>
            <a:r>
              <a:rPr lang="en-US" altLang="ko-KR" dirty="0"/>
              <a:t>DB </a:t>
            </a:r>
            <a:r>
              <a:rPr lang="ko-KR" altLang="en-US" dirty="0"/>
              <a:t>연결</a:t>
            </a:r>
          </a:p>
          <a:p>
            <a:pPr lvl="1"/>
            <a:r>
              <a:rPr lang="en-US" altLang="ko-KR" dirty="0" err="1"/>
              <a:t>Class.forName</a:t>
            </a:r>
            <a:r>
              <a:rPr lang="en-US" altLang="ko-KR" dirty="0"/>
              <a:t>() </a:t>
            </a:r>
            <a:r>
              <a:rPr lang="ko-KR" altLang="en-US" dirty="0" err="1"/>
              <a:t>메소드는</a:t>
            </a:r>
            <a:r>
              <a:rPr lang="ko-KR" altLang="en-US" dirty="0"/>
              <a:t> 문자열로 주어진 </a:t>
            </a:r>
            <a:r>
              <a:rPr lang="en-US" altLang="ko-KR" dirty="0"/>
              <a:t>JDBC Driver </a:t>
            </a:r>
            <a:r>
              <a:rPr lang="ko-KR" altLang="en-US" dirty="0"/>
              <a:t>클래스를 </a:t>
            </a:r>
            <a:r>
              <a:rPr lang="en-US" altLang="ko-KR" dirty="0" err="1"/>
              <a:t>BuildPath</a:t>
            </a:r>
            <a:r>
              <a:rPr lang="ko-KR" altLang="en-US" dirty="0"/>
              <a:t>에서 찾고</a:t>
            </a:r>
            <a:r>
              <a:rPr lang="en-US" altLang="ko-KR" dirty="0"/>
              <a:t>, JDBC Driver</a:t>
            </a:r>
            <a:r>
              <a:rPr lang="ko-KR" altLang="en-US" dirty="0"/>
              <a:t>를 메모리로 로딩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20.5 DB </a:t>
            </a:r>
            <a:r>
              <a:rPr lang="ko-KR" altLang="en-US">
                <a:effectLst/>
                <a:latin typeface="Arial" panose="020B0604020202020204" pitchFamily="34" charset="0"/>
              </a:rPr>
              <a:t>연결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AC8FB0B-C718-4F0F-DB18-10CD143CC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74" y="4946361"/>
            <a:ext cx="5677392" cy="5105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14A0FFE5-ED83-6FDA-9FFC-D1C227134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15" y="5451221"/>
            <a:ext cx="5654530" cy="61727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9879DE52-E165-3109-14A1-A8E467336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7598" y="5006994"/>
            <a:ext cx="5730737" cy="95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10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/>
              <a:t>INSERT </a:t>
            </a:r>
            <a:r>
              <a:rPr lang="ko-KR" altLang="en-US" sz="2400"/>
              <a:t>문</a:t>
            </a:r>
            <a:endParaRPr lang="en-US" altLang="ko-KR" sz="2400" dirty="0"/>
          </a:p>
          <a:p>
            <a:pPr lvl="1"/>
            <a:r>
              <a:rPr lang="en-US" altLang="ko-KR" sz="2000"/>
              <a:t>users </a:t>
            </a:r>
            <a:r>
              <a:rPr lang="ko-KR" altLang="en-US" sz="2000"/>
              <a:t>테이블에 새로운 사용자 정보를 저장하는 </a:t>
            </a:r>
            <a:r>
              <a:rPr lang="en-US" altLang="ko-KR" sz="2000"/>
              <a:t>INSERT </a:t>
            </a:r>
            <a:r>
              <a:rPr lang="ko-KR" altLang="en-US" sz="2000"/>
              <a:t>문</a:t>
            </a:r>
            <a:r>
              <a:rPr lang="en-US" altLang="ko-KR"/>
              <a:t> </a:t>
            </a:r>
            <a:r>
              <a:rPr lang="ko-KR" altLang="en-US"/>
              <a:t>실행</a:t>
            </a:r>
            <a:endParaRPr lang="en-US" altLang="ko-KR" sz="2000"/>
          </a:p>
          <a:p>
            <a:pPr lvl="1"/>
            <a:r>
              <a:rPr lang="en-US" altLang="ko-KR" sz="2000"/>
              <a:t>INSERT </a:t>
            </a:r>
            <a:r>
              <a:rPr lang="ko-KR" altLang="en-US" sz="2000"/>
              <a:t>문을 </a:t>
            </a:r>
            <a:r>
              <a:rPr lang="en-US" altLang="ko-KR" sz="2000"/>
              <a:t>String </a:t>
            </a:r>
            <a:r>
              <a:rPr lang="ko-KR" altLang="en-US" sz="2000"/>
              <a:t>타입 변수 </a:t>
            </a:r>
            <a:r>
              <a:rPr lang="en-US" altLang="ko-KR" sz="2000"/>
              <a:t>sql</a:t>
            </a:r>
            <a:r>
              <a:rPr lang="ko-KR" altLang="en-US" sz="2000"/>
              <a:t>에 문자열로 대입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20.6 </a:t>
            </a:r>
            <a:r>
              <a:rPr lang="ko-KR" altLang="en-US">
                <a:effectLst/>
                <a:latin typeface="Arial" panose="020B0604020202020204" pitchFamily="34" charset="0"/>
              </a:rPr>
              <a:t>데이터 저장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72A2B3CB-40A0-402F-98F3-ADAD1FDD2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24" y="2390241"/>
            <a:ext cx="5624047" cy="76206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9C3A88DA-4DDC-D417-DFB5-723450459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703" y="3169052"/>
            <a:ext cx="5654530" cy="248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489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0507" y="713307"/>
            <a:ext cx="11269359" cy="5651045"/>
          </a:xfrm>
        </p:spPr>
        <p:txBody>
          <a:bodyPr/>
          <a:lstStyle/>
          <a:p>
            <a:pPr lvl="1"/>
            <a:r>
              <a:rPr lang="ko-KR" altLang="en-US" sz="2000"/>
              <a:t>매개변수화된 </a:t>
            </a:r>
            <a:r>
              <a:rPr lang="en-US" altLang="ko-KR" sz="2000"/>
              <a:t>SQL </a:t>
            </a:r>
            <a:r>
              <a:rPr lang="ko-KR" altLang="en-US" sz="2000"/>
              <a:t>문을 실행하기 위해 </a:t>
            </a:r>
            <a:r>
              <a:rPr lang="en-US" altLang="ko-KR" sz="2000"/>
              <a:t>Connection</a:t>
            </a:r>
            <a:r>
              <a:rPr lang="ko-KR" altLang="en-US" sz="2000"/>
              <a:t>의 </a:t>
            </a:r>
            <a:r>
              <a:rPr lang="en-US" altLang="ko-KR" sz="2000"/>
              <a:t>prepareStatement() </a:t>
            </a:r>
            <a:r>
              <a:rPr lang="ko-KR" altLang="en-US" sz="2000"/>
              <a:t>메소드로부터 </a:t>
            </a:r>
            <a:r>
              <a:rPr lang="en-US" altLang="ko-KR" sz="2000"/>
              <a:t>PreparedStatement</a:t>
            </a:r>
            <a:r>
              <a:rPr lang="ko-KR" altLang="en-US" sz="2000"/>
              <a:t>를 얻음</a:t>
            </a:r>
            <a:endParaRPr lang="en-US" altLang="ko-KR" sz="2000"/>
          </a:p>
          <a:p>
            <a:pPr marL="180975" lvl="1" indent="0">
              <a:buNone/>
            </a:pPr>
            <a:endParaRPr lang="en-US"/>
          </a:p>
          <a:p>
            <a:pPr lvl="1"/>
            <a:r>
              <a:rPr lang="ko-KR" altLang="en-US"/>
              <a:t>값을 지정한 후 </a:t>
            </a:r>
            <a:r>
              <a:rPr lang="en-US" altLang="ko-KR"/>
              <a:t>executeUpdate() </a:t>
            </a:r>
            <a:r>
              <a:rPr lang="ko-KR" altLang="en-US"/>
              <a:t>메소드를 호출하면 </a:t>
            </a:r>
            <a:r>
              <a:rPr lang="en-US" altLang="ko-KR"/>
              <a:t>SQL </a:t>
            </a:r>
            <a:r>
              <a:rPr lang="ko-KR" altLang="en-US"/>
              <a:t>문이 실행되면서 </a:t>
            </a:r>
            <a:r>
              <a:rPr lang="en-US" altLang="ko-KR"/>
              <a:t>users </a:t>
            </a:r>
            <a:r>
              <a:rPr lang="ko-KR" altLang="en-US"/>
              <a:t>테이블에 </a:t>
            </a:r>
            <a:r>
              <a:rPr lang="en-US" altLang="ko-KR"/>
              <a:t>1</a:t>
            </a:r>
            <a:r>
              <a:rPr lang="ko-KR" altLang="en-US"/>
              <a:t>개의 행이 저장</a:t>
            </a:r>
            <a:endParaRPr lang="en-US" altLang="ko-KR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 altLang="ko-KR"/>
              <a:t>close() </a:t>
            </a:r>
            <a:r>
              <a:rPr lang="ko-KR" altLang="en-US"/>
              <a:t>메소드를 호출하면 </a:t>
            </a:r>
            <a:r>
              <a:rPr lang="en-US" altLang="ko-KR"/>
              <a:t>PreparedStatement</a:t>
            </a:r>
            <a:r>
              <a:rPr lang="ko-KR" altLang="en-US"/>
              <a:t>가 사용했던 메모리 해제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20.6 </a:t>
            </a:r>
            <a:r>
              <a:rPr lang="ko-KR" altLang="en-US">
                <a:effectLst/>
                <a:latin typeface="Arial" panose="020B0604020202020204" pitchFamily="34" charset="0"/>
              </a:rPr>
              <a:t>데이터 저장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DBBEAC1-20C7-3358-034F-87ACFE236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672" y="1701645"/>
            <a:ext cx="5662151" cy="5029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A5128B24-BA66-C512-8008-2854D304B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672" y="3229944"/>
            <a:ext cx="5677392" cy="130313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1448E581-9F1C-499F-CCC5-1E0C3DCFC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672" y="4586434"/>
            <a:ext cx="5662151" cy="5791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8C481460-A373-8243-1C22-245E9D2219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810" y="5853768"/>
            <a:ext cx="5685013" cy="5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004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/>
              <a:t>UPDATE </a:t>
            </a:r>
            <a:r>
              <a:rPr lang="ko-KR" altLang="en-US" sz="2400"/>
              <a:t>문</a:t>
            </a:r>
            <a:endParaRPr lang="en-US" altLang="ko-KR" sz="2400" dirty="0"/>
          </a:p>
          <a:p>
            <a:pPr lvl="1"/>
            <a:r>
              <a:rPr lang="en-US" altLang="ko-KR" sz="2000"/>
              <a:t>JDBC</a:t>
            </a:r>
            <a:r>
              <a:rPr lang="ko-KR" altLang="en-US" sz="2000"/>
              <a:t>를 이용해서 </a:t>
            </a:r>
            <a:r>
              <a:rPr lang="en-US" altLang="ko-KR" sz="2000"/>
              <a:t>UPDATE </a:t>
            </a:r>
            <a:r>
              <a:rPr lang="ko-KR" altLang="en-US" sz="2000"/>
              <a:t>문을 실행</a:t>
            </a:r>
            <a:endParaRPr lang="en-US" altLang="ko-KR" sz="2000"/>
          </a:p>
          <a:p>
            <a:pPr lvl="1"/>
            <a:endParaRPr lang="en-US"/>
          </a:p>
          <a:p>
            <a:pPr lvl="1"/>
            <a:endParaRPr lang="en-US"/>
          </a:p>
          <a:p>
            <a:pPr marL="180975" lvl="1" indent="0">
              <a:buNone/>
            </a:pPr>
            <a:endParaRPr lang="en-US"/>
          </a:p>
          <a:p>
            <a:pPr lvl="1"/>
            <a:r>
              <a:rPr lang="en-US" altLang="ko-KR"/>
              <a:t>prepareStatement() </a:t>
            </a:r>
            <a:r>
              <a:rPr lang="ko-KR" altLang="en-US"/>
              <a:t>메소드로부터 </a:t>
            </a:r>
            <a:r>
              <a:rPr lang="en-US" altLang="ko-KR"/>
              <a:t>PreparedStatement</a:t>
            </a:r>
            <a:r>
              <a:rPr lang="ko-KR" altLang="en-US"/>
              <a:t>를 얻고</a:t>
            </a:r>
            <a:r>
              <a:rPr lang="en-US" altLang="ko-KR"/>
              <a:t>, ?</a:t>
            </a:r>
            <a:r>
              <a:rPr lang="ko-KR" altLang="en-US"/>
              <a:t>에 해당하는 값을 지정</a:t>
            </a:r>
            <a:endParaRPr lang="en-US" altLang="ko-KR"/>
          </a:p>
          <a:p>
            <a:pPr lvl="1"/>
            <a:r>
              <a:rPr lang="en-US" altLang="ko-KR"/>
              <a:t>executeUpdate() </a:t>
            </a:r>
            <a:r>
              <a:rPr lang="ko-KR" altLang="en-US"/>
              <a:t>메소드를 호출</a:t>
            </a:r>
            <a:r>
              <a:rPr lang="en-US" altLang="ko-KR"/>
              <a:t>. </a:t>
            </a:r>
            <a:r>
              <a:rPr lang="ko-KR" altLang="en-US"/>
              <a:t>수정된 행의 수가 리턴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20.7 </a:t>
            </a:r>
            <a:r>
              <a:rPr lang="ko-KR" altLang="en-US">
                <a:effectLst/>
                <a:latin typeface="Arial" panose="020B0604020202020204" pitchFamily="34" charset="0"/>
              </a:rPr>
              <a:t>데이터 수정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76DF441-5F65-4855-7721-A745A4A15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298" y="1362059"/>
            <a:ext cx="2994920" cy="15241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E14C47EC-446F-3974-0C50-80982833C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389" y="1362059"/>
            <a:ext cx="2933954" cy="18823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5ED57444-9FE5-A00F-5348-C4800E522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729" y="4464907"/>
            <a:ext cx="5685013" cy="15317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C02A39DC-03E8-80BA-1643-5993D13DFF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8841" y="4497812"/>
            <a:ext cx="4732430" cy="55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1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/>
              <a:t>DELETE </a:t>
            </a:r>
            <a:r>
              <a:rPr lang="ko-KR" altLang="en-US" sz="2400"/>
              <a:t>문</a:t>
            </a:r>
            <a:endParaRPr lang="en-US" altLang="ko-KR" sz="2400"/>
          </a:p>
          <a:p>
            <a:pPr lvl="1"/>
            <a:r>
              <a:rPr lang="en-US" altLang="ko-KR" sz="2000"/>
              <a:t>JDBC</a:t>
            </a:r>
            <a:r>
              <a:rPr lang="ko-KR" altLang="en-US" sz="2000"/>
              <a:t>를 이용해서 </a:t>
            </a:r>
            <a:r>
              <a:rPr lang="en-US" altLang="ko-KR" sz="2000"/>
              <a:t>DELETE </a:t>
            </a:r>
            <a:r>
              <a:rPr lang="ko-KR" altLang="en-US" sz="2000"/>
              <a:t>문 실행</a:t>
            </a:r>
            <a:r>
              <a:rPr lang="en-US" altLang="ko-KR" sz="2000"/>
              <a:t>. </a:t>
            </a:r>
            <a:r>
              <a:rPr lang="ko-KR" altLang="en-US" sz="2000"/>
              <a:t>매개변수화된 </a:t>
            </a:r>
            <a:r>
              <a:rPr lang="en-US" altLang="ko-KR" sz="2000"/>
              <a:t>DELETE </a:t>
            </a:r>
            <a:r>
              <a:rPr lang="ko-KR" altLang="en-US" sz="2000"/>
              <a:t>문을 </a:t>
            </a:r>
            <a:r>
              <a:rPr lang="en-US" altLang="ko-KR" sz="2000"/>
              <a:t>String </a:t>
            </a:r>
            <a:r>
              <a:rPr lang="ko-KR" altLang="en-US" sz="2000"/>
              <a:t>타입 변수 </a:t>
            </a:r>
            <a:r>
              <a:rPr lang="en-US" altLang="ko-KR" sz="2000"/>
              <a:t>sql</a:t>
            </a:r>
            <a:r>
              <a:rPr lang="ko-KR" altLang="en-US" sz="2000"/>
              <a:t>에 대입</a:t>
            </a:r>
            <a:endParaRPr lang="en-US" altLang="ko-KR" sz="2000"/>
          </a:p>
          <a:p>
            <a:pPr lvl="1"/>
            <a:endParaRPr lang="en-US"/>
          </a:p>
          <a:p>
            <a:pPr lvl="1"/>
            <a:r>
              <a:rPr lang="en-US"/>
              <a:t>prepareStatement() </a:t>
            </a:r>
            <a:r>
              <a:rPr lang="ko-KR" altLang="en-US"/>
              <a:t>메소드로부터 </a:t>
            </a:r>
            <a:r>
              <a:rPr lang="en-US"/>
              <a:t>PreparedStatement</a:t>
            </a:r>
            <a:r>
              <a:rPr lang="ko-KR" altLang="en-US"/>
              <a:t>를 얻고 </a:t>
            </a:r>
            <a:r>
              <a:rPr lang="en-US" altLang="ko-KR"/>
              <a:t>?</a:t>
            </a:r>
            <a:r>
              <a:rPr lang="ko-KR" altLang="en-US"/>
              <a:t>에 값을 지정한 후</a:t>
            </a:r>
            <a:r>
              <a:rPr lang="en-US" altLang="ko-KR"/>
              <a:t>, </a:t>
            </a:r>
            <a:r>
              <a:rPr lang="en-US"/>
              <a:t>executeUpdate</a:t>
            </a:r>
            <a:r>
              <a:rPr lang="ko-KR" altLang="en-US"/>
              <a:t>로 </a:t>
            </a:r>
            <a:r>
              <a:rPr lang="en-US"/>
              <a:t>SQL </a:t>
            </a:r>
            <a:r>
              <a:rPr lang="ko-KR" altLang="en-US"/>
              <a:t>문을 실행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20.8 </a:t>
            </a:r>
            <a:r>
              <a:rPr lang="ko-KR" altLang="en-US">
                <a:effectLst/>
                <a:latin typeface="Arial" panose="020B0604020202020204" pitchFamily="34" charset="0"/>
              </a:rPr>
              <a:t>데이터 삭제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2E8BCAA-6C74-4D62-7991-F597F23CF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250" y="1851435"/>
            <a:ext cx="5646909" cy="5563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79F871F0-4471-471F-39F4-9059CEF5C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289" y="1828172"/>
            <a:ext cx="5776461" cy="5867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CA6F7821-12ED-A9EE-2961-FBB19CDB9F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250" y="3429000"/>
            <a:ext cx="5646909" cy="111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87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/>
              <a:t>ResultSet </a:t>
            </a:r>
            <a:r>
              <a:rPr lang="ko-KR" altLang="en-US" sz="2400"/>
              <a:t>구조</a:t>
            </a:r>
            <a:endParaRPr lang="en-US" altLang="ko-KR" sz="2400" dirty="0"/>
          </a:p>
          <a:p>
            <a:pPr lvl="1"/>
            <a:r>
              <a:rPr lang="en-US" altLang="ko-KR" sz="2000"/>
              <a:t>SELECT </a:t>
            </a:r>
            <a:r>
              <a:rPr lang="ko-KR" altLang="en-US" sz="2000"/>
              <a:t>문에 기술된 컬럼으로 구성된 </a:t>
            </a:r>
            <a:r>
              <a:rPr lang="en-US" altLang="ko-KR" sz="2000"/>
              <a:t/>
            </a:r>
            <a:br>
              <a:rPr lang="en-US" altLang="ko-KR" sz="2000"/>
            </a:br>
            <a:r>
              <a:rPr lang="ko-KR" altLang="en-US" sz="2000"/>
              <a:t>행</a:t>
            </a:r>
            <a:r>
              <a:rPr lang="en-US" altLang="ko-KR" sz="2000"/>
              <a:t>(row)</a:t>
            </a:r>
            <a:r>
              <a:rPr lang="ko-KR" altLang="en-US" sz="2000"/>
              <a:t>의 집합</a:t>
            </a:r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/>
          </a:p>
          <a:p>
            <a:pPr marL="180975" lvl="1" indent="0">
              <a:buNone/>
            </a:pPr>
            <a:endParaRPr lang="en-US" altLang="ko-KR" sz="2000"/>
          </a:p>
          <a:p>
            <a:pPr marL="180975" lvl="1" indent="0">
              <a:buNone/>
            </a:pPr>
            <a:endParaRPr lang="en-US"/>
          </a:p>
          <a:p>
            <a:pPr lvl="1"/>
            <a:r>
              <a:rPr lang="ko-KR" altLang="en-US"/>
              <a:t>커서</a:t>
            </a:r>
            <a:r>
              <a:rPr lang="en-US" altLang="ko-KR"/>
              <a:t>cursor</a:t>
            </a:r>
            <a:r>
              <a:rPr lang="ko-KR" altLang="en-US"/>
              <a:t>가 있는 행의 데이터만 읽을 수 있음</a:t>
            </a:r>
            <a:endParaRPr lang="en-US" altLang="ko-KR"/>
          </a:p>
          <a:p>
            <a:pPr lvl="1"/>
            <a:r>
              <a:rPr lang="en-US" altLang="ko-KR"/>
              <a:t>first </a:t>
            </a:r>
            <a:r>
              <a:rPr lang="ko-KR" altLang="en-US"/>
              <a:t>행을 읽으려면 </a:t>
            </a:r>
            <a:r>
              <a:rPr lang="en-US" altLang="ko-KR"/>
              <a:t>next() </a:t>
            </a:r>
            <a:r>
              <a:rPr lang="ko-KR" altLang="en-US"/>
              <a:t>메소드로 커서 이동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20.9 </a:t>
            </a:r>
            <a:r>
              <a:rPr lang="ko-KR" altLang="en-US">
                <a:effectLst/>
                <a:latin typeface="Arial" panose="020B0604020202020204" pitchFamily="34" charset="0"/>
              </a:rPr>
              <a:t>데이터 읽기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CC78F3F-71B3-933B-4922-B560FD03A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88" y="2380105"/>
            <a:ext cx="5654530" cy="5410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975F72A9-678A-4FAE-E9EF-731FA22A7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594" y="1461815"/>
            <a:ext cx="5502117" cy="237764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841C6E93-556F-0A51-1EA5-366FC9D5A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1629" y="4499738"/>
            <a:ext cx="5723116" cy="167654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EDEFBCFB-D00E-13CF-213E-834E69B4EB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272" y="5525818"/>
            <a:ext cx="3475021" cy="58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563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데이터 행 읽기</a:t>
            </a:r>
          </a:p>
          <a:p>
            <a:pPr lvl="1"/>
            <a:r>
              <a:rPr lang="ko-KR" altLang="en-US"/>
              <a:t>커서가 있는 데이터 행에서 각 컬럼의 값은 </a:t>
            </a:r>
            <a:r>
              <a:rPr lang="en-US" altLang="ko-KR"/>
              <a:t>Getter </a:t>
            </a:r>
            <a:r>
              <a:rPr lang="ko-KR" altLang="en-US"/>
              <a:t>메소드로 읽음</a:t>
            </a:r>
            <a:endParaRPr lang="en-US" altLang="ko-KR"/>
          </a:p>
          <a:p>
            <a:pPr lvl="1"/>
            <a:r>
              <a:rPr lang="en-US" altLang="ko-KR"/>
              <a:t>SELECT </a:t>
            </a:r>
            <a:r>
              <a:rPr lang="ko-KR" altLang="en-US"/>
              <a:t>문에 연산식이나 함수 호출이 포함되어 있다면 컬럼 이름 대신에 컬럼 순번으로 읽어야 함</a:t>
            </a:r>
            <a:endParaRPr lang="en-US" altLang="ko-KR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20.9 </a:t>
            </a:r>
            <a:r>
              <a:rPr lang="ko-KR" altLang="en-US">
                <a:effectLst/>
                <a:latin typeface="Arial" panose="020B0604020202020204" pitchFamily="34" charset="0"/>
              </a:rPr>
              <a:t>데이터 읽기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A6C0FB4-71CA-E09B-9247-360F9B09E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084" y="2514600"/>
            <a:ext cx="5715495" cy="14631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A0CCD9A6-B85E-E46E-2243-1BABA2CF0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009" y="4021883"/>
            <a:ext cx="5692633" cy="9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003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888" y="713307"/>
            <a:ext cx="5374460" cy="5651045"/>
          </a:xfrm>
        </p:spPr>
        <p:txBody>
          <a:bodyPr>
            <a:normAutofit/>
          </a:bodyPr>
          <a:lstStyle/>
          <a:p>
            <a:r>
              <a:rPr lang="ko-KR" altLang="en-US" sz="2400"/>
              <a:t>사용자 정보 읽기</a:t>
            </a:r>
            <a:endParaRPr lang="ko-KR" altLang="en-US" sz="2000"/>
          </a:p>
          <a:p>
            <a:pPr lvl="1"/>
            <a:r>
              <a:rPr lang="ko-KR" altLang="en-US" sz="2000"/>
              <a:t>사용자 정보를 가져오는 </a:t>
            </a:r>
            <a:r>
              <a:rPr lang="en-US" altLang="ko-KR" sz="2000"/>
              <a:t>SELECT </a:t>
            </a:r>
            <a:r>
              <a:rPr lang="ko-KR" altLang="en-US" sz="2000"/>
              <a:t>문</a:t>
            </a:r>
            <a:r>
              <a:rPr lang="en-US" altLang="ko-KR" sz="2000"/>
              <a:t>. prepareStatement() </a:t>
            </a:r>
            <a:r>
              <a:rPr lang="ko-KR" altLang="en-US" sz="2000"/>
              <a:t>메소드로부터 </a:t>
            </a:r>
            <a:r>
              <a:rPr lang="en-US" altLang="ko-KR" sz="2000"/>
              <a:t>PreparedStatement</a:t>
            </a:r>
            <a:r>
              <a:rPr lang="ko-KR" altLang="en-US" sz="2000"/>
              <a:t>를 얻고</a:t>
            </a:r>
            <a:r>
              <a:rPr lang="en-US" altLang="ko-KR" sz="2000"/>
              <a:t>, ?</a:t>
            </a:r>
            <a:r>
              <a:rPr lang="ko-KR" altLang="en-US" sz="2000"/>
              <a:t>에 값을 지정</a:t>
            </a:r>
            <a:endParaRPr lang="en-US" altLang="ko-KR" sz="2000"/>
          </a:p>
          <a:p>
            <a:pPr marL="180975" lvl="1" indent="0">
              <a:buNone/>
            </a:pPr>
            <a:endParaRPr lang="en-US" altLang="ko-KR" sz="2000"/>
          </a:p>
          <a:p>
            <a:pPr marL="180975" lvl="1" indent="0">
              <a:buNone/>
            </a:pPr>
            <a:endParaRPr lang="en-US" altLang="ko-KR" sz="2000"/>
          </a:p>
          <a:p>
            <a:pPr lvl="1"/>
            <a:r>
              <a:rPr lang="en-US" altLang="ko-KR" sz="2000"/>
              <a:t>executeQuery() </a:t>
            </a:r>
            <a:r>
              <a:rPr lang="ko-KR" altLang="en-US" sz="2000"/>
              <a:t>메소드로 </a:t>
            </a:r>
            <a:r>
              <a:rPr lang="en-US" altLang="ko-KR" sz="2000"/>
              <a:t>SELECT </a:t>
            </a:r>
            <a:r>
              <a:rPr lang="ko-KR" altLang="en-US" sz="2000"/>
              <a:t>문을 실행해서 </a:t>
            </a:r>
            <a:r>
              <a:rPr lang="en-US" altLang="ko-KR" sz="2000"/>
              <a:t>ResultSet</a:t>
            </a:r>
            <a:r>
              <a:rPr lang="ko-KR" altLang="en-US" sz="2000"/>
              <a:t>을 얻음</a:t>
            </a:r>
            <a:r>
              <a:rPr lang="en-US" altLang="ko-KR" sz="2000"/>
              <a:t>. </a:t>
            </a:r>
          </a:p>
          <a:p>
            <a:pPr lvl="1"/>
            <a:r>
              <a:rPr lang="en-US" altLang="ko-KR" sz="2000"/>
              <a:t>if </a:t>
            </a:r>
            <a:r>
              <a:rPr lang="ko-KR" altLang="en-US" sz="2000"/>
              <a:t>문을 이용해서 </a:t>
            </a:r>
            <a:r>
              <a:rPr lang="en-US" altLang="ko-KR" sz="2000"/>
              <a:t>next() </a:t>
            </a:r>
            <a:r>
              <a:rPr lang="ko-KR" altLang="en-US" sz="2000"/>
              <a:t>메소드가 </a:t>
            </a:r>
            <a:r>
              <a:rPr lang="en-US" altLang="ko-KR" sz="2000"/>
              <a:t>true</a:t>
            </a:r>
            <a:r>
              <a:rPr lang="ko-KR" altLang="en-US" sz="2000"/>
              <a:t>를 리턴할 경우에는 데이터 행을 </a:t>
            </a:r>
            <a:r>
              <a:rPr lang="en-US" altLang="ko-KR" sz="2000"/>
              <a:t>User </a:t>
            </a:r>
            <a:r>
              <a:rPr lang="ko-KR" altLang="en-US" sz="2000"/>
              <a:t>객체에 저장하고 출력</a:t>
            </a:r>
            <a:endParaRPr lang="en-US" altLang="ko-KR" sz="2000"/>
          </a:p>
          <a:p>
            <a:pPr lvl="1"/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20.9 </a:t>
            </a:r>
            <a:r>
              <a:rPr lang="ko-KR" altLang="en-US">
                <a:effectLst/>
                <a:latin typeface="Arial" panose="020B0604020202020204" pitchFamily="34" charset="0"/>
              </a:rPr>
              <a:t>데이터 읽기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4E2EEE44-2E1B-9A6F-CDC3-3BE5BD5C4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233" y="1422379"/>
            <a:ext cx="5685013" cy="10897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E0A4BEEC-8FBE-AE0B-E469-9ADE4DA58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191" y="2558281"/>
            <a:ext cx="5715495" cy="7468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1AA0B5EE-118D-3B79-2F43-1DC122909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7566" y="3743057"/>
            <a:ext cx="5639289" cy="264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47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/>
              <a:t>게시물 정보 읽기</a:t>
            </a:r>
            <a:endParaRPr lang="ko-KR" altLang="en-US" sz="2000"/>
          </a:p>
          <a:p>
            <a:pPr lvl="1"/>
            <a:r>
              <a:rPr lang="en-US" altLang="ko-KR" sz="2000"/>
              <a:t>boards </a:t>
            </a:r>
            <a:r>
              <a:rPr lang="ko-KR" altLang="en-US" sz="2000"/>
              <a:t>테이블에서 </a:t>
            </a:r>
            <a:r>
              <a:rPr lang="en-US" altLang="ko-KR" sz="2000"/>
              <a:t>bwriter</a:t>
            </a:r>
            <a:r>
              <a:rPr lang="ko-KR" altLang="en-US" sz="2000"/>
              <a:t>가 </a:t>
            </a:r>
            <a:r>
              <a:rPr lang="en-US" altLang="ko-KR" sz="2000"/>
              <a:t>winter</a:t>
            </a:r>
            <a:r>
              <a:rPr lang="ko-KR" altLang="en-US" sz="2000"/>
              <a:t>인 게시물의 정보를 가져오기</a:t>
            </a:r>
            <a:endParaRPr lang="en-US" altLang="ko-KR" sz="2000"/>
          </a:p>
          <a:p>
            <a:pPr lvl="1"/>
            <a:endParaRPr lang="en-US" altLang="ko-KR"/>
          </a:p>
          <a:p>
            <a:pPr lvl="1"/>
            <a:endParaRPr lang="en-US" altLang="ko-KR" sz="2000"/>
          </a:p>
          <a:p>
            <a:pPr lvl="1"/>
            <a:endParaRPr lang="en-US" altLang="ko-KR"/>
          </a:p>
          <a:p>
            <a:pPr lvl="1"/>
            <a:r>
              <a:rPr lang="en-US" altLang="ko-KR" sz="2000"/>
              <a:t>bwriter</a:t>
            </a:r>
            <a:r>
              <a:rPr lang="ko-KR" altLang="en-US" sz="2000"/>
              <a:t>가 </a:t>
            </a:r>
            <a:r>
              <a:rPr lang="en-US" altLang="ko-KR" sz="2000"/>
              <a:t>winter</a:t>
            </a:r>
            <a:r>
              <a:rPr lang="ko-KR" altLang="en-US" sz="2000"/>
              <a:t>인 게시물 정보를 가져오는 </a:t>
            </a:r>
            <a:r>
              <a:rPr lang="en-US" altLang="ko-KR" sz="2000"/>
              <a:t>SELECT </a:t>
            </a:r>
            <a:r>
              <a:rPr lang="ko-KR" altLang="en-US" sz="2000"/>
              <a:t>문</a:t>
            </a:r>
            <a:r>
              <a:rPr lang="en-US" altLang="ko-KR" sz="2000"/>
              <a:t>. prepareStatement() </a:t>
            </a:r>
            <a:r>
              <a:rPr lang="ko-KR" altLang="en-US" sz="2000"/>
              <a:t>메소드로부터 </a:t>
            </a:r>
            <a:r>
              <a:rPr lang="en-US" altLang="ko-KR" sz="2000"/>
              <a:t>PreparedStatement</a:t>
            </a:r>
            <a:r>
              <a:rPr lang="ko-KR" altLang="en-US" sz="2000"/>
              <a:t>를 얻고</a:t>
            </a:r>
            <a:r>
              <a:rPr lang="en-US" altLang="ko-KR" sz="2000"/>
              <a:t>, ?</a:t>
            </a:r>
            <a:r>
              <a:rPr lang="ko-KR" altLang="en-US" sz="2000"/>
              <a:t>에 값을 지정</a:t>
            </a:r>
            <a:endParaRPr lang="en-US" altLang="ko-KR" sz="2000"/>
          </a:p>
          <a:p>
            <a:pPr lvl="1"/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20.9 </a:t>
            </a:r>
            <a:r>
              <a:rPr lang="ko-KR" altLang="en-US">
                <a:effectLst/>
                <a:latin typeface="Arial" panose="020B0604020202020204" pitchFamily="34" charset="0"/>
              </a:rPr>
              <a:t>데이터 읽기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A3D1B00-03C5-72E1-4AF7-B90A87BC4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773" y="1850001"/>
            <a:ext cx="4252328" cy="12650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F8C952D8-EA90-01AE-183F-7318F13D8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773" y="4400518"/>
            <a:ext cx="5624047" cy="112023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B8BD9287-EFD0-DBF0-3F77-728271949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731" y="5571374"/>
            <a:ext cx="5654530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986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888" y="713307"/>
            <a:ext cx="5358418" cy="5651045"/>
          </a:xfrm>
        </p:spPr>
        <p:txBody>
          <a:bodyPr/>
          <a:lstStyle/>
          <a:p>
            <a:pPr lvl="1"/>
            <a:r>
              <a:rPr lang="en-US" altLang="ko-KR" sz="2000"/>
              <a:t>executeQuery() </a:t>
            </a:r>
            <a:r>
              <a:rPr lang="ko-KR" altLang="en-US" sz="2000"/>
              <a:t>메소드로 </a:t>
            </a:r>
            <a:r>
              <a:rPr lang="en-US" altLang="ko-KR" sz="2000"/>
              <a:t>SELECT </a:t>
            </a:r>
            <a:r>
              <a:rPr lang="ko-KR" altLang="en-US" sz="2000"/>
              <a:t>문을 실행해서 </a:t>
            </a:r>
            <a:r>
              <a:rPr lang="en-US" altLang="ko-KR" sz="2000"/>
              <a:t>ResultSet</a:t>
            </a:r>
            <a:r>
              <a:rPr lang="ko-KR" altLang="en-US" sz="2000"/>
              <a:t>을 얻음</a:t>
            </a:r>
            <a:endParaRPr lang="en-US" altLang="ko-KR" sz="2000"/>
          </a:p>
          <a:p>
            <a:pPr lvl="1"/>
            <a:r>
              <a:rPr lang="en-US" altLang="ko-KR" sz="2000"/>
              <a:t>while </a:t>
            </a:r>
            <a:r>
              <a:rPr lang="ko-KR" altLang="en-US" sz="2000"/>
              <a:t>문을 이용해서 </a:t>
            </a:r>
            <a:r>
              <a:rPr lang="en-US" altLang="ko-KR" sz="2000"/>
              <a:t>next() </a:t>
            </a:r>
            <a:r>
              <a:rPr lang="ko-KR" altLang="en-US" sz="2000"/>
              <a:t>메소드가 </a:t>
            </a:r>
            <a:r>
              <a:rPr lang="en-US" altLang="ko-KR" sz="2000"/>
              <a:t>false</a:t>
            </a:r>
            <a:r>
              <a:rPr lang="ko-KR" altLang="en-US" sz="2000"/>
              <a:t>를 리턴할 때까지 반복해서 데이터 행을 </a:t>
            </a:r>
            <a:r>
              <a:rPr lang="en-US" altLang="ko-KR" sz="2000"/>
              <a:t>Board </a:t>
            </a:r>
            <a:r>
              <a:rPr lang="ko-KR" altLang="en-US" sz="2000"/>
              <a:t>객체에 저장하고 출력한다</a:t>
            </a:r>
            <a:endParaRPr lang="en-US" altLang="ko-KR" sz="2000"/>
          </a:p>
          <a:p>
            <a:pPr lvl="1"/>
            <a:endParaRPr lang="en-US" altLang="ko-KR"/>
          </a:p>
          <a:p>
            <a:pPr lvl="1"/>
            <a:r>
              <a:rPr lang="en-US" altLang="ko-KR" sz="2000"/>
              <a:t>Blob </a:t>
            </a:r>
            <a:r>
              <a:rPr lang="ko-KR" altLang="en-US" sz="2000"/>
              <a:t>객체에 저장된 바이너리 데이터를 얻기 위해서는 입력 스트림 또는 배열을 얻어냄</a:t>
            </a:r>
            <a:endParaRPr lang="en-US" altLang="ko-KR" sz="2000"/>
          </a:p>
          <a:p>
            <a:pPr lvl="1"/>
            <a:r>
              <a:rPr lang="en-US" altLang="ko-KR"/>
              <a:t>Blob </a:t>
            </a:r>
            <a:r>
              <a:rPr lang="ko-KR" altLang="en-US"/>
              <a:t>객체에서 </a:t>
            </a:r>
            <a:r>
              <a:rPr lang="en-US" altLang="ko-KR"/>
              <a:t>InputStream</a:t>
            </a:r>
            <a:r>
              <a:rPr lang="ko-KR" altLang="en-US"/>
              <a:t>을 얻고</a:t>
            </a:r>
            <a:r>
              <a:rPr lang="en-US" altLang="ko-KR"/>
              <a:t>, </a:t>
            </a:r>
            <a:r>
              <a:rPr lang="ko-KR" altLang="en-US"/>
              <a:t>읽은 바이트를 파일로 저장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20.9 </a:t>
            </a:r>
            <a:r>
              <a:rPr lang="ko-KR" altLang="en-US">
                <a:effectLst/>
                <a:latin typeface="Arial" panose="020B0604020202020204" pitchFamily="34" charset="0"/>
              </a:rPr>
              <a:t>데이터 읽기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BCE1E59-8FEE-C4EF-8618-B0C184812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618" y="713308"/>
            <a:ext cx="5145645" cy="28952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B8315B89-91D3-F9C8-FD82-02C2373D1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618" y="3709830"/>
            <a:ext cx="5685013" cy="10364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AF2D812-170E-18AA-D88F-E64F21A7E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8540" y="4735185"/>
            <a:ext cx="5654530" cy="151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941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220FAEAA-7E14-FCAC-3F95-0A1B22B8F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9027" y="1113099"/>
            <a:ext cx="5337245" cy="4982901"/>
          </a:xfrm>
        </p:spPr>
        <p:txBody>
          <a:bodyPr>
            <a:normAutofit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20.1 JDBC </a:t>
            </a:r>
            <a:r>
              <a:rPr lang="ko-KR" altLang="en-US">
                <a:effectLst/>
                <a:latin typeface="Arial" panose="020B0604020202020204" pitchFamily="34" charset="0"/>
              </a:rPr>
              <a:t>개요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20.2 DBMS </a:t>
            </a:r>
            <a:r>
              <a:rPr lang="ko-KR" altLang="en-US">
                <a:effectLst/>
                <a:latin typeface="Arial" panose="020B0604020202020204" pitchFamily="34" charset="0"/>
              </a:rPr>
              <a:t>설치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20.3 Client Tool </a:t>
            </a:r>
            <a:r>
              <a:rPr lang="ko-KR" altLang="en-US">
                <a:effectLst/>
                <a:latin typeface="Arial" panose="020B0604020202020204" pitchFamily="34" charset="0"/>
              </a:rPr>
              <a:t>설치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20.4 DB </a:t>
            </a:r>
            <a:r>
              <a:rPr lang="ko-KR" altLang="en-US">
                <a:effectLst/>
                <a:latin typeface="Arial" panose="020B0604020202020204" pitchFamily="34" charset="0"/>
              </a:rPr>
              <a:t>구성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20.5 DB </a:t>
            </a:r>
            <a:r>
              <a:rPr lang="ko-KR" altLang="en-US">
                <a:effectLst/>
                <a:latin typeface="Arial" panose="020B0604020202020204" pitchFamily="34" charset="0"/>
              </a:rPr>
              <a:t>연결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20.6 </a:t>
            </a:r>
            <a:r>
              <a:rPr lang="ko-KR" altLang="en-US">
                <a:effectLst/>
                <a:latin typeface="Arial" panose="020B0604020202020204" pitchFamily="34" charset="0"/>
              </a:rPr>
              <a:t>데이터 저장</a:t>
            </a:r>
          </a:p>
          <a:p>
            <a:endParaRPr lang="ko-KR" altLang="en-US">
              <a:effectLst/>
              <a:latin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E29F28D-CAC4-4F94-4B29-9D78D326B20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311630" y="1113099"/>
            <a:ext cx="5337245" cy="4982901"/>
          </a:xfrm>
        </p:spPr>
        <p:txBody>
          <a:bodyPr>
            <a:normAutofit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20.7 </a:t>
            </a:r>
            <a:r>
              <a:rPr lang="ko-KR" altLang="en-US">
                <a:effectLst/>
                <a:latin typeface="Arial" panose="020B0604020202020204" pitchFamily="34" charset="0"/>
              </a:rPr>
              <a:t>데이터 수정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20.8 </a:t>
            </a:r>
            <a:r>
              <a:rPr lang="ko-KR" altLang="en-US">
                <a:effectLst/>
                <a:latin typeface="Arial" panose="020B0604020202020204" pitchFamily="34" charset="0"/>
              </a:rPr>
              <a:t>데이터 삭제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20.9 </a:t>
            </a:r>
            <a:r>
              <a:rPr lang="ko-KR" altLang="en-US">
                <a:effectLst/>
                <a:latin typeface="Arial" panose="020B0604020202020204" pitchFamily="34" charset="0"/>
              </a:rPr>
              <a:t>데이터 읽기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20.10 </a:t>
            </a:r>
            <a:r>
              <a:rPr lang="ko-KR" altLang="en-US">
                <a:effectLst/>
                <a:latin typeface="Arial" panose="020B0604020202020204" pitchFamily="34" charset="0"/>
              </a:rPr>
              <a:t>프로시저와 함수 호출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20.11 </a:t>
            </a:r>
            <a:r>
              <a:rPr lang="ko-KR" altLang="en-US">
                <a:effectLst/>
                <a:latin typeface="Arial" panose="020B0604020202020204" pitchFamily="34" charset="0"/>
              </a:rPr>
              <a:t>트랜잭션 처리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20.12 </a:t>
            </a:r>
            <a:r>
              <a:rPr lang="ko-KR" altLang="en-US">
                <a:effectLst/>
                <a:latin typeface="Arial" panose="020B0604020202020204" pitchFamily="34" charset="0"/>
              </a:rPr>
              <a:t>게시판 구현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988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400"/>
              <a:t>프로시저와 함수</a:t>
            </a:r>
            <a:endParaRPr lang="en-US" altLang="ko-KR" sz="2400" dirty="0"/>
          </a:p>
          <a:p>
            <a:pPr lvl="1"/>
            <a:r>
              <a:rPr lang="en-US" altLang="ko-KR" sz="2000"/>
              <a:t>Oracle DB</a:t>
            </a:r>
            <a:r>
              <a:rPr lang="ko-KR" altLang="en-US" sz="2000"/>
              <a:t>에 저장되는 </a:t>
            </a:r>
            <a:r>
              <a:rPr lang="en-US" altLang="ko-KR" sz="2000"/>
              <a:t>PL/SQL </a:t>
            </a:r>
            <a:r>
              <a:rPr lang="ko-KR" altLang="en-US" sz="2000"/>
              <a:t>프로그램</a:t>
            </a:r>
            <a:r>
              <a:rPr lang="en-US" altLang="ko-KR" sz="2000"/>
              <a:t>. </a:t>
            </a:r>
            <a:r>
              <a:rPr lang="ko-KR" altLang="en-US" sz="2000"/>
              <a:t>클라이언트 프로그램에서 매개값과 함께 프로시저 또는 함수를 호출하면 </a:t>
            </a:r>
            <a:r>
              <a:rPr lang="en-US" altLang="ko-KR" sz="2000"/>
              <a:t>DB </a:t>
            </a:r>
            <a:r>
              <a:rPr lang="ko-KR" altLang="en-US" sz="2000"/>
              <a:t>내부에서 </a:t>
            </a:r>
            <a:r>
              <a:rPr lang="en-US" altLang="ko-KR" sz="2000"/>
              <a:t>SQL </a:t>
            </a:r>
            <a:r>
              <a:rPr lang="ko-KR" altLang="en-US" sz="2000"/>
              <a:t>문을 실행하고</a:t>
            </a:r>
            <a:r>
              <a:rPr lang="en-US" altLang="ko-KR" sz="2000"/>
              <a:t>, </a:t>
            </a:r>
            <a:r>
              <a:rPr lang="ko-KR" altLang="en-US" sz="2000"/>
              <a:t>실행 결과를 클라이언트 프로그램으로 돌려줌</a:t>
            </a:r>
            <a:endParaRPr lang="en-US" altLang="ko-KR" sz="2000"/>
          </a:p>
          <a:p>
            <a:pPr lvl="1"/>
            <a:r>
              <a:rPr lang="en-US" altLang="ko-KR" sz="2000"/>
              <a:t>JDBC</a:t>
            </a:r>
            <a:r>
              <a:rPr lang="ko-KR" altLang="en-US" sz="2000"/>
              <a:t>에서 프로시저와 함수를 호출 시 </a:t>
            </a:r>
            <a:r>
              <a:rPr lang="en-US" altLang="ko-KR" sz="2000"/>
              <a:t>CallableStatement</a:t>
            </a:r>
            <a:r>
              <a:rPr lang="ko-KR" altLang="en-US" sz="2000"/>
              <a:t>를 사용</a:t>
            </a:r>
            <a:r>
              <a:rPr lang="en-US" altLang="ko-KR" sz="2000"/>
              <a:t>. </a:t>
            </a:r>
            <a:r>
              <a:rPr lang="ko-KR" altLang="en-US" sz="2000"/>
              <a:t>프로시저와 함수의 매개변수화된 호출문을 작성하고 </a:t>
            </a:r>
            <a:r>
              <a:rPr lang="en-US" altLang="ko-KR" sz="2000"/>
              <a:t>Connection</a:t>
            </a:r>
            <a:r>
              <a:rPr lang="ko-KR" altLang="en-US" sz="2000"/>
              <a:t>의 </a:t>
            </a:r>
            <a:r>
              <a:rPr lang="en-US" altLang="ko-KR" sz="2000"/>
              <a:t>prepareCall() </a:t>
            </a:r>
            <a:r>
              <a:rPr lang="ko-KR" altLang="en-US" sz="2000"/>
              <a:t>메소드로부터 </a:t>
            </a:r>
            <a:r>
              <a:rPr lang="en-US" altLang="ko-KR" sz="2000"/>
              <a:t>CallableStatement </a:t>
            </a:r>
            <a:r>
              <a:rPr lang="ko-KR" altLang="en-US" sz="2000"/>
              <a:t>객체를 얻음</a:t>
            </a:r>
            <a:endParaRPr lang="en-US" altLang="ko-KR" sz="2000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ko-KR" altLang="en-US"/>
              <a:t> 프로시저도 리턴값과 유사한 </a:t>
            </a:r>
            <a:r>
              <a:rPr lang="en-US" altLang="ko-KR"/>
              <a:t>OUT </a:t>
            </a:r>
            <a:r>
              <a:rPr lang="ko-KR" altLang="en-US"/>
              <a:t>타입의 매개변수를 가질 수 있기 때문에 괄호 안의 </a:t>
            </a:r>
            <a:r>
              <a:rPr lang="en-US" altLang="ko-KR"/>
              <a:t>?</a:t>
            </a:r>
            <a:r>
              <a:rPr lang="ko-KR" altLang="en-US"/>
              <a:t>중 일부는 </a:t>
            </a:r>
            <a:r>
              <a:rPr lang="en-US" altLang="ko-KR"/>
              <a:t>OUT</a:t>
            </a:r>
            <a:r>
              <a:rPr lang="ko-KR" altLang="en-US"/>
              <a:t>값</a:t>
            </a:r>
            <a:r>
              <a:rPr lang="en-US" altLang="ko-KR"/>
              <a:t>(</a:t>
            </a:r>
            <a:r>
              <a:rPr lang="ko-KR" altLang="en-US"/>
              <a:t>리턴값</a:t>
            </a:r>
            <a:r>
              <a:rPr lang="en-US" altLang="ko-KR"/>
              <a:t>)</a:t>
            </a:r>
            <a:r>
              <a:rPr lang="ko-KR" altLang="en-US"/>
              <a:t>일 수 있음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20.10 </a:t>
            </a:r>
            <a:r>
              <a:rPr lang="ko-KR" altLang="en-US">
                <a:effectLst/>
                <a:latin typeface="Arial" panose="020B0604020202020204" pitchFamily="34" charset="0"/>
              </a:rPr>
              <a:t>프로시저와 함수 호출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9BA9DAE-E77E-870A-B0A2-A40B2ECD9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051" y="3008209"/>
            <a:ext cx="5677392" cy="19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082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ko-KR" sz="2000" dirty="0" err="1" smtClean="0"/>
              <a:t>prepareCall</a:t>
            </a:r>
            <a:r>
              <a:rPr lang="en-US" altLang="ko-KR" sz="2000" dirty="0" smtClean="0"/>
              <a:t>() </a:t>
            </a:r>
            <a:r>
              <a:rPr lang="ko-KR" altLang="en-US" sz="2000" dirty="0" err="1"/>
              <a:t>메소드로</a:t>
            </a:r>
            <a:r>
              <a:rPr lang="ko-KR" altLang="en-US" sz="2000" dirty="0"/>
              <a:t> </a:t>
            </a:r>
            <a:r>
              <a:rPr lang="en-US" altLang="ko-KR" sz="2000" dirty="0" err="1"/>
              <a:t>CallableStatement</a:t>
            </a:r>
            <a:r>
              <a:rPr lang="ko-KR" altLang="en-US" sz="2000" dirty="0"/>
              <a:t>을 얻으면 </a:t>
            </a:r>
            <a:r>
              <a:rPr lang="ko-KR" altLang="en-US" sz="2000" dirty="0" err="1"/>
              <a:t>리턴값에</a:t>
            </a:r>
            <a:r>
              <a:rPr lang="ko-KR" altLang="en-US" sz="2000" dirty="0"/>
              <a:t> 해당하는 </a:t>
            </a:r>
            <a:r>
              <a:rPr lang="en-US" altLang="ko-KR" sz="2000" dirty="0"/>
              <a:t>?</a:t>
            </a:r>
            <a:r>
              <a:rPr lang="ko-KR" altLang="en-US" sz="2000" dirty="0"/>
              <a:t>는 </a:t>
            </a:r>
            <a:r>
              <a:rPr lang="en-US" altLang="ko-KR" sz="2000" dirty="0" err="1"/>
              <a:t>registerOutParameter</a:t>
            </a:r>
            <a:r>
              <a:rPr lang="en-US" altLang="ko-KR" sz="2000" dirty="0"/>
              <a:t>() </a:t>
            </a:r>
            <a:r>
              <a:rPr lang="ko-KR" altLang="en-US" sz="2000" dirty="0" err="1"/>
              <a:t>메소드로</a:t>
            </a:r>
            <a:r>
              <a:rPr lang="ko-KR" altLang="en-US" sz="2000" dirty="0"/>
              <a:t> 지정하고</a:t>
            </a:r>
            <a:r>
              <a:rPr lang="en-US" altLang="ko-KR" sz="2000" dirty="0"/>
              <a:t>, </a:t>
            </a:r>
            <a:r>
              <a:rPr lang="ko-KR" altLang="en-US" sz="2000" dirty="0"/>
              <a:t>그 이외의 </a:t>
            </a:r>
            <a:r>
              <a:rPr lang="en-US" altLang="ko-KR" sz="2000" dirty="0"/>
              <a:t>?</a:t>
            </a:r>
            <a:r>
              <a:rPr lang="ko-KR" altLang="en-US" sz="2000" dirty="0"/>
              <a:t>는 호출 시 필요한 </a:t>
            </a:r>
            <a:r>
              <a:rPr lang="ko-KR" altLang="en-US" sz="2000" dirty="0" err="1"/>
              <a:t>매개값으로</a:t>
            </a:r>
            <a:r>
              <a:rPr lang="ko-KR" altLang="en-US" sz="2000" dirty="0"/>
              <a:t> </a:t>
            </a:r>
            <a:r>
              <a:rPr lang="en-US" altLang="ko-KR" sz="2000" dirty="0"/>
              <a:t>Setter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사용해서 값을 지정</a:t>
            </a:r>
            <a:endParaRPr lang="en-US" altLang="ko-KR" sz="20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altLang="ko-KR" dirty="0"/>
              <a:t>execute() </a:t>
            </a:r>
            <a:r>
              <a:rPr lang="ko-KR" altLang="en-US" dirty="0" err="1"/>
              <a:t>메소드로</a:t>
            </a:r>
            <a:r>
              <a:rPr lang="ko-KR" altLang="en-US" dirty="0"/>
              <a:t> 프로시저 또는 함수 호출</a:t>
            </a:r>
            <a:r>
              <a:rPr lang="en-US" altLang="ko-KR" dirty="0"/>
              <a:t>. Getter </a:t>
            </a:r>
            <a:r>
              <a:rPr lang="ko-KR" altLang="en-US" dirty="0" err="1"/>
              <a:t>메소드로</a:t>
            </a:r>
            <a:r>
              <a:rPr lang="ko-KR" altLang="en-US" dirty="0"/>
              <a:t> </a:t>
            </a:r>
            <a:r>
              <a:rPr lang="ko-KR" altLang="en-US" dirty="0" err="1"/>
              <a:t>리턴값</a:t>
            </a:r>
            <a:r>
              <a:rPr lang="ko-KR" altLang="en-US" dirty="0"/>
              <a:t> 얻음</a:t>
            </a:r>
            <a:endParaRPr lang="en-US" altLang="ko-KR" dirty="0"/>
          </a:p>
          <a:p>
            <a:pPr lvl="1"/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20.10 </a:t>
            </a:r>
            <a:r>
              <a:rPr lang="ko-KR" altLang="en-US">
                <a:effectLst/>
                <a:latin typeface="Arial" panose="020B0604020202020204" pitchFamily="34" charset="0"/>
              </a:rPr>
              <a:t>프로시저와 함수 호출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C66DB77-E0A3-5D77-028D-CF7BC42EB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608" y="1707571"/>
            <a:ext cx="5654530" cy="12802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36530E09-1D28-0A2F-5D62-39EC14106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366" y="2896574"/>
            <a:ext cx="5685013" cy="126503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04B9B430-D0C1-287F-A7FC-E60142098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608" y="4876886"/>
            <a:ext cx="5723116" cy="57917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9443851C-D523-D547-95E2-EFBF4C56AA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332" y="5517339"/>
            <a:ext cx="5677392" cy="76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323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888" y="713307"/>
            <a:ext cx="5571370" cy="5651045"/>
          </a:xfrm>
        </p:spPr>
        <p:txBody>
          <a:bodyPr/>
          <a:lstStyle/>
          <a:p>
            <a:r>
              <a:rPr lang="ko-KR" altLang="en-US" sz="2400"/>
              <a:t>프로시저 호출</a:t>
            </a:r>
            <a:endParaRPr lang="ko-KR" altLang="en-US" sz="2000"/>
          </a:p>
          <a:p>
            <a:pPr lvl="1"/>
            <a:r>
              <a:rPr lang="en-US" altLang="ko-KR" sz="2000"/>
              <a:t>IN </a:t>
            </a:r>
            <a:r>
              <a:rPr lang="ko-KR" altLang="en-US" sz="2000"/>
              <a:t>매개변수는 호출 시 필요한 매개값으로 사용되며</a:t>
            </a:r>
            <a:r>
              <a:rPr lang="en-US" altLang="ko-KR" sz="2000"/>
              <a:t>, OUT </a:t>
            </a:r>
            <a:r>
              <a:rPr lang="ko-KR" altLang="en-US" sz="2000"/>
              <a:t>매개변수는 리턴값으로 사용</a:t>
            </a:r>
            <a:endParaRPr lang="en-US" altLang="ko-KR" sz="2000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ko-KR" altLang="en-US"/>
              <a:t>매개변수화된 호출문을 작성하고 </a:t>
            </a:r>
            <a:r>
              <a:rPr lang="en-US" altLang="ko-KR"/>
              <a:t>CallableStatement</a:t>
            </a:r>
            <a:r>
              <a:rPr lang="ko-KR" altLang="en-US"/>
              <a:t>를 얻음</a:t>
            </a:r>
            <a:endParaRPr lang="en-US" altLang="ko-KR"/>
          </a:p>
          <a:p>
            <a:pPr lvl="1"/>
            <a:r>
              <a:rPr lang="en-US" altLang="ko-KR"/>
              <a:t>?</a:t>
            </a:r>
            <a:r>
              <a:rPr lang="ko-KR" altLang="en-US"/>
              <a:t>의 값을 지정하고 리턴 타입을 지정</a:t>
            </a:r>
            <a:endParaRPr lang="en-US" altLang="ko-KR"/>
          </a:p>
          <a:p>
            <a:pPr lvl="1"/>
            <a:r>
              <a:rPr lang="ko-KR" altLang="en-US"/>
              <a:t>프로시저를 실행하고</a:t>
            </a:r>
            <a:r>
              <a:rPr lang="en-US" altLang="ko-KR"/>
              <a:t> </a:t>
            </a:r>
            <a:r>
              <a:rPr lang="ko-KR" altLang="en-US"/>
              <a:t>리턴값 얻음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20.10 </a:t>
            </a:r>
            <a:r>
              <a:rPr lang="ko-KR" altLang="en-US">
                <a:effectLst/>
                <a:latin typeface="Arial" panose="020B0604020202020204" pitchFamily="34" charset="0"/>
              </a:rPr>
              <a:t>프로시저와 함수 호출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3492047-AC8F-3E4C-9CF9-258D5DB37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104" y="1160896"/>
            <a:ext cx="5646909" cy="20651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82244475-8D8C-D164-1132-CBD64612F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104" y="3463690"/>
            <a:ext cx="5692633" cy="7011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AAEF26EC-3571-1372-318C-F81CA5CB7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7744" y="5541846"/>
            <a:ext cx="5646909" cy="73920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E0152D06-67AB-5C97-204F-17AFAEF33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110705"/>
            <a:ext cx="5730737" cy="15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915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887" y="713307"/>
            <a:ext cx="5593295" cy="5651045"/>
          </a:xfrm>
        </p:spPr>
        <p:txBody>
          <a:bodyPr>
            <a:normAutofit/>
          </a:bodyPr>
          <a:lstStyle/>
          <a:p>
            <a:r>
              <a:rPr lang="ko-KR" altLang="en-US" sz="2400"/>
              <a:t>함수 호출</a:t>
            </a:r>
            <a:endParaRPr lang="en-US" altLang="ko-KR" sz="2400" dirty="0"/>
          </a:p>
          <a:p>
            <a:pPr lvl="1"/>
            <a:r>
              <a:rPr lang="en-US" altLang="ko-KR" sz="2000"/>
              <a:t>user_login()</a:t>
            </a:r>
            <a:r>
              <a:rPr lang="ko-KR" altLang="en-US" sz="2000"/>
              <a:t>은 </a:t>
            </a:r>
            <a:r>
              <a:rPr lang="en-US" altLang="ko-KR" sz="2000"/>
              <a:t>2</a:t>
            </a:r>
            <a:r>
              <a:rPr lang="ko-KR" altLang="en-US" sz="2000"/>
              <a:t>개의 매개변수와 </a:t>
            </a:r>
            <a:r>
              <a:rPr lang="en-US" altLang="ko-KR" sz="2000"/>
              <a:t>PLS_INTEGER </a:t>
            </a:r>
            <a:r>
              <a:rPr lang="ko-KR" altLang="en-US" sz="2000"/>
              <a:t>리턴 타입으로 구성</a:t>
            </a:r>
            <a:endParaRPr lang="en-US" altLang="ko-KR" sz="2000"/>
          </a:p>
          <a:p>
            <a:pPr marL="180975" lvl="1" indent="0">
              <a:buNone/>
            </a:pPr>
            <a:endParaRPr lang="en-US"/>
          </a:p>
          <a:p>
            <a:pPr lvl="1"/>
            <a:r>
              <a:rPr lang="ko-KR" altLang="en-US"/>
              <a:t>함수를 호출하기 위해 매개변수화된 호출문을 작성하고 </a:t>
            </a:r>
            <a:r>
              <a:rPr lang="en-US" altLang="ko-KR"/>
              <a:t>CallableStatement</a:t>
            </a:r>
            <a:r>
              <a:rPr lang="ko-KR" altLang="en-US"/>
              <a:t>를 얻음</a:t>
            </a:r>
            <a:endParaRPr lang="en-US" altLang="ko-KR"/>
          </a:p>
          <a:p>
            <a:pPr lvl="1"/>
            <a:r>
              <a:rPr lang="ko-KR" altLang="en-US"/>
              <a:t> </a:t>
            </a:r>
            <a:r>
              <a:rPr lang="en-US" altLang="ko-KR"/>
              <a:t>?</a:t>
            </a:r>
            <a:r>
              <a:rPr lang="ko-KR" altLang="en-US"/>
              <a:t>의 값을 지정하고 리턴 타입을 지정</a:t>
            </a:r>
            <a:endParaRPr lang="en-US" altLang="ko-KR"/>
          </a:p>
          <a:p>
            <a:pPr lvl="1"/>
            <a:r>
              <a:rPr lang="ko-KR" altLang="en-US"/>
              <a:t> </a:t>
            </a:r>
            <a:r>
              <a:rPr lang="en-US" altLang="ko-KR"/>
              <a:t>user_login() </a:t>
            </a:r>
            <a:r>
              <a:rPr lang="ko-KR" altLang="en-US"/>
              <a:t>함수는 </a:t>
            </a:r>
            <a:r>
              <a:rPr lang="en-US" altLang="ko-KR"/>
              <a:t>userid</a:t>
            </a:r>
            <a:r>
              <a:rPr lang="ko-KR" altLang="en-US"/>
              <a:t>와 </a:t>
            </a:r>
            <a:r>
              <a:rPr lang="en-US" altLang="ko-KR"/>
              <a:t>userpassword</a:t>
            </a:r>
            <a:r>
              <a:rPr lang="ko-KR" altLang="en-US"/>
              <a:t>가 일치하면 </a:t>
            </a:r>
            <a:r>
              <a:rPr lang="en-US" altLang="ko-KR"/>
              <a:t>0</a:t>
            </a:r>
            <a:r>
              <a:rPr lang="ko-KR" altLang="en-US"/>
              <a:t>을</a:t>
            </a:r>
            <a:r>
              <a:rPr lang="en-US" altLang="ko-KR"/>
              <a:t>, userpassword</a:t>
            </a:r>
            <a:r>
              <a:rPr lang="ko-KR" altLang="en-US"/>
              <a:t>가 틀리면 </a:t>
            </a:r>
            <a:r>
              <a:rPr lang="en-US" altLang="ko-KR"/>
              <a:t>1</a:t>
            </a:r>
            <a:r>
              <a:rPr lang="ko-KR" altLang="en-US"/>
              <a:t>을</a:t>
            </a:r>
            <a:r>
              <a:rPr lang="en-US" altLang="ko-KR"/>
              <a:t>, userid</a:t>
            </a:r>
            <a:r>
              <a:rPr lang="ko-KR" altLang="en-US"/>
              <a:t>가 존재하지 않으면 </a:t>
            </a:r>
            <a:r>
              <a:rPr lang="en-US" altLang="ko-KR"/>
              <a:t>2</a:t>
            </a:r>
            <a:r>
              <a:rPr lang="ko-KR" altLang="en-US"/>
              <a:t>를 리턴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20.10 </a:t>
            </a:r>
            <a:r>
              <a:rPr lang="ko-KR" altLang="en-US">
                <a:effectLst/>
                <a:latin typeface="Arial" panose="020B0604020202020204" pitchFamily="34" charset="0"/>
              </a:rPr>
              <a:t>프로시저와 함수 호출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0C681CA-5F7B-F6AA-64BD-BB87B5ACB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820" y="1332844"/>
            <a:ext cx="5616427" cy="12726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9E37F392-3B8B-8AF1-559A-3E892D600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578" y="2920340"/>
            <a:ext cx="5646909" cy="7468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91304FE5-E177-1EB7-2C91-C78799F82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336" y="3701276"/>
            <a:ext cx="5677392" cy="96782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552DE4B7-A0A7-8BE3-62DD-D546A82338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0578" y="4665114"/>
            <a:ext cx="5677392" cy="80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617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트랜잭션</a:t>
            </a:r>
            <a:endParaRPr lang="en-US" altLang="ko-KR" sz="2400" dirty="0"/>
          </a:p>
          <a:p>
            <a:pPr lvl="1"/>
            <a:r>
              <a:rPr lang="ko-KR" altLang="en-US" sz="2000"/>
              <a:t>기능 처리의 최소 단위</a:t>
            </a:r>
            <a:r>
              <a:rPr lang="en-US" altLang="ko-KR" sz="2000"/>
              <a:t>. </a:t>
            </a:r>
            <a:r>
              <a:rPr lang="ko-KR" altLang="en-US" sz="2000"/>
              <a:t>하나의 기능은 여러 소작업들로 구성</a:t>
            </a:r>
            <a:endParaRPr lang="en-US" altLang="ko-KR" sz="2000"/>
          </a:p>
          <a:p>
            <a:pPr lvl="1"/>
            <a:r>
              <a:rPr lang="ko-KR" altLang="en-US" sz="2000"/>
              <a:t>트랜잭션은 소작업들이 모두 성공하거나 실패해야 함</a:t>
            </a:r>
            <a:endParaRPr lang="en-US" altLang="ko-KR" sz="2000"/>
          </a:p>
          <a:p>
            <a:pPr lvl="1"/>
            <a:endParaRPr lang="en-US" altLang="ko-KR"/>
          </a:p>
          <a:p>
            <a:pPr lvl="1"/>
            <a:endParaRPr lang="en-US" altLang="ko-KR" sz="2000"/>
          </a:p>
          <a:p>
            <a:pPr lvl="1"/>
            <a:endParaRPr lang="en-US" altLang="ko-KR"/>
          </a:p>
          <a:p>
            <a:pPr lvl="1"/>
            <a:endParaRPr lang="en-US" altLang="ko-KR" sz="2000"/>
          </a:p>
          <a:p>
            <a:pPr lvl="1"/>
            <a:r>
              <a:rPr lang="ko-KR" altLang="en-US" sz="2000"/>
              <a:t>커밋은 내부 작업을 모두 성공 처리하고</a:t>
            </a:r>
            <a:r>
              <a:rPr lang="en-US" altLang="ko-KR" sz="2000"/>
              <a:t>, </a:t>
            </a:r>
            <a:r>
              <a:rPr lang="ko-KR" altLang="en-US" sz="2000"/>
              <a:t>롤백은 실행 전으로 돌아간다는 의미에서 모두 실패 처리</a:t>
            </a:r>
            <a:endParaRPr lang="en-US" altLang="ko-KR"/>
          </a:p>
          <a:p>
            <a:pPr lvl="1"/>
            <a:r>
              <a:rPr lang="en-US" altLang="ko-KR"/>
              <a:t>JDBC</a:t>
            </a:r>
            <a:r>
              <a:rPr lang="ko-KR" altLang="en-US"/>
              <a:t>에서 트랜잭션을 제어 시 </a:t>
            </a:r>
            <a:r>
              <a:rPr lang="en-US" altLang="ko-KR"/>
              <a:t>Connection</a:t>
            </a:r>
            <a:r>
              <a:rPr lang="ko-KR" altLang="en-US"/>
              <a:t>의 </a:t>
            </a:r>
            <a:r>
              <a:rPr lang="en-US" altLang="ko-KR"/>
              <a:t>setAutoCommit() </a:t>
            </a:r>
            <a:r>
              <a:rPr lang="ko-KR" altLang="en-US"/>
              <a:t>메소드로 자동 커밋 기능을 꺼야 함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20.11 </a:t>
            </a:r>
            <a:r>
              <a:rPr lang="ko-KR" altLang="en-US">
                <a:effectLst/>
                <a:latin typeface="Arial" panose="020B0604020202020204" pitchFamily="34" charset="0"/>
              </a:rPr>
              <a:t>트랜잭션 처리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615B9BFF-7EC3-D403-E37F-732658294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560" y="2366125"/>
            <a:ext cx="5006774" cy="19813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8CEF8594-F6E3-A2FB-364A-F84BD3D11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560" y="5584141"/>
            <a:ext cx="5654530" cy="5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812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메인 메뉴</a:t>
            </a:r>
            <a:endParaRPr lang="en-US" altLang="ko-KR" sz="2400" dirty="0"/>
          </a:p>
          <a:p>
            <a:pPr lvl="1"/>
            <a:r>
              <a:rPr lang="en-US" altLang="ko-KR" sz="2000" dirty="0" smtClean="0"/>
              <a:t>main() </a:t>
            </a:r>
            <a:r>
              <a:rPr lang="ko-KR" altLang="en-US" sz="2000" dirty="0" err="1"/>
              <a:t>메소드는</a:t>
            </a:r>
            <a:r>
              <a:rPr lang="ko-KR" altLang="en-US" sz="2000" dirty="0"/>
              <a:t> </a:t>
            </a:r>
            <a:r>
              <a:rPr lang="en-US" altLang="ko-KR" sz="2000" dirty="0" err="1"/>
              <a:t>BoardExample</a:t>
            </a:r>
            <a:r>
              <a:rPr lang="en-US" altLang="ko-KR" sz="2000" dirty="0"/>
              <a:t> </a:t>
            </a:r>
            <a:r>
              <a:rPr lang="ko-KR" altLang="en-US" sz="2000" dirty="0"/>
              <a:t>객체를 생성하고 </a:t>
            </a:r>
            <a:r>
              <a:rPr lang="en-US" altLang="ko-KR" sz="2000" dirty="0"/>
              <a:t>list()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호출</a:t>
            </a:r>
            <a:r>
              <a:rPr lang="en-US" altLang="ko-KR" sz="2000" dirty="0"/>
              <a:t>. list() </a:t>
            </a:r>
            <a:r>
              <a:rPr lang="ko-KR" altLang="en-US" sz="2000" dirty="0" err="1"/>
              <a:t>메소드는</a:t>
            </a:r>
            <a:r>
              <a:rPr lang="ko-KR" altLang="en-US" sz="2000" dirty="0"/>
              <a:t> 게시물 목록을 출력하고 </a:t>
            </a:r>
            <a:r>
              <a:rPr lang="en-US" altLang="ko-KR" sz="2000" dirty="0" err="1"/>
              <a:t>mainMenu</a:t>
            </a:r>
            <a:r>
              <a:rPr lang="en-US" altLang="ko-KR" sz="2000" dirty="0"/>
              <a:t>()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호출</a:t>
            </a:r>
            <a:endParaRPr lang="en-US" altLang="ko-KR" sz="2000" dirty="0"/>
          </a:p>
          <a:p>
            <a:r>
              <a:rPr lang="ko-KR" altLang="en-US" sz="2400" dirty="0"/>
              <a:t>메인 메뉴 선택 기능</a:t>
            </a:r>
            <a:endParaRPr lang="en-US" altLang="ko-KR" sz="2400" dirty="0"/>
          </a:p>
          <a:p>
            <a:pPr lvl="1"/>
            <a:r>
              <a:rPr lang="ko-KR" altLang="en-US" dirty="0"/>
              <a:t>키보드 입력을 받기 위해 </a:t>
            </a:r>
            <a:r>
              <a:rPr lang="en-US" altLang="ko-KR" dirty="0"/>
              <a:t>Scanner </a:t>
            </a:r>
            <a:r>
              <a:rPr lang="ko-KR" altLang="en-US" dirty="0"/>
              <a:t>필드를 추가</a:t>
            </a:r>
            <a:r>
              <a:rPr lang="en-US" altLang="ko-KR" dirty="0"/>
              <a:t>. </a:t>
            </a:r>
            <a:r>
              <a:rPr lang="en-US" altLang="ko-KR" dirty="0" err="1"/>
              <a:t>mainMenu</a:t>
            </a:r>
            <a:r>
              <a:rPr lang="en-US" altLang="ko-KR" dirty="0"/>
              <a:t>() </a:t>
            </a:r>
            <a:r>
              <a:rPr lang="ko-KR" altLang="en-US" dirty="0" err="1"/>
              <a:t>메소드에서</a:t>
            </a:r>
            <a:r>
              <a:rPr lang="ko-KR" altLang="en-US" dirty="0"/>
              <a:t> 키보드 입력을 받기 위해 </a:t>
            </a:r>
            <a:r>
              <a:rPr lang="en-US" altLang="ko-KR" dirty="0" err="1"/>
              <a:t>nextLine</a:t>
            </a:r>
            <a:r>
              <a:rPr lang="en-US" altLang="ko-KR" dirty="0"/>
              <a:t>() </a:t>
            </a:r>
            <a:r>
              <a:rPr lang="ko-KR" altLang="en-US" dirty="0" err="1"/>
              <a:t>메소드를</a:t>
            </a:r>
            <a:r>
              <a:rPr lang="ko-KR" altLang="en-US" dirty="0"/>
              <a:t> 호출</a:t>
            </a:r>
            <a:r>
              <a:rPr lang="en-US" altLang="ko-KR" dirty="0"/>
              <a:t>. </a:t>
            </a:r>
            <a:r>
              <a:rPr lang="ko-KR" altLang="en-US" dirty="0"/>
              <a:t>메뉴 선택 번호에 따라 해당 </a:t>
            </a:r>
            <a:r>
              <a:rPr lang="ko-KR" altLang="en-US" dirty="0" err="1"/>
              <a:t>메소드를</a:t>
            </a:r>
            <a:r>
              <a:rPr lang="ko-KR" altLang="en-US" dirty="0"/>
              <a:t> 호출</a:t>
            </a:r>
            <a:endParaRPr lang="en-US" altLang="ko-KR" dirty="0"/>
          </a:p>
          <a:p>
            <a:r>
              <a:rPr lang="en-US" altLang="ko-KR" dirty="0"/>
              <a:t>Board </a:t>
            </a:r>
            <a:r>
              <a:rPr lang="ko-KR" altLang="en-US" dirty="0"/>
              <a:t>클래스 작성</a:t>
            </a:r>
          </a:p>
          <a:p>
            <a:pPr lvl="1"/>
            <a:r>
              <a:rPr lang="en-US" altLang="ko-KR" dirty="0"/>
              <a:t>boards </a:t>
            </a:r>
            <a:r>
              <a:rPr lang="ko-KR" altLang="en-US" dirty="0"/>
              <a:t>테이블의 한 개의 행</a:t>
            </a:r>
            <a:r>
              <a:rPr lang="en-US" altLang="ko-KR" dirty="0"/>
              <a:t>(</a:t>
            </a:r>
            <a:r>
              <a:rPr lang="ko-KR" altLang="en-US" dirty="0"/>
              <a:t>게시물</a:t>
            </a:r>
            <a:r>
              <a:rPr lang="en-US" altLang="ko-KR" dirty="0"/>
              <a:t>)</a:t>
            </a:r>
            <a:r>
              <a:rPr lang="ko-KR" altLang="en-US" dirty="0"/>
              <a:t>을 저장할 </a:t>
            </a:r>
            <a:r>
              <a:rPr lang="en-US" altLang="ko-KR" dirty="0"/>
              <a:t>Board </a:t>
            </a:r>
            <a:r>
              <a:rPr lang="ko-KR" altLang="en-US" dirty="0"/>
              <a:t>클래스를 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lvl="1"/>
            <a:r>
              <a:rPr lang="ko-KR" altLang="en-US" dirty="0" err="1"/>
              <a:t>컬럼</a:t>
            </a:r>
            <a:r>
              <a:rPr lang="ko-KR" altLang="en-US" dirty="0"/>
              <a:t> 개수와 타입에 맞게 필드를 선언하고</a:t>
            </a:r>
            <a:r>
              <a:rPr lang="en-US" altLang="ko-KR" dirty="0"/>
              <a:t>, </a:t>
            </a:r>
            <a:r>
              <a:rPr lang="ko-KR" altLang="en-US" dirty="0" err="1"/>
              <a:t>롬복</a:t>
            </a:r>
            <a:r>
              <a:rPr lang="ko-KR" altLang="en-US" dirty="0"/>
              <a:t> </a:t>
            </a:r>
            <a:r>
              <a:rPr lang="en-US" altLang="ko-KR" dirty="0"/>
              <a:t>@Data </a:t>
            </a:r>
            <a:r>
              <a:rPr lang="ko-KR" altLang="en-US" dirty="0" err="1"/>
              <a:t>어노테이션을</a:t>
            </a:r>
            <a:r>
              <a:rPr lang="ko-KR" altLang="en-US" dirty="0"/>
              <a:t> 이용해서 </a:t>
            </a:r>
            <a:r>
              <a:rPr lang="en-US" altLang="ko-KR" dirty="0"/>
              <a:t>Getter, Setter, </a:t>
            </a:r>
            <a:r>
              <a:rPr lang="en-US" altLang="ko-KR" dirty="0" err="1"/>
              <a:t>toString</a:t>
            </a:r>
            <a:r>
              <a:rPr lang="en-US" altLang="ko-KR" dirty="0"/>
              <a:t>() </a:t>
            </a:r>
            <a:r>
              <a:rPr lang="ko-KR" altLang="en-US" dirty="0" err="1"/>
              <a:t>메소드를</a:t>
            </a:r>
            <a:r>
              <a:rPr lang="ko-KR" altLang="en-US" dirty="0"/>
              <a:t> 자동 생성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20.12 </a:t>
            </a:r>
            <a:r>
              <a:rPr lang="ko-KR" altLang="en-US">
                <a:effectLst/>
                <a:latin typeface="Arial" panose="020B0604020202020204" pitchFamily="34" charset="0"/>
              </a:rPr>
              <a:t>게시판 구현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997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400" dirty="0"/>
              <a:t>게시물 목록 기능</a:t>
            </a:r>
            <a:endParaRPr lang="en-US" altLang="ko-KR" sz="2400" dirty="0"/>
          </a:p>
          <a:p>
            <a:pPr lvl="1"/>
            <a:r>
              <a:rPr lang="en-US" altLang="ko-KR" sz="2000" dirty="0"/>
              <a:t>DB </a:t>
            </a:r>
            <a:r>
              <a:rPr lang="ko-KR" altLang="en-US" sz="2000" dirty="0"/>
              <a:t>연결이 필요하므로 </a:t>
            </a:r>
            <a:r>
              <a:rPr lang="en-US" altLang="ko-KR" sz="2000" dirty="0"/>
              <a:t>Connection </a:t>
            </a:r>
            <a:r>
              <a:rPr lang="ko-KR" altLang="en-US" sz="2000" dirty="0"/>
              <a:t>필드를 추가하고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생성자에서</a:t>
            </a:r>
            <a:r>
              <a:rPr lang="ko-KR" altLang="en-US" sz="2000" dirty="0"/>
              <a:t> </a:t>
            </a:r>
            <a:r>
              <a:rPr lang="en-US" altLang="ko-KR" sz="2000" dirty="0"/>
              <a:t>DB </a:t>
            </a:r>
            <a:r>
              <a:rPr lang="ko-KR" altLang="en-US" sz="2000" dirty="0"/>
              <a:t>연결</a:t>
            </a:r>
            <a:r>
              <a:rPr lang="en-US" altLang="ko-KR" sz="2000" dirty="0"/>
              <a:t>. boards </a:t>
            </a:r>
            <a:r>
              <a:rPr lang="ko-KR" altLang="en-US" sz="2000" dirty="0"/>
              <a:t>테이블에서 게시물 정보들을 가져와서 게시물 목록으로 출력하도록 </a:t>
            </a:r>
            <a:r>
              <a:rPr lang="en-US" altLang="ko-KR" sz="2000" dirty="0"/>
              <a:t>list()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수정</a:t>
            </a:r>
            <a:endParaRPr lang="en-US" altLang="ko-KR" sz="2000" dirty="0"/>
          </a:p>
          <a:p>
            <a:r>
              <a:rPr lang="ko-KR" altLang="en-US" sz="2400" dirty="0"/>
              <a:t>게시물 생성 기능</a:t>
            </a:r>
            <a:endParaRPr lang="en-US" altLang="ko-KR" sz="2400" dirty="0"/>
          </a:p>
          <a:p>
            <a:pPr lvl="1"/>
            <a:r>
              <a:rPr lang="ko-KR" altLang="en-US" sz="2000" dirty="0"/>
              <a:t>메인 메뉴에서 ‘</a:t>
            </a:r>
            <a:r>
              <a:rPr lang="en-US" altLang="ko-KR" sz="2000" dirty="0"/>
              <a:t>1.Create’</a:t>
            </a:r>
            <a:r>
              <a:rPr lang="ko-KR" altLang="en-US" sz="2000" dirty="0"/>
              <a:t>를 선택했을 때 호출되는 </a:t>
            </a:r>
            <a:r>
              <a:rPr lang="en-US" altLang="ko-KR" sz="2000" dirty="0"/>
              <a:t>create() </a:t>
            </a:r>
            <a:r>
              <a:rPr lang="ko-KR" altLang="en-US" sz="2000" dirty="0" err="1"/>
              <a:t>메소드</a:t>
            </a:r>
            <a:r>
              <a:rPr lang="ko-KR" altLang="en-US" sz="2000" dirty="0"/>
              <a:t> 수정</a:t>
            </a:r>
            <a:endParaRPr lang="en-US" dirty="0"/>
          </a:p>
          <a:p>
            <a:r>
              <a:rPr lang="ko-KR" altLang="en-US" sz="2400" dirty="0"/>
              <a:t>게시물 읽기 기능</a:t>
            </a:r>
            <a:endParaRPr lang="en-US" altLang="ko-KR" sz="2400" dirty="0"/>
          </a:p>
          <a:p>
            <a:pPr lvl="1"/>
            <a:r>
              <a:rPr lang="ko-KR" altLang="en-US" sz="2000" dirty="0"/>
              <a:t>메인 메뉴에서 ‘</a:t>
            </a:r>
            <a:r>
              <a:rPr lang="en-US" altLang="ko-KR" sz="2000" dirty="0"/>
              <a:t>2.Read’</a:t>
            </a:r>
            <a:r>
              <a:rPr lang="ko-KR" altLang="en-US" sz="2000" dirty="0"/>
              <a:t>를 선택했을 때 호출되는 </a:t>
            </a:r>
            <a:r>
              <a:rPr lang="en-US" altLang="ko-KR" sz="2000" dirty="0"/>
              <a:t>read() </a:t>
            </a:r>
            <a:r>
              <a:rPr lang="ko-KR" altLang="en-US" sz="2000" dirty="0" err="1"/>
              <a:t>메소드</a:t>
            </a:r>
            <a:r>
              <a:rPr lang="ko-KR" altLang="en-US" sz="2000" dirty="0"/>
              <a:t> 수정</a:t>
            </a:r>
            <a:endParaRPr lang="en-US" altLang="ko-KR" sz="2000" dirty="0"/>
          </a:p>
          <a:p>
            <a:r>
              <a:rPr lang="ko-KR" altLang="en-US" dirty="0"/>
              <a:t>게시물 수정 기능</a:t>
            </a:r>
            <a:endParaRPr lang="en-US" altLang="ko-KR" sz="2400" dirty="0"/>
          </a:p>
          <a:p>
            <a:pPr lvl="1"/>
            <a:r>
              <a:rPr lang="en-US" altLang="ko-KR" sz="2000" dirty="0" smtClean="0"/>
              <a:t>read() </a:t>
            </a:r>
            <a:r>
              <a:rPr lang="ko-KR" altLang="en-US" sz="2000" dirty="0" err="1"/>
              <a:t>메소드에서</a:t>
            </a:r>
            <a:r>
              <a:rPr lang="ko-KR" altLang="en-US" sz="2000" dirty="0"/>
              <a:t> 보조 메뉴 ‘</a:t>
            </a:r>
            <a:r>
              <a:rPr lang="en-US" altLang="ko-KR" sz="2000" dirty="0"/>
              <a:t>1.Update|2.Delete|3.List’</a:t>
            </a:r>
            <a:r>
              <a:rPr lang="ko-KR" altLang="en-US" sz="2000" dirty="0"/>
              <a:t>를 추가하고</a:t>
            </a:r>
            <a:r>
              <a:rPr lang="en-US" altLang="ko-KR" sz="2000" dirty="0"/>
              <a:t>, </a:t>
            </a:r>
            <a:r>
              <a:rPr lang="ko-KR" altLang="en-US" sz="2000" dirty="0"/>
              <a:t>보조 메뉴에서 ‘</a:t>
            </a:r>
            <a:r>
              <a:rPr lang="en-US" altLang="ko-KR" sz="2000" dirty="0"/>
              <a:t>1.Update’</a:t>
            </a:r>
            <a:r>
              <a:rPr lang="ko-KR" altLang="en-US" sz="2000" dirty="0"/>
              <a:t>를 선택하면 </a:t>
            </a:r>
            <a:r>
              <a:rPr lang="en-US" altLang="ko-KR" sz="2000" dirty="0"/>
              <a:t>update() </a:t>
            </a:r>
            <a:r>
              <a:rPr lang="ko-KR" altLang="en-US" sz="2000" dirty="0" err="1"/>
              <a:t>메소드가</a:t>
            </a:r>
            <a:r>
              <a:rPr lang="en-US" altLang="ko-KR" sz="2000" dirty="0"/>
              <a:t>, ‘2.Delete’</a:t>
            </a:r>
            <a:r>
              <a:rPr lang="ko-KR" altLang="en-US" sz="2000" dirty="0"/>
              <a:t>를 선택하면 </a:t>
            </a:r>
            <a:r>
              <a:rPr lang="en-US" altLang="ko-KR" sz="2000" dirty="0"/>
              <a:t>delete() </a:t>
            </a:r>
            <a:r>
              <a:rPr lang="ko-KR" altLang="en-US" sz="2000" dirty="0" err="1"/>
              <a:t>메소드가</a:t>
            </a:r>
            <a:r>
              <a:rPr lang="ko-KR" altLang="en-US" sz="2000" dirty="0"/>
              <a:t> 호출</a:t>
            </a:r>
            <a:endParaRPr lang="en-US" altLang="ko-KR" sz="2000" dirty="0"/>
          </a:p>
          <a:p>
            <a:pPr lvl="1"/>
            <a:r>
              <a:rPr lang="en-US" altLang="ko-KR" sz="2000" dirty="0"/>
              <a:t>update() </a:t>
            </a:r>
            <a:r>
              <a:rPr lang="ko-KR" altLang="en-US" sz="2000" dirty="0" err="1"/>
              <a:t>메소드는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매개값으로</a:t>
            </a:r>
            <a:r>
              <a:rPr lang="ko-KR" altLang="en-US" sz="2000" dirty="0"/>
              <a:t> 받은 </a:t>
            </a:r>
            <a:r>
              <a:rPr lang="en-US" altLang="ko-KR" sz="2000" dirty="0"/>
              <a:t>Board </a:t>
            </a:r>
            <a:r>
              <a:rPr lang="ko-KR" altLang="en-US" sz="2000" dirty="0"/>
              <a:t>객체를 수정해서 </a:t>
            </a:r>
            <a:r>
              <a:rPr lang="en-US" altLang="ko-KR" sz="2000" dirty="0"/>
              <a:t>boards </a:t>
            </a:r>
            <a:r>
              <a:rPr lang="ko-KR" altLang="en-US" sz="2000" dirty="0"/>
              <a:t>테이블의 게시물 정보를 수정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20.12 </a:t>
            </a:r>
            <a:r>
              <a:rPr lang="ko-KR" altLang="en-US">
                <a:effectLst/>
                <a:latin typeface="Arial" panose="020B0604020202020204" pitchFamily="34" charset="0"/>
              </a:rPr>
              <a:t>게시판 구현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5216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2400"/>
              <a:t>게시물 삭제 기능</a:t>
            </a:r>
            <a:endParaRPr lang="en-US" altLang="ko-KR" sz="2400" dirty="0"/>
          </a:p>
          <a:p>
            <a:pPr lvl="1"/>
            <a:r>
              <a:rPr lang="ko-KR" altLang="en-US" sz="2000"/>
              <a:t>게시물 수정 기능을 구현할 때 보조 메뉴에서 ‘</a:t>
            </a:r>
            <a:r>
              <a:rPr lang="en-US" altLang="ko-KR" sz="2000"/>
              <a:t>2.Delete’</a:t>
            </a:r>
            <a:r>
              <a:rPr lang="ko-KR" altLang="en-US" sz="2000"/>
              <a:t>를 선택했을 때 </a:t>
            </a:r>
            <a:r>
              <a:rPr lang="en-US" altLang="ko-KR" sz="2000"/>
              <a:t>delete() </a:t>
            </a:r>
            <a:r>
              <a:rPr lang="ko-KR" altLang="en-US" sz="2000"/>
              <a:t>메소드가 호출</a:t>
            </a:r>
            <a:r>
              <a:rPr lang="en-US" altLang="ko-KR" sz="2000"/>
              <a:t>. delete() </a:t>
            </a:r>
            <a:r>
              <a:rPr lang="ko-KR" altLang="en-US" sz="2000"/>
              <a:t>메소드를 수정해 매개값으로 받은 </a:t>
            </a:r>
            <a:r>
              <a:rPr lang="en-US" altLang="ko-KR" sz="2000"/>
              <a:t>Board </a:t>
            </a:r>
            <a:r>
              <a:rPr lang="ko-KR" altLang="en-US" sz="2000"/>
              <a:t>객체에서 </a:t>
            </a:r>
            <a:r>
              <a:rPr lang="en-US" altLang="ko-KR" sz="2000"/>
              <a:t>bno</a:t>
            </a:r>
            <a:r>
              <a:rPr lang="ko-KR" altLang="en-US" sz="2000"/>
              <a:t>를 얻어 </a:t>
            </a:r>
            <a:r>
              <a:rPr lang="en-US" altLang="ko-KR" sz="2000"/>
              <a:t>boards </a:t>
            </a:r>
            <a:r>
              <a:rPr lang="ko-KR" altLang="en-US" sz="2000"/>
              <a:t>테이블에서 해당 게시물을 삭제</a:t>
            </a:r>
            <a:endParaRPr lang="en-US" altLang="ko-KR" sz="2000"/>
          </a:p>
          <a:p>
            <a:r>
              <a:rPr lang="ko-KR" altLang="en-US" sz="2400"/>
              <a:t>게시물 전체 삭제 기능</a:t>
            </a:r>
            <a:endParaRPr lang="en-US"/>
          </a:p>
          <a:p>
            <a:pPr lvl="1"/>
            <a:r>
              <a:rPr lang="ko-KR" altLang="en-US"/>
              <a:t>메인 메뉴에서 ‘</a:t>
            </a:r>
            <a:r>
              <a:rPr lang="en-US" altLang="ko-KR"/>
              <a:t>3.Clear’</a:t>
            </a:r>
            <a:r>
              <a:rPr lang="ko-KR" altLang="en-US"/>
              <a:t>를 선택했을 때 호출되는 </a:t>
            </a:r>
            <a:r>
              <a:rPr lang="en-US" altLang="ko-KR"/>
              <a:t>clear() </a:t>
            </a:r>
            <a:r>
              <a:rPr lang="ko-KR" altLang="en-US"/>
              <a:t>메소드 수정</a:t>
            </a:r>
            <a:endParaRPr lang="en-US"/>
          </a:p>
          <a:p>
            <a:r>
              <a:rPr lang="ko-KR" altLang="en-US" sz="2400"/>
              <a:t>종료 기능</a:t>
            </a:r>
            <a:endParaRPr lang="en-US" altLang="ko-KR" sz="2400"/>
          </a:p>
          <a:p>
            <a:pPr lvl="1"/>
            <a:r>
              <a:rPr lang="ko-KR" altLang="en-US" sz="2000"/>
              <a:t>메인 메뉴에서 ‘</a:t>
            </a:r>
            <a:r>
              <a:rPr lang="en-US" altLang="ko-KR" sz="2000"/>
              <a:t>4.Exit’</a:t>
            </a:r>
            <a:r>
              <a:rPr lang="ko-KR" altLang="en-US" sz="2000"/>
              <a:t>를 선택했을 때 호출되는 </a:t>
            </a:r>
            <a:r>
              <a:rPr lang="en-US" altLang="ko-KR" sz="2000"/>
              <a:t>exit() </a:t>
            </a:r>
            <a:r>
              <a:rPr lang="ko-KR" altLang="en-US" sz="2000"/>
              <a:t>메소드 수정</a:t>
            </a:r>
            <a:endParaRPr lang="en-US"/>
          </a:p>
          <a:p>
            <a:pPr lvl="1"/>
            <a:endParaRPr lang="en-US"/>
          </a:p>
          <a:p>
            <a:pPr lvl="1"/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20.12 </a:t>
            </a:r>
            <a:r>
              <a:rPr lang="ko-KR" altLang="en-US">
                <a:effectLst/>
                <a:latin typeface="Arial" panose="020B0604020202020204" pitchFamily="34" charset="0"/>
              </a:rPr>
              <a:t>게시판 구현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3186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1741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JDBC </a:t>
            </a:r>
            <a:r>
              <a:rPr lang="ko-KR" altLang="en-US"/>
              <a:t>라이브러리</a:t>
            </a:r>
            <a:endParaRPr lang="en-US" altLang="ko-KR" sz="2400" dirty="0"/>
          </a:p>
          <a:p>
            <a:pPr lvl="1"/>
            <a:r>
              <a:rPr lang="ko-KR" altLang="en-US"/>
              <a:t>자바는 데이터베이스</a:t>
            </a:r>
            <a:r>
              <a:rPr lang="en-US" altLang="ko-KR"/>
              <a:t>(DB)</a:t>
            </a:r>
            <a:r>
              <a:rPr lang="ko-KR" altLang="en-US"/>
              <a:t>와 연결해서 데이터 입출력 작업을 할 수 있도록 </a:t>
            </a:r>
            <a:r>
              <a:rPr lang="en-US" altLang="ko-KR"/>
              <a:t>JDBC </a:t>
            </a:r>
            <a:r>
              <a:rPr lang="ko-KR" altLang="en-US"/>
              <a:t>라이브러리 </a:t>
            </a:r>
            <a:r>
              <a:rPr lang="en-US" altLang="ko-KR"/>
              <a:t>(java.sql </a:t>
            </a:r>
            <a:r>
              <a:rPr lang="ko-KR" altLang="en-US"/>
              <a:t>패키지</a:t>
            </a:r>
            <a:r>
              <a:rPr lang="en-US" altLang="ko-KR"/>
              <a:t>)</a:t>
            </a:r>
            <a:r>
              <a:rPr lang="ko-KR" altLang="en-US"/>
              <a:t>를 제공</a:t>
            </a:r>
            <a:endParaRPr lang="en-US" altLang="ko-KR"/>
          </a:p>
          <a:p>
            <a:pPr lvl="1"/>
            <a:r>
              <a:rPr lang="en-US" altLang="ko-KR"/>
              <a:t>JDBC</a:t>
            </a:r>
            <a:r>
              <a:rPr lang="ko-KR" altLang="en-US"/>
              <a:t>는 데이터베이스 관리시스템</a:t>
            </a:r>
            <a:r>
              <a:rPr lang="en-US" altLang="ko-KR"/>
              <a:t>(DBMS)</a:t>
            </a:r>
            <a:r>
              <a:rPr lang="ko-KR" altLang="en-US"/>
              <a:t>의 종류와 상관없이 동일하게 사용할 수 있는 클래스와 인터페이스로 구성</a:t>
            </a:r>
            <a:endParaRPr lang="en-US" altLang="ko-KR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20.1 JDBC </a:t>
            </a:r>
            <a:r>
              <a:rPr lang="ko-KR" altLang="en-US">
                <a:effectLst/>
                <a:latin typeface="Arial" panose="020B0604020202020204" pitchFamily="34" charset="0"/>
              </a:rPr>
              <a:t>개요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569242B-DFAA-2F3D-E218-4465D27FB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286" y="3429000"/>
            <a:ext cx="4816257" cy="253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28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JDBC Driver</a:t>
            </a:r>
            <a:endParaRPr lang="en-US" altLang="ko-KR" sz="2400" dirty="0"/>
          </a:p>
          <a:p>
            <a:pPr lvl="1"/>
            <a:r>
              <a:rPr lang="en-US" altLang="ko-KR"/>
              <a:t>JDBC </a:t>
            </a:r>
            <a:r>
              <a:rPr lang="ko-KR" altLang="en-US"/>
              <a:t>인터페이스를 구현한 것으로</a:t>
            </a:r>
            <a:r>
              <a:rPr lang="en-US" altLang="ko-KR"/>
              <a:t>, DBMS</a:t>
            </a:r>
            <a:r>
              <a:rPr lang="ko-KR" altLang="en-US"/>
              <a:t>마다 별도로 다운로드받아 사용</a:t>
            </a:r>
            <a:endParaRPr lang="en-US" altLang="ko-KR"/>
          </a:p>
          <a:p>
            <a:pPr lvl="1"/>
            <a:r>
              <a:rPr lang="en-US" altLang="ko-KR"/>
              <a:t>DriverManager </a:t>
            </a:r>
            <a:r>
              <a:rPr lang="ko-KR" altLang="en-US"/>
              <a:t>클래스</a:t>
            </a:r>
            <a:r>
              <a:rPr lang="en-US" altLang="ko-KR"/>
              <a:t>: JDBC Driver</a:t>
            </a:r>
            <a:r>
              <a:rPr lang="ko-KR" altLang="en-US"/>
              <a:t>를 관리하며 </a:t>
            </a:r>
            <a:r>
              <a:rPr lang="en-US" altLang="ko-KR"/>
              <a:t>DB</a:t>
            </a:r>
            <a:r>
              <a:rPr lang="ko-KR" altLang="en-US"/>
              <a:t>와 연결해서 </a:t>
            </a:r>
            <a:r>
              <a:rPr lang="en-US" altLang="ko-KR"/>
              <a:t>Connection </a:t>
            </a:r>
            <a:r>
              <a:rPr lang="ko-KR" altLang="en-US"/>
              <a:t>구현 객체를 생성</a:t>
            </a:r>
            <a:endParaRPr lang="en-US" altLang="ko-KR"/>
          </a:p>
          <a:p>
            <a:pPr lvl="1"/>
            <a:r>
              <a:rPr lang="en-US" altLang="ko-KR"/>
              <a:t>Connection </a:t>
            </a:r>
            <a:r>
              <a:rPr lang="ko-KR" altLang="en-US"/>
              <a:t>인터페이스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Statement, PreparedStatement, CallableStatement </a:t>
            </a:r>
            <a:r>
              <a:rPr lang="ko-KR" altLang="en-US"/>
              <a:t>구현 객체를 생성하며</a:t>
            </a:r>
            <a:r>
              <a:rPr lang="en-US" altLang="ko-KR"/>
              <a:t>, </a:t>
            </a:r>
            <a:r>
              <a:rPr lang="ko-KR" altLang="en-US"/>
              <a:t>트랜잭션 처리 및 </a:t>
            </a:r>
            <a:r>
              <a:rPr lang="en-US" altLang="ko-KR"/>
              <a:t>DB </a:t>
            </a:r>
            <a:r>
              <a:rPr lang="ko-KR" altLang="en-US"/>
              <a:t>연결을 끊을 때 사용</a:t>
            </a:r>
            <a:endParaRPr lang="en-US" altLang="ko-KR"/>
          </a:p>
          <a:p>
            <a:pPr lvl="1"/>
            <a:r>
              <a:rPr lang="en-US" altLang="ko-KR"/>
              <a:t>Statement </a:t>
            </a:r>
            <a:r>
              <a:rPr lang="ko-KR" altLang="en-US"/>
              <a:t>인터페이스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SQL</a:t>
            </a:r>
            <a:r>
              <a:rPr lang="ko-KR" altLang="en-US"/>
              <a:t>의 </a:t>
            </a:r>
            <a:r>
              <a:rPr lang="en-US" altLang="ko-KR"/>
              <a:t>DDL</a:t>
            </a:r>
            <a:r>
              <a:rPr lang="ko-KR" altLang="en-US"/>
              <a:t>과 </a:t>
            </a:r>
            <a:r>
              <a:rPr lang="en-US" altLang="ko-KR"/>
              <a:t>DML</a:t>
            </a:r>
            <a:r>
              <a:rPr lang="ko-KR" altLang="en-US"/>
              <a:t> 실행 시 사용</a:t>
            </a:r>
            <a:r>
              <a:rPr lang="en-US" altLang="ko-KR"/>
              <a:t> </a:t>
            </a:r>
          </a:p>
          <a:p>
            <a:pPr lvl="1"/>
            <a:r>
              <a:rPr lang="en-US" altLang="ko-KR"/>
              <a:t>PreparedStatement:</a:t>
            </a:r>
            <a:r>
              <a:rPr lang="ko-KR" altLang="en-US"/>
              <a:t> </a:t>
            </a:r>
            <a:r>
              <a:rPr lang="en-US" altLang="ko-KR"/>
              <a:t>SQL</a:t>
            </a:r>
            <a:r>
              <a:rPr lang="ko-KR" altLang="en-US"/>
              <a:t>의 </a:t>
            </a:r>
            <a:r>
              <a:rPr lang="en-US" altLang="ko-KR"/>
              <a:t>DDL, DML </a:t>
            </a:r>
            <a:r>
              <a:rPr lang="ko-KR" altLang="en-US"/>
              <a:t>문 실행 시 사용</a:t>
            </a:r>
            <a:r>
              <a:rPr lang="en-US" altLang="ko-KR"/>
              <a:t>. </a:t>
            </a:r>
            <a:br>
              <a:rPr lang="en-US" altLang="ko-KR"/>
            </a:br>
            <a:r>
              <a:rPr lang="ko-KR" altLang="en-US"/>
              <a:t>매개변수화된 </a:t>
            </a:r>
            <a:r>
              <a:rPr lang="en-US" altLang="ko-KR"/>
              <a:t>SQL </a:t>
            </a:r>
            <a:r>
              <a:rPr lang="ko-KR" altLang="en-US"/>
              <a:t>문을 써 편리성과 보안성 유리</a:t>
            </a:r>
            <a:endParaRPr lang="en-US" altLang="ko-KR"/>
          </a:p>
          <a:p>
            <a:pPr lvl="1"/>
            <a:r>
              <a:rPr lang="en-US" altLang="ko-KR"/>
              <a:t>CallableStatement:</a:t>
            </a:r>
            <a:r>
              <a:rPr lang="ko-KR" altLang="en-US"/>
              <a:t> </a:t>
            </a:r>
            <a:r>
              <a:rPr lang="en-US" altLang="ko-KR"/>
              <a:t>DB</a:t>
            </a:r>
            <a:r>
              <a:rPr lang="ko-KR" altLang="en-US"/>
              <a:t>에 저장된 프로시저와 함수를 호출</a:t>
            </a:r>
            <a:endParaRPr lang="en-US" altLang="ko-KR"/>
          </a:p>
          <a:p>
            <a:pPr lvl="1"/>
            <a:r>
              <a:rPr lang="en-US" altLang="ko-KR"/>
              <a:t>ResultSet:</a:t>
            </a:r>
            <a:r>
              <a:rPr lang="ko-KR" altLang="en-US"/>
              <a:t> </a:t>
            </a:r>
            <a:r>
              <a:rPr lang="en-US" altLang="ko-KR"/>
              <a:t>DB</a:t>
            </a:r>
            <a:r>
              <a:rPr lang="ko-KR" altLang="en-US"/>
              <a:t>에서 가져온 데이터를 읽음</a:t>
            </a:r>
            <a:endParaRPr lang="en-US"/>
          </a:p>
          <a:p>
            <a:pPr lvl="1"/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20.1 JDBC </a:t>
            </a:r>
            <a:r>
              <a:rPr lang="ko-KR" altLang="en-US">
                <a:effectLst/>
                <a:latin typeface="Arial" panose="020B0604020202020204" pitchFamily="34" charset="0"/>
              </a:rPr>
              <a:t>개요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95ACA45-4484-7ED9-60C5-F5A4DBE65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460" y="3396916"/>
            <a:ext cx="4701947" cy="282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856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/>
              <a:t>Oracle </a:t>
            </a:r>
            <a:r>
              <a:rPr lang="ko-KR" altLang="en-US" sz="2400" dirty="0"/>
              <a:t>설치</a:t>
            </a:r>
            <a:endParaRPr lang="en-US" altLang="ko-KR" sz="2400" dirty="0"/>
          </a:p>
          <a:p>
            <a:pPr lvl="1"/>
            <a:r>
              <a:rPr lang="en-US" dirty="0"/>
              <a:t>Enterprise Edition </a:t>
            </a:r>
            <a:r>
              <a:rPr lang="ko-KR" altLang="en-US" dirty="0"/>
              <a:t>설치 파일 다운로드</a:t>
            </a:r>
            <a:r>
              <a:rPr lang="en-US" altLang="ko-KR" dirty="0"/>
              <a:t>: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https</a:t>
            </a:r>
            <a:r>
              <a:rPr lang="en-US" altLang="ko-KR" dirty="0"/>
              <a:t>://www.oracle.com/database/technologies/oracle-database-software-downloads.html#19c</a:t>
            </a:r>
          </a:p>
          <a:p>
            <a:pPr lvl="1"/>
            <a:r>
              <a:rPr lang="en-US" dirty="0"/>
              <a:t>C:\Oracle\WINDOWS.X64_193000_db_home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ko-KR" altLang="en-US" dirty="0"/>
              <a:t>프로그램에서 사용할 </a:t>
            </a:r>
            <a:r>
              <a:rPr lang="en-US" altLang="ko-KR" dirty="0"/>
              <a:t>DB </a:t>
            </a:r>
            <a:r>
              <a:rPr lang="ko-KR" altLang="en-US" dirty="0"/>
              <a:t>계정을 생성하기 위해 </a:t>
            </a:r>
            <a:r>
              <a:rPr lang="en-US" altLang="ko-KR" dirty="0"/>
              <a:t>SQL Plus</a:t>
            </a:r>
            <a:r>
              <a:rPr lang="ko-KR" altLang="en-US" dirty="0"/>
              <a:t>에서 다음 </a:t>
            </a:r>
            <a:r>
              <a:rPr lang="en-US" altLang="ko-KR" dirty="0"/>
              <a:t>SQL </a:t>
            </a:r>
            <a:r>
              <a:rPr lang="ko-KR" altLang="en-US" dirty="0"/>
              <a:t>문을 실행</a:t>
            </a:r>
            <a:endParaRPr lang="en-US" altLang="ko-KR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20.2 DBMS </a:t>
            </a:r>
            <a:r>
              <a:rPr lang="ko-KR" altLang="en-US">
                <a:effectLst/>
                <a:latin typeface="Arial" panose="020B0604020202020204" pitchFamily="34" charset="0"/>
              </a:rPr>
              <a:t>설치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76520F7-5A67-C620-292E-3C6889039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030" y="2846833"/>
            <a:ext cx="5677392" cy="89161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5DF98A73-55B2-5322-66F7-A35A2B05A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409" y="4476385"/>
            <a:ext cx="5685013" cy="110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269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/>
              <a:t>원격 연결</a:t>
            </a:r>
            <a:endParaRPr lang="en-US" altLang="ko-KR" sz="2400" dirty="0"/>
          </a:p>
          <a:p>
            <a:pPr lvl="1"/>
            <a:r>
              <a:rPr lang="ko-KR" altLang="en-US" sz="2000"/>
              <a:t>원격 연결 요청을 수락하기 위해 </a:t>
            </a:r>
            <a:r>
              <a:rPr lang="en-US" altLang="ko-KR" sz="2000"/>
              <a:t>Net Configuration Assistant</a:t>
            </a:r>
            <a:r>
              <a:rPr lang="ko-KR" altLang="en-US" sz="2000"/>
              <a:t>를 실행</a:t>
            </a:r>
            <a:endParaRPr lang="en-US" altLang="ko-KR" sz="2000"/>
          </a:p>
          <a:p>
            <a:pPr lvl="1"/>
            <a:r>
              <a:rPr lang="en-US" altLang="ko-KR"/>
              <a:t>[</a:t>
            </a:r>
            <a:r>
              <a:rPr lang="ko-KR" altLang="en-US"/>
              <a:t>시작</a:t>
            </a:r>
            <a:r>
              <a:rPr lang="en-US" altLang="ko-KR"/>
              <a:t>] </a:t>
            </a:r>
            <a:r>
              <a:rPr lang="ko-KR" altLang="en-US"/>
              <a:t>메뉴 </a:t>
            </a:r>
            <a:r>
              <a:rPr lang="en-US" altLang="ko-KR"/>
              <a:t>- [</a:t>
            </a:r>
            <a:r>
              <a:rPr lang="en-US"/>
              <a:t>Oracle] - [OraDB19Home1] - [Net Configuration Assistant]</a:t>
            </a:r>
          </a:p>
          <a:p>
            <a:r>
              <a:rPr lang="ko-KR" altLang="en-US"/>
              <a:t>방화벽 해제</a:t>
            </a:r>
          </a:p>
          <a:p>
            <a:pPr lvl="1"/>
            <a:r>
              <a:rPr lang="en-US" altLang="ko-KR"/>
              <a:t>Oracle</a:t>
            </a:r>
            <a:r>
              <a:rPr lang="ko-KR" altLang="en-US"/>
              <a:t>을 설치한 운영체제의 방화벽 설정에서 </a:t>
            </a:r>
            <a:r>
              <a:rPr lang="en-US" altLang="ko-KR"/>
              <a:t>1521 </a:t>
            </a:r>
            <a:r>
              <a:rPr lang="ko-KR" altLang="en-US"/>
              <a:t>포트를 개방</a:t>
            </a:r>
            <a:endParaRPr lang="en-US" altLang="ko-KR"/>
          </a:p>
          <a:p>
            <a:pPr lvl="1"/>
            <a:r>
              <a:rPr lang="en-US" altLang="ko-KR"/>
              <a:t>Windows Defender </a:t>
            </a:r>
            <a:r>
              <a:rPr lang="ko-KR" altLang="en-US"/>
              <a:t>방화벽 대화상자에서 </a:t>
            </a:r>
            <a:r>
              <a:rPr lang="en-US" altLang="ko-KR"/>
              <a:t>[</a:t>
            </a:r>
            <a:r>
              <a:rPr lang="ko-KR" altLang="en-US"/>
              <a:t>인바운드 규칙</a:t>
            </a:r>
            <a:r>
              <a:rPr lang="en-US" altLang="ko-KR"/>
              <a:t>]</a:t>
            </a:r>
            <a:r>
              <a:rPr lang="ko-KR" altLang="en-US"/>
              <a:t>을</a:t>
            </a:r>
            <a:r>
              <a:rPr lang="en-US" altLang="ko-KR"/>
              <a:t>, </a:t>
            </a:r>
            <a:r>
              <a:rPr lang="ko-KR" altLang="en-US"/>
              <a:t>오른쪽 작업 창에서 </a:t>
            </a:r>
            <a:r>
              <a:rPr lang="en-US" altLang="ko-KR"/>
              <a:t>[</a:t>
            </a:r>
            <a:r>
              <a:rPr lang="ko-KR" altLang="en-US"/>
              <a:t>새 규칙</a:t>
            </a:r>
            <a:r>
              <a:rPr lang="en-US" altLang="ko-KR"/>
              <a:t>]</a:t>
            </a:r>
            <a:r>
              <a:rPr lang="ko-KR" altLang="en-US"/>
              <a:t>을 선택해 설정 변경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20.2 DBMS </a:t>
            </a:r>
            <a:r>
              <a:rPr lang="ko-KR" altLang="en-US">
                <a:effectLst/>
                <a:latin typeface="Arial" panose="020B0604020202020204" pitchFamily="34" charset="0"/>
              </a:rPr>
              <a:t>설치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971E0A0-C5A6-D292-F704-21B6CD376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525" y="4561517"/>
            <a:ext cx="5654530" cy="128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597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SQL Developer</a:t>
            </a:r>
            <a:endParaRPr lang="en-US" altLang="ko-KR" sz="2400" dirty="0"/>
          </a:p>
          <a:p>
            <a:pPr lvl="1"/>
            <a:r>
              <a:rPr lang="en-US" altLang="ko-KR" sz="2000"/>
              <a:t>Oracle DB </a:t>
            </a:r>
            <a:r>
              <a:rPr lang="ko-KR" altLang="en-US" sz="2000"/>
              <a:t>모델링에서부터 </a:t>
            </a:r>
            <a:r>
              <a:rPr lang="en-US" altLang="ko-KR" sz="2000"/>
              <a:t>DB </a:t>
            </a:r>
            <a:r>
              <a:rPr lang="ko-KR" altLang="en-US" sz="2000"/>
              <a:t>상태 확인</a:t>
            </a:r>
            <a:r>
              <a:rPr lang="en-US" altLang="ko-KR" sz="2000"/>
              <a:t>, SQL </a:t>
            </a:r>
            <a:r>
              <a:rPr lang="ko-KR" altLang="en-US" sz="2000"/>
              <a:t>스크립트 및 </a:t>
            </a:r>
            <a:r>
              <a:rPr lang="en-US" altLang="ko-KR" sz="2000"/>
              <a:t>PL/SQL </a:t>
            </a:r>
            <a:r>
              <a:rPr lang="ko-KR" altLang="en-US" sz="2000"/>
              <a:t>개발 등 용이한 무료 </a:t>
            </a:r>
            <a:r>
              <a:rPr lang="en-US" altLang="ko-KR" sz="2000"/>
              <a:t>Client Tool</a:t>
            </a:r>
          </a:p>
          <a:p>
            <a:pPr lvl="1"/>
            <a:r>
              <a:rPr lang="ko-KR" altLang="en-US" sz="2000"/>
              <a:t>설치 파일 다운로드</a:t>
            </a:r>
            <a:r>
              <a:rPr lang="en-US" altLang="ko-KR" sz="2000"/>
              <a:t>: https://www.oracle.com/tools/downloads/sqldev-downloads.html</a:t>
            </a:r>
            <a:endParaRPr lang="ko-KR" altLang="en-US" sz="2000"/>
          </a:p>
          <a:p>
            <a:pPr lvl="1"/>
            <a:r>
              <a:rPr lang="en-US"/>
              <a:t>C:\Oracle\sqldeveloper</a:t>
            </a:r>
          </a:p>
          <a:p>
            <a:pPr lvl="1"/>
            <a:r>
              <a:rPr lang="ko-KR" altLang="en-US"/>
              <a:t>설치 후 </a:t>
            </a:r>
            <a:r>
              <a:rPr lang="en-US" altLang="ko-KR"/>
              <a:t>[</a:t>
            </a:r>
            <a:r>
              <a:rPr lang="ko-KR" altLang="en-US"/>
              <a:t>새로 만들기</a:t>
            </a:r>
            <a:r>
              <a:rPr lang="en-US" altLang="ko-KR"/>
              <a:t>/</a:t>
            </a:r>
            <a:r>
              <a:rPr lang="ko-KR" altLang="en-US"/>
              <a:t>데이터베이스 접속 선택</a:t>
            </a:r>
            <a:r>
              <a:rPr lang="en-US" altLang="ko-KR"/>
              <a:t>] </a:t>
            </a:r>
            <a:r>
              <a:rPr lang="ko-KR" altLang="en-US"/>
              <a:t>대화상자에서 설정 후 테스트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20.3 Client Tool </a:t>
            </a:r>
            <a:r>
              <a:rPr lang="ko-KR" altLang="en-US">
                <a:effectLst/>
                <a:latin typeface="Arial" panose="020B0604020202020204" pitchFamily="34" charset="0"/>
              </a:rPr>
              <a:t>설치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8D763A7-F537-4206-7884-1EEA44615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201" y="3388971"/>
            <a:ext cx="4613325" cy="300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385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데이터베이스 구성</a:t>
            </a:r>
            <a:endParaRPr lang="en-US" altLang="ko-KR" sz="2400" dirty="0"/>
          </a:p>
          <a:p>
            <a:pPr lvl="1"/>
            <a:r>
              <a:rPr lang="ko-KR" altLang="en-US" sz="2000"/>
              <a:t>테이블</a:t>
            </a:r>
            <a:r>
              <a:rPr lang="en-US" altLang="ko-KR" sz="2000"/>
              <a:t>, </a:t>
            </a:r>
            <a:r>
              <a:rPr lang="ko-KR" altLang="en-US" sz="2000"/>
              <a:t>시퀀스</a:t>
            </a:r>
            <a:r>
              <a:rPr lang="en-US" altLang="ko-KR" sz="2000"/>
              <a:t>, </a:t>
            </a:r>
            <a:r>
              <a:rPr lang="ko-KR" altLang="en-US" sz="2000"/>
              <a:t>프로시저</a:t>
            </a:r>
            <a:r>
              <a:rPr lang="en-US" altLang="ko-KR" sz="2000"/>
              <a:t>, </a:t>
            </a:r>
            <a:r>
              <a:rPr lang="ko-KR" altLang="en-US" sz="2000"/>
              <a:t>함수를 생성하여 데이터베이스를 구성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20.4 DB </a:t>
            </a:r>
            <a:r>
              <a:rPr lang="ko-KR" altLang="en-US">
                <a:effectLst/>
                <a:latin typeface="Arial" panose="020B0604020202020204" pitchFamily="34" charset="0"/>
              </a:rPr>
              <a:t>구성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D1696CB-4129-555E-978D-0F2ABA6DA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287" y="1859104"/>
            <a:ext cx="4229467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325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데이터베이스 연결</a:t>
            </a:r>
            <a:endParaRPr lang="en-US" altLang="ko-KR" sz="2400" dirty="0"/>
          </a:p>
          <a:p>
            <a:pPr lvl="1"/>
            <a:r>
              <a:rPr lang="ko-KR" altLang="en-US" sz="2000"/>
              <a:t>클라이언트 프로그램에서 </a:t>
            </a:r>
            <a:r>
              <a:rPr lang="en-US" altLang="ko-KR" sz="2000"/>
              <a:t>DB</a:t>
            </a:r>
            <a:r>
              <a:rPr lang="ko-KR" altLang="en-US" sz="2000"/>
              <a:t>와 연결하려면 해당 </a:t>
            </a:r>
            <a:r>
              <a:rPr lang="en-US" altLang="ko-KR" sz="2000"/>
              <a:t>DBMS</a:t>
            </a:r>
            <a:r>
              <a:rPr lang="ko-KR" altLang="en-US" sz="2000"/>
              <a:t>의 </a:t>
            </a:r>
            <a:r>
              <a:rPr lang="en-US" altLang="ko-KR" sz="2000"/>
              <a:t>JDBC Driver</a:t>
            </a:r>
            <a:r>
              <a:rPr lang="ko-KR" altLang="en-US" sz="2000"/>
              <a:t>가 필요</a:t>
            </a:r>
            <a:endParaRPr lang="en-US" altLang="ko-KR" sz="2000"/>
          </a:p>
          <a:p>
            <a:pPr lvl="1"/>
            <a:r>
              <a:rPr lang="ko-KR" altLang="en-US"/>
              <a:t>① </a:t>
            </a:r>
            <a:r>
              <a:rPr lang="en-US" altLang="ko-KR"/>
              <a:t>DBMS</a:t>
            </a:r>
            <a:r>
              <a:rPr lang="ko-KR" altLang="en-US"/>
              <a:t>가 설치된 컴퓨터의 </a:t>
            </a:r>
            <a:r>
              <a:rPr lang="en-US" altLang="ko-KR"/>
              <a:t>IP </a:t>
            </a:r>
            <a:r>
              <a:rPr lang="ko-KR" altLang="en-US"/>
              <a:t>주소</a:t>
            </a:r>
            <a:r>
              <a:rPr lang="en-US" altLang="ko-KR"/>
              <a:t>,</a:t>
            </a:r>
            <a:r>
              <a:rPr lang="ko-KR" altLang="en-US"/>
              <a:t> ② </a:t>
            </a:r>
            <a:r>
              <a:rPr lang="en-US" altLang="ko-KR"/>
              <a:t>DBMS</a:t>
            </a:r>
            <a:r>
              <a:rPr lang="ko-KR" altLang="en-US"/>
              <a:t>가 허용하는 포트</a:t>
            </a:r>
            <a:r>
              <a:rPr lang="en-US" altLang="ko-KR"/>
              <a:t>(Port) </a:t>
            </a:r>
            <a:r>
              <a:rPr lang="ko-KR" altLang="en-US"/>
              <a:t>번호</a:t>
            </a:r>
            <a:r>
              <a:rPr lang="en-US" altLang="ko-KR"/>
              <a:t>,</a:t>
            </a:r>
            <a:r>
              <a:rPr lang="ko-KR" altLang="en-US"/>
              <a:t> ③ 사용자</a:t>
            </a:r>
            <a:r>
              <a:rPr lang="en-US" altLang="ko-KR"/>
              <a:t>(DB </a:t>
            </a:r>
            <a:r>
              <a:rPr lang="ko-KR" altLang="en-US"/>
              <a:t>계정</a:t>
            </a:r>
            <a:r>
              <a:rPr lang="en-US" altLang="ko-KR"/>
              <a:t>) </a:t>
            </a:r>
            <a:r>
              <a:rPr lang="ko-KR" altLang="en-US"/>
              <a:t>및 비밀번호 ④ 사용하고자 하는 </a:t>
            </a:r>
            <a:r>
              <a:rPr lang="en-US" altLang="ko-KR"/>
              <a:t>DB </a:t>
            </a:r>
            <a:r>
              <a:rPr lang="ko-KR" altLang="en-US"/>
              <a:t>이름 필요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20.5 DB </a:t>
            </a:r>
            <a:r>
              <a:rPr lang="ko-KR" altLang="en-US">
                <a:effectLst/>
                <a:latin typeface="Arial" panose="020B0604020202020204" pitchFamily="34" charset="0"/>
              </a:rPr>
              <a:t>연결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A1B699A-045C-0E85-8F24-6A7482613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04" y="2996752"/>
            <a:ext cx="5685013" cy="282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552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1213</Words>
  <Application>Microsoft Office PowerPoint</Application>
  <PresentationFormat>와이드스크린</PresentationFormat>
  <Paragraphs>188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맑은 고딕</vt:lpstr>
      <vt:lpstr>Arial</vt:lpstr>
      <vt:lpstr>Calibri</vt:lpstr>
      <vt:lpstr>Calibri Light</vt:lpstr>
      <vt:lpstr>Office 테마</vt:lpstr>
      <vt:lpstr>Chapter 20 데이터베이스 입출력</vt:lpstr>
      <vt:lpstr>PowerPoint 프레젠테이션</vt:lpstr>
      <vt:lpstr>20.1 JDBC 개요</vt:lpstr>
      <vt:lpstr>20.1 JDBC 개요</vt:lpstr>
      <vt:lpstr>20.2 DBMS 설치</vt:lpstr>
      <vt:lpstr>20.2 DBMS 설치</vt:lpstr>
      <vt:lpstr>20.3 Client Tool 설치</vt:lpstr>
      <vt:lpstr>20.4 DB 구성</vt:lpstr>
      <vt:lpstr>20.5 DB 연결</vt:lpstr>
      <vt:lpstr>20.5 DB 연결</vt:lpstr>
      <vt:lpstr>20.6 데이터 저장</vt:lpstr>
      <vt:lpstr>20.6 데이터 저장</vt:lpstr>
      <vt:lpstr>20.7 데이터 수정</vt:lpstr>
      <vt:lpstr>20.8 데이터 삭제</vt:lpstr>
      <vt:lpstr>20.9 데이터 읽기</vt:lpstr>
      <vt:lpstr>20.9 데이터 읽기</vt:lpstr>
      <vt:lpstr>20.9 데이터 읽기</vt:lpstr>
      <vt:lpstr>20.9 데이터 읽기</vt:lpstr>
      <vt:lpstr>20.9 데이터 읽기</vt:lpstr>
      <vt:lpstr>20.10 프로시저와 함수 호출</vt:lpstr>
      <vt:lpstr>20.10 프로시저와 함수 호출</vt:lpstr>
      <vt:lpstr>20.10 프로시저와 함수 호출</vt:lpstr>
      <vt:lpstr>20.10 프로시저와 함수 호출</vt:lpstr>
      <vt:lpstr>20.11 트랜잭션 처리</vt:lpstr>
      <vt:lpstr>20.12 게시판 구현</vt:lpstr>
      <vt:lpstr>20.12 게시판 구현</vt:lpstr>
      <vt:lpstr>20.12 게시판 구현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mike.cheol.kang@gmail.com</dc:creator>
  <cp:lastModifiedBy>Microsoft 계정</cp:lastModifiedBy>
  <cp:revision>36</cp:revision>
  <dcterms:created xsi:type="dcterms:W3CDTF">2022-08-19T02:52:36Z</dcterms:created>
  <dcterms:modified xsi:type="dcterms:W3CDTF">2022-08-26T04:48:31Z</dcterms:modified>
</cp:coreProperties>
</file>