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7"/>
  </p:handout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77BB"/>
    <a:srgbClr val="CAD8E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971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2997813A-0E95-5704-7702-A8811B0BDD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11E94338-303F-756E-45E9-E78654CEC7E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5F307E-E946-4A77-98C6-4A18D7645545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9D461D1-8B5E-FA60-0EBE-1E64524121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C51A3FD-0ABD-F4F5-3ABF-611407BE14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56D1E-E59C-4F02-BB42-3A2B7E2DC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23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래픽 20">
            <a:extLst>
              <a:ext uri="{FF2B5EF4-FFF2-40B4-BE49-F238E27FC236}">
                <a16:creationId xmlns:a16="http://schemas.microsoft.com/office/drawing/2014/main" xmlns="" id="{32A3603F-3A56-7256-4319-2015E7A81F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4091459"/>
          </a:xfrm>
          <a:prstGeom prst="rect">
            <a:avLst/>
          </a:prstGeom>
        </p:spPr>
      </p:pic>
      <p:sp>
        <p:nvSpPr>
          <p:cNvPr id="28" name="사각형: 잘린 한쪽 모서리 27">
            <a:extLst>
              <a:ext uri="{FF2B5EF4-FFF2-40B4-BE49-F238E27FC236}">
                <a16:creationId xmlns:a16="http://schemas.microsoft.com/office/drawing/2014/main" xmlns="" id="{E79C2C58-6F6F-9564-E8F9-05CB4A2F9010}"/>
              </a:ext>
            </a:extLst>
          </p:cNvPr>
          <p:cNvSpPr/>
          <p:nvPr userDrawn="1"/>
        </p:nvSpPr>
        <p:spPr>
          <a:xfrm rot="10800000" flipH="1">
            <a:off x="0" y="-5545"/>
            <a:ext cx="1932167" cy="522380"/>
          </a:xfrm>
          <a:prstGeom prst="snip1Rect">
            <a:avLst>
              <a:gd name="adj" fmla="val 50000"/>
            </a:avLst>
          </a:prstGeom>
          <a:solidFill>
            <a:srgbClr val="CAD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그래픽 15">
            <a:extLst>
              <a:ext uri="{FF2B5EF4-FFF2-40B4-BE49-F238E27FC236}">
                <a16:creationId xmlns:a16="http://schemas.microsoft.com/office/drawing/2014/main" xmlns="" id="{E223FC63-78AF-2B93-9FE6-2F77E1D6242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9448" y="137292"/>
            <a:ext cx="1585806" cy="244429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xmlns="" id="{92F55731-3CD3-A0AF-1072-C71967BDC62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35010" y="6410848"/>
            <a:ext cx="1407629" cy="342727"/>
          </a:xfrm>
          <a:prstGeom prst="rect">
            <a:avLst/>
          </a:prstGeom>
        </p:spPr>
      </p:pic>
      <p:sp>
        <p:nvSpPr>
          <p:cNvPr id="24" name="제목 1">
            <a:extLst>
              <a:ext uri="{FF2B5EF4-FFF2-40B4-BE49-F238E27FC236}">
                <a16:creationId xmlns:a16="http://schemas.microsoft.com/office/drawing/2014/main" xmlns="" id="{5C8BF19B-581E-806E-4439-6B890A40DA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7579" y="4249725"/>
            <a:ext cx="11749135" cy="669803"/>
          </a:xfrm>
        </p:spPr>
        <p:txBody>
          <a:bodyPr>
            <a:normAutofit/>
          </a:bodyPr>
          <a:lstStyle>
            <a:lvl1pPr>
              <a:defRPr sz="3500" b="1">
                <a:solidFill>
                  <a:srgbClr val="3777BB"/>
                </a:solidFill>
              </a:defRPr>
            </a:lvl1pPr>
          </a:lstStyle>
          <a:p>
            <a:r>
              <a:rPr lang="en-US" dirty="0"/>
              <a:t>Chapter 01 </a:t>
            </a:r>
            <a:r>
              <a:rPr lang="ko-KR" altLang="en-US" dirty="0"/>
              <a:t>자바 시작하기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25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E084F694-7C0C-6B29-D6F9-FCEFDFD7DA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AD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E2CB0F89-C543-BA28-8768-FCC4634D89CE}"/>
              </a:ext>
            </a:extLst>
          </p:cNvPr>
          <p:cNvSpPr/>
          <p:nvPr userDrawn="1"/>
        </p:nvSpPr>
        <p:spPr>
          <a:xfrm>
            <a:off x="296845" y="673086"/>
            <a:ext cx="11598310" cy="5902643"/>
          </a:xfrm>
          <a:prstGeom prst="roundRect">
            <a:avLst>
              <a:gd name="adj" fmla="val 869"/>
            </a:avLst>
          </a:prstGeom>
          <a:solidFill>
            <a:srgbClr val="377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xmlns="" id="{0A735673-559C-B499-F72A-22EFDB338DA6}"/>
              </a:ext>
            </a:extLst>
          </p:cNvPr>
          <p:cNvSpPr/>
          <p:nvPr userDrawn="1"/>
        </p:nvSpPr>
        <p:spPr>
          <a:xfrm>
            <a:off x="405319" y="775250"/>
            <a:ext cx="11381362" cy="5703371"/>
          </a:xfrm>
          <a:prstGeom prst="roundRect">
            <a:avLst>
              <a:gd name="adj" fmla="val 8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FC7BD5A5-453D-5AE9-FAB4-420F28D595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9027" y="1113099"/>
            <a:ext cx="5337245" cy="5560082"/>
          </a:xfrm>
        </p:spPr>
        <p:txBody>
          <a:bodyPr>
            <a:normAutofit/>
          </a:bodyPr>
          <a:lstStyle>
            <a:lvl1pPr marL="0" indent="0">
              <a:lnSpc>
                <a:spcPct val="190000"/>
              </a:lnSpc>
              <a:buFontTx/>
              <a:buNone/>
              <a:defRPr sz="2300" b="1">
                <a:solidFill>
                  <a:srgbClr val="3777BB"/>
                </a:solidFill>
              </a:defRPr>
            </a:lvl1pPr>
            <a:lvl2pPr marL="457200" indent="0">
              <a:lnSpc>
                <a:spcPct val="190000"/>
              </a:lnSpc>
              <a:buFontTx/>
              <a:buNone/>
              <a:defRPr sz="2300" b="1">
                <a:solidFill>
                  <a:srgbClr val="3777BB"/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15" name="사각형: 둥근 위쪽 모서리 14">
            <a:extLst>
              <a:ext uri="{FF2B5EF4-FFF2-40B4-BE49-F238E27FC236}">
                <a16:creationId xmlns:a16="http://schemas.microsoft.com/office/drawing/2014/main" xmlns="" id="{05150F96-0F1A-D346-67A1-D267BF60ADD3}"/>
              </a:ext>
            </a:extLst>
          </p:cNvPr>
          <p:cNvSpPr/>
          <p:nvPr userDrawn="1"/>
        </p:nvSpPr>
        <p:spPr>
          <a:xfrm>
            <a:off x="296844" y="208225"/>
            <a:ext cx="1911335" cy="567025"/>
          </a:xfrm>
          <a:prstGeom prst="round2SameRect">
            <a:avLst/>
          </a:prstGeom>
          <a:solidFill>
            <a:srgbClr val="377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4F7E0AA-7D52-44E3-2BC8-55306A9494EC}"/>
              </a:ext>
            </a:extLst>
          </p:cNvPr>
          <p:cNvSpPr txBox="1"/>
          <p:nvPr userDrawn="1"/>
        </p:nvSpPr>
        <p:spPr>
          <a:xfrm>
            <a:off x="525137" y="243826"/>
            <a:ext cx="18145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▶ </a:t>
            </a:r>
            <a:r>
              <a:rPr lang="en-US" sz="2200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xmlns="" id="{2CAEA60C-7A9A-A64D-D85A-0E2FE241945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311630" y="1113099"/>
            <a:ext cx="5337245" cy="5560082"/>
          </a:xfrm>
        </p:spPr>
        <p:txBody>
          <a:bodyPr>
            <a:normAutofit/>
          </a:bodyPr>
          <a:lstStyle>
            <a:lvl1pPr marL="0" indent="0">
              <a:lnSpc>
                <a:spcPct val="190000"/>
              </a:lnSpc>
              <a:buFontTx/>
              <a:buNone/>
              <a:defRPr sz="2300" b="1">
                <a:solidFill>
                  <a:srgbClr val="3777BB"/>
                </a:solidFill>
              </a:defRPr>
            </a:lvl1pPr>
            <a:lvl2pPr marL="457200" indent="0">
              <a:lnSpc>
                <a:spcPct val="190000"/>
              </a:lnSpc>
              <a:buFontTx/>
              <a:buNone/>
              <a:defRPr sz="2300" b="1">
                <a:solidFill>
                  <a:srgbClr val="3777BB"/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35935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6439A82-7909-3787-9C45-65DD32C2833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AD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BCAF8288-4752-23CA-097C-D128B06B30EC}"/>
              </a:ext>
            </a:extLst>
          </p:cNvPr>
          <p:cNvSpPr/>
          <p:nvPr userDrawn="1"/>
        </p:nvSpPr>
        <p:spPr>
          <a:xfrm>
            <a:off x="296845" y="208225"/>
            <a:ext cx="11598310" cy="6284650"/>
          </a:xfrm>
          <a:prstGeom prst="roundRect">
            <a:avLst>
              <a:gd name="adj" fmla="val 8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3034372-D688-4BA8-9763-3A48C10CB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887" y="713307"/>
            <a:ext cx="11269359" cy="5651045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400" b="1">
                <a:solidFill>
                  <a:schemeClr val="tx1"/>
                </a:solidFill>
              </a:defRPr>
            </a:lvl1pPr>
            <a:lvl2pPr marL="361950" indent="-180975">
              <a:lnSpc>
                <a:spcPct val="150000"/>
              </a:lnSpc>
              <a:buClr>
                <a:srgbClr val="3777BB"/>
              </a:buClr>
              <a:buFont typeface="Calibri" panose="020F0502020204030204" pitchFamily="34" charset="0"/>
              <a:buChar char="▪"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xmlns="" id="{C45D3A69-923F-C520-1F4B-3569634910C8}"/>
              </a:ext>
            </a:extLst>
          </p:cNvPr>
          <p:cNvSpPr txBox="1">
            <a:spLocks/>
          </p:cNvSpPr>
          <p:nvPr userDrawn="1"/>
        </p:nvSpPr>
        <p:spPr>
          <a:xfrm>
            <a:off x="11353799" y="6515371"/>
            <a:ext cx="709653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9A9F4C-EBD3-4192-949F-C90943BFF8AC}" type="slidenum">
              <a:rPr lang="en-US" smtClean="0"/>
              <a:pPr/>
              <a:t>‹#›</a:t>
            </a:fld>
            <a:r>
              <a:rPr lang="en-US" dirty="0"/>
              <a:t>/22</a:t>
            </a:r>
          </a:p>
        </p:txBody>
      </p:sp>
      <p:sp>
        <p:nvSpPr>
          <p:cNvPr id="11" name="사각형: 둥근 위쪽 모서리 10">
            <a:extLst>
              <a:ext uri="{FF2B5EF4-FFF2-40B4-BE49-F238E27FC236}">
                <a16:creationId xmlns:a16="http://schemas.microsoft.com/office/drawing/2014/main" xmlns="" id="{CF784E67-3136-4361-BC93-BE98B4E83A5F}"/>
              </a:ext>
            </a:extLst>
          </p:cNvPr>
          <p:cNvSpPr/>
          <p:nvPr userDrawn="1"/>
        </p:nvSpPr>
        <p:spPr>
          <a:xfrm>
            <a:off x="296844" y="208225"/>
            <a:ext cx="11598310" cy="432000"/>
          </a:xfrm>
          <a:prstGeom prst="round2SameRect">
            <a:avLst>
              <a:gd name="adj1" fmla="val 8517"/>
              <a:gd name="adj2" fmla="val 0"/>
            </a:avLst>
          </a:prstGeom>
          <a:solidFill>
            <a:srgbClr val="377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F38586C-F512-253E-934E-AE28ADA47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43" y="269271"/>
            <a:ext cx="10515600" cy="342798"/>
          </a:xfrm>
        </p:spPr>
        <p:txBody>
          <a:bodyPr anchor="b"/>
          <a:lstStyle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2562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7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xmlns="" id="{873E028C-8E89-1A35-5ADE-186C0C0A2E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55265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6080800-E537-07AA-6EC4-48F634DCC836}"/>
              </a:ext>
            </a:extLst>
          </p:cNvPr>
          <p:cNvSpPr txBox="1"/>
          <p:nvPr userDrawn="1"/>
        </p:nvSpPr>
        <p:spPr>
          <a:xfrm>
            <a:off x="2023068" y="2080011"/>
            <a:ext cx="814586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0" b="1" dirty="0">
                <a:ln>
                  <a:solidFill>
                    <a:srgbClr val="3777BB"/>
                  </a:solidFill>
                </a:ln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9" name="사각형: 잘린 한쪽 모서리 8">
            <a:extLst>
              <a:ext uri="{FF2B5EF4-FFF2-40B4-BE49-F238E27FC236}">
                <a16:creationId xmlns:a16="http://schemas.microsoft.com/office/drawing/2014/main" xmlns="" id="{9CAD9055-BAE6-2E6E-DC7B-0CF11E63BBBD}"/>
              </a:ext>
            </a:extLst>
          </p:cNvPr>
          <p:cNvSpPr/>
          <p:nvPr userDrawn="1"/>
        </p:nvSpPr>
        <p:spPr>
          <a:xfrm rot="10800000" flipH="1">
            <a:off x="0" y="-5545"/>
            <a:ext cx="1932167" cy="522380"/>
          </a:xfrm>
          <a:prstGeom prst="snip1Rect">
            <a:avLst>
              <a:gd name="adj" fmla="val 50000"/>
            </a:avLst>
          </a:prstGeom>
          <a:solidFill>
            <a:srgbClr val="CAD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그래픽 9">
            <a:extLst>
              <a:ext uri="{FF2B5EF4-FFF2-40B4-BE49-F238E27FC236}">
                <a16:creationId xmlns:a16="http://schemas.microsoft.com/office/drawing/2014/main" xmlns="" id="{B283DBF6-F899-5D5A-F3EB-A0EEAE22932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9448" y="137292"/>
            <a:ext cx="1585806" cy="244429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xmlns="" id="{24C788AA-44EA-8334-BDED-A96B96EF7FC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24962" y="6410848"/>
            <a:ext cx="1407629" cy="34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6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6AB74663-BC9A-D9F0-46BF-299BD9554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34FB533-0302-C0C7-9AFF-85F8762D3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xmlns="" id="{82D1D542-F241-B61A-6BD9-770D301DAC0C}"/>
              </a:ext>
            </a:extLst>
          </p:cNvPr>
          <p:cNvSpPr txBox="1">
            <a:spLocks/>
          </p:cNvSpPr>
          <p:nvPr userDrawn="1"/>
        </p:nvSpPr>
        <p:spPr>
          <a:xfrm>
            <a:off x="11353799" y="6515371"/>
            <a:ext cx="709653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9A9F4C-EBD3-4192-949F-C90943BFF8AC}" type="slidenum">
              <a:rPr lang="en-US" smtClean="0"/>
              <a:pPr/>
              <a:t>‹#›</a:t>
            </a:fld>
            <a:r>
              <a:rPr lang="en-US" dirty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3797931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B7A7D695-1EF7-6CD0-5794-CCB8CE512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j-ea"/>
              </a:rPr>
              <a:t>Chapter 03 </a:t>
            </a:r>
            <a:r>
              <a:rPr lang="ko-KR" altLang="en-US" sz="4000" dirty="0">
                <a:latin typeface="+mj-ea"/>
              </a:rPr>
              <a:t>연산자</a:t>
            </a:r>
            <a:endParaRPr lang="en-US" sz="4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69546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 dirty="0"/>
              <a:t>비트 논리 연산자</a:t>
            </a:r>
            <a:endParaRPr lang="en-US" altLang="ko-KR" sz="2400" dirty="0"/>
          </a:p>
          <a:p>
            <a:pPr lvl="1"/>
            <a:r>
              <a:rPr lang="en-US" altLang="ko-KR" sz="2000" dirty="0"/>
              <a:t>bit </a:t>
            </a:r>
            <a:r>
              <a:rPr lang="ko-KR" altLang="en-US" sz="2000" dirty="0"/>
              <a:t>단위로 논리 연산을 수행</a:t>
            </a:r>
            <a:r>
              <a:rPr lang="en-US" altLang="ko-KR" sz="2000" dirty="0"/>
              <a:t>. 0</a:t>
            </a:r>
            <a:r>
              <a:rPr lang="ko-KR" altLang="en-US" sz="2000" dirty="0"/>
              <a:t>과 </a:t>
            </a:r>
            <a:r>
              <a:rPr lang="en-US" altLang="ko-KR" sz="2000" dirty="0"/>
              <a:t>1</a:t>
            </a:r>
            <a:r>
              <a:rPr lang="ko-KR" altLang="en-US" sz="2000" dirty="0"/>
              <a:t>이 피연산자가 됨</a:t>
            </a:r>
            <a:endParaRPr lang="en-US" altLang="ko-KR" sz="2000" dirty="0"/>
          </a:p>
          <a:p>
            <a:pPr lvl="1"/>
            <a:r>
              <a:rPr lang="en-US" altLang="ko-KR" sz="2000" dirty="0"/>
              <a:t>byte, short, int, long</a:t>
            </a:r>
            <a:r>
              <a:rPr lang="ko-KR" altLang="en-US" sz="2000" dirty="0"/>
              <a:t>만 피연산자가 될 수 있고</a:t>
            </a:r>
            <a:r>
              <a:rPr lang="en-US" altLang="ko-KR" sz="2000" dirty="0"/>
              <a:t>, float, double</a:t>
            </a:r>
            <a:r>
              <a:rPr lang="ko-KR" altLang="en-US" sz="2000" dirty="0"/>
              <a:t>은 피연산자가 될 수 없음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ffectLst/>
                <a:latin typeface="Arial" panose="020B0604020202020204" pitchFamily="34" charset="0"/>
              </a:rPr>
              <a:t>3.8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비트 논리 연산자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7A9B7A8C-320F-AB58-C02A-459718890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586" y="4582348"/>
            <a:ext cx="6144046" cy="181758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F6FC434-589C-4B58-8D79-258DBFED0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570" y="2441395"/>
            <a:ext cx="6120209" cy="244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752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비트 이동 연산자</a:t>
            </a:r>
            <a:endParaRPr lang="en-US" altLang="ko-KR" sz="2400" dirty="0"/>
          </a:p>
          <a:p>
            <a:pPr lvl="1"/>
            <a:r>
              <a:rPr lang="ko-KR" altLang="en-US" sz="2000" dirty="0"/>
              <a:t>비트를 좌측 또는 우측으로 밀어서 이동시키는 연산을 수행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ffectLst/>
                <a:latin typeface="Arial" panose="020B0604020202020204" pitchFamily="34" charset="0"/>
              </a:rPr>
              <a:t>3.9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비트 이동 연산자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5032BF0-9643-7477-6460-6DA266FE0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737" y="1965239"/>
            <a:ext cx="6838684" cy="24251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9F70CCE9-5B09-7759-89FD-125CB09F0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835" y="4587050"/>
            <a:ext cx="5997081" cy="166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718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887" y="713307"/>
            <a:ext cx="5238101" cy="5651045"/>
          </a:xfrm>
        </p:spPr>
        <p:txBody>
          <a:bodyPr/>
          <a:lstStyle/>
          <a:p>
            <a:r>
              <a:rPr lang="ko-KR" altLang="en-US" dirty="0"/>
              <a:t>대입 연산자</a:t>
            </a:r>
            <a:endParaRPr lang="en-US" altLang="ko-KR" sz="2400" dirty="0"/>
          </a:p>
          <a:p>
            <a:pPr lvl="1"/>
            <a:r>
              <a:rPr lang="ko-KR" altLang="en-US" sz="2000" dirty="0"/>
              <a:t>우측 피연산자의 값을 좌측 피연산자인 변수에 대입</a:t>
            </a:r>
            <a:r>
              <a:rPr lang="en-US" altLang="ko-KR" sz="2000" dirty="0"/>
              <a:t>. </a:t>
            </a:r>
            <a:r>
              <a:rPr lang="ko-KR" altLang="en-US" sz="2000" dirty="0"/>
              <a:t>우측 피연산자에는 </a:t>
            </a:r>
            <a:r>
              <a:rPr lang="ko-KR" altLang="en-US" sz="2000" dirty="0" err="1"/>
              <a:t>리터럴</a:t>
            </a:r>
            <a:r>
              <a:rPr lang="ko-KR" altLang="en-US" sz="2000" dirty="0"/>
              <a:t> 및 변수</a:t>
            </a:r>
            <a:r>
              <a:rPr lang="en-US" altLang="ko-KR" sz="2000" dirty="0"/>
              <a:t>, </a:t>
            </a:r>
            <a:r>
              <a:rPr lang="ko-KR" altLang="en-US" sz="2000" dirty="0"/>
              <a:t>다른 연산식이 올 수 있음</a:t>
            </a:r>
            <a:endParaRPr lang="en-US" altLang="ko-KR" sz="2000" dirty="0"/>
          </a:p>
          <a:p>
            <a:pPr lvl="1"/>
            <a:r>
              <a:rPr lang="ko-KR" altLang="en-US" sz="2000" dirty="0"/>
              <a:t>단순히 값을 대입하는 단순 대입 연산자</a:t>
            </a:r>
            <a:r>
              <a:rPr lang="ko-KR" altLang="en-US" dirty="0"/>
              <a:t>와 </a:t>
            </a:r>
            <a:r>
              <a:rPr lang="ko-KR" altLang="en-US" sz="2000" dirty="0"/>
              <a:t>정해진 연산을 수행한 후 결과를 대입하는 복합 대입 연산자가 있음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ffectLst/>
                <a:latin typeface="Arial" panose="020B0604020202020204" pitchFamily="34" charset="0"/>
              </a:rPr>
              <a:t>3.10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대입 연산자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203AE35-4A58-6034-DAB0-55CAD0C13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25945"/>
            <a:ext cx="5623112" cy="543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152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삼항</a:t>
            </a:r>
            <a:r>
              <a:rPr lang="ko-KR" altLang="en-US" dirty="0"/>
              <a:t> 연산자</a:t>
            </a:r>
            <a:endParaRPr lang="en-US" altLang="ko-KR" sz="2400" dirty="0"/>
          </a:p>
          <a:p>
            <a:pPr lvl="1"/>
            <a:r>
              <a:rPr lang="ko-KR" altLang="en-US" sz="2000" dirty="0"/>
              <a:t>총 </a:t>
            </a:r>
            <a:r>
              <a:rPr lang="en-US" altLang="ko-KR" sz="2000" dirty="0"/>
              <a:t>3</a:t>
            </a:r>
            <a:r>
              <a:rPr lang="ko-KR" altLang="en-US" sz="2000" dirty="0"/>
              <a:t>개의 피연산자를 가짐</a:t>
            </a:r>
            <a:endParaRPr lang="en-US" altLang="ko-KR" sz="2000" dirty="0"/>
          </a:p>
          <a:p>
            <a:pPr lvl="1"/>
            <a:r>
              <a:rPr lang="en-US" altLang="ko-KR" sz="2000" dirty="0"/>
              <a:t>? </a:t>
            </a:r>
            <a:r>
              <a:rPr lang="ko-KR" altLang="en-US" sz="2000" dirty="0"/>
              <a:t>앞의 피연산자는 </a:t>
            </a:r>
            <a:r>
              <a:rPr lang="en-US" altLang="ko-KR" sz="2000" dirty="0" err="1"/>
              <a:t>boolean</a:t>
            </a:r>
            <a:r>
              <a:rPr lang="en-US" altLang="ko-KR" sz="2000" dirty="0"/>
              <a:t> </a:t>
            </a:r>
            <a:r>
              <a:rPr lang="ko-KR" altLang="en-US" sz="2000" dirty="0"/>
              <a:t>변수 또는 조건식</a:t>
            </a:r>
            <a:r>
              <a:rPr lang="en-US" altLang="ko-KR" sz="2000" dirty="0"/>
              <a:t>. </a:t>
            </a:r>
            <a:r>
              <a:rPr lang="ko-KR" altLang="en-US" sz="2000" dirty="0"/>
              <a:t>이 값이 </a:t>
            </a:r>
            <a:r>
              <a:rPr lang="en-US" altLang="ko-KR" sz="2000" dirty="0"/>
              <a:t>true</a:t>
            </a:r>
            <a:r>
              <a:rPr lang="ko-KR" altLang="en-US" sz="2000" dirty="0"/>
              <a:t>이면 콜론</a:t>
            </a:r>
            <a:r>
              <a:rPr lang="en-US" altLang="ko-KR" sz="2000" dirty="0"/>
              <a:t>(:) </a:t>
            </a:r>
            <a:r>
              <a:rPr lang="ko-KR" altLang="en-US" sz="2000" dirty="0"/>
              <a:t>앞의 피연산자가 선택되고</a:t>
            </a:r>
            <a:r>
              <a:rPr lang="en-US" altLang="ko-KR" sz="2000" dirty="0"/>
              <a:t>, false</a:t>
            </a:r>
            <a:r>
              <a:rPr lang="ko-KR" altLang="en-US" sz="2000" dirty="0"/>
              <a:t>이면 콜론 뒤의 피연산자가 선택됨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ffectLst/>
                <a:latin typeface="Arial" panose="020B0604020202020204" pitchFamily="34" charset="0"/>
              </a:rPr>
              <a:t>3.11 </a:t>
            </a:r>
            <a:r>
              <a:rPr lang="ko-KR" altLang="en-US" dirty="0" err="1">
                <a:effectLst/>
                <a:latin typeface="Arial" panose="020B0604020202020204" pitchFamily="34" charset="0"/>
              </a:rPr>
              <a:t>삼항</a:t>
            </a:r>
            <a:r>
              <a:rPr lang="en-US" altLang="ko-KR" dirty="0">
                <a:effectLst/>
                <a:latin typeface="Arial" panose="020B0604020202020204" pitchFamily="34" charset="0"/>
              </a:rPr>
              <a:t>(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조건</a:t>
            </a:r>
            <a:r>
              <a:rPr lang="en-US" altLang="ko-KR" dirty="0">
                <a:effectLst/>
                <a:latin typeface="Arial" panose="020B0604020202020204" pitchFamily="34" charset="0"/>
              </a:rPr>
              <a:t>)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연산자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917211" y="2977959"/>
            <a:ext cx="4534293" cy="1303133"/>
            <a:chOff x="917211" y="2977959"/>
            <a:chExt cx="4534293" cy="130313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843B5EFD-A676-9524-22F2-E0BDF1533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7211" y="2977959"/>
              <a:ext cx="4534293" cy="1303133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80449" y="3723503"/>
              <a:ext cx="303463" cy="1604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9287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연산이 수행되는 순서</a:t>
            </a:r>
            <a:endParaRPr lang="en-US" altLang="ko-KR" sz="2400" dirty="0"/>
          </a:p>
          <a:p>
            <a:pPr lvl="1"/>
            <a:r>
              <a:rPr lang="ko-KR" altLang="en-US" sz="2000" dirty="0"/>
              <a:t>덧셈</a:t>
            </a:r>
            <a:r>
              <a:rPr lang="en-US" altLang="ko-KR" sz="2000" dirty="0"/>
              <a:t>(+), </a:t>
            </a:r>
            <a:r>
              <a:rPr lang="ko-KR" altLang="en-US" sz="2000" dirty="0"/>
              <a:t>뺄셈</a:t>
            </a:r>
            <a:r>
              <a:rPr lang="en-US" altLang="ko-KR" sz="2000" dirty="0"/>
              <a:t>(-) </a:t>
            </a:r>
            <a:r>
              <a:rPr lang="ko-KR" altLang="en-US" sz="2000" dirty="0"/>
              <a:t>연산자보다는 곱셈</a:t>
            </a:r>
            <a:r>
              <a:rPr lang="en-US" altLang="ko-KR" sz="2000" dirty="0"/>
              <a:t>(*), </a:t>
            </a:r>
            <a:r>
              <a:rPr lang="ko-KR" altLang="en-US" sz="2000" dirty="0"/>
              <a:t>나눗셈</a:t>
            </a:r>
            <a:r>
              <a:rPr lang="en-US" altLang="ko-KR" sz="2000" dirty="0"/>
              <a:t>(/) </a:t>
            </a:r>
            <a:r>
              <a:rPr lang="ko-KR" altLang="en-US" sz="2000" dirty="0"/>
              <a:t>연산자가 우선</a:t>
            </a:r>
            <a:r>
              <a:rPr lang="en-US" altLang="ko-KR" sz="2000" dirty="0"/>
              <a:t>. </a:t>
            </a:r>
            <a:r>
              <a:rPr lang="en-US" altLang="ko-KR" dirty="0"/>
              <a:t>&amp;&amp;</a:t>
            </a:r>
            <a:r>
              <a:rPr lang="ko-KR" altLang="en-US" dirty="0"/>
              <a:t>보다는 </a:t>
            </a:r>
            <a:r>
              <a:rPr lang="en-US" altLang="ko-KR" dirty="0"/>
              <a:t>&gt;, &lt; </a:t>
            </a:r>
            <a:r>
              <a:rPr lang="ko-KR" altLang="en-US" dirty="0"/>
              <a:t>가 우선순위가 높음</a:t>
            </a:r>
            <a:endParaRPr lang="en-US" altLang="ko-KR" dirty="0"/>
          </a:p>
          <a:p>
            <a:pPr lvl="1"/>
            <a:r>
              <a:rPr lang="ko-KR" altLang="en-US" dirty="0"/>
              <a:t>우선순위가 같은 연산자의 경우 대부분 왼쪽에서부터 오른쪽으로</a:t>
            </a:r>
            <a:r>
              <a:rPr lang="en-US" altLang="ko-KR" dirty="0"/>
              <a:t>(→) </a:t>
            </a:r>
            <a:r>
              <a:rPr lang="ko-KR" altLang="en-US" dirty="0"/>
              <a:t>연산을 수행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ffectLst/>
                <a:latin typeface="Arial" panose="020B0604020202020204" pitchFamily="34" charset="0"/>
              </a:rPr>
              <a:t>3.12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연산의 방향과 우선순위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0C4FD3C-1021-1B50-70DA-FE78D1299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256" y="2377052"/>
            <a:ext cx="6187144" cy="392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40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1741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220FAEAA-7E14-FCAC-3F95-0A1B22B8F5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ffectLst/>
                <a:latin typeface="Arial" panose="020B0604020202020204" pitchFamily="34" charset="0"/>
              </a:rPr>
              <a:t>3.1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부호</a:t>
            </a:r>
            <a:r>
              <a:rPr lang="en-US" altLang="ko-KR" dirty="0">
                <a:effectLst/>
                <a:latin typeface="Arial" panose="020B0604020202020204" pitchFamily="34" charset="0"/>
              </a:rPr>
              <a:t>/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증감 연산자</a:t>
            </a:r>
          </a:p>
          <a:p>
            <a:r>
              <a:rPr lang="en-US" altLang="ko-KR" dirty="0">
                <a:effectLst/>
                <a:latin typeface="Arial" panose="020B0604020202020204" pitchFamily="34" charset="0"/>
              </a:rPr>
              <a:t>3.2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산술 연산자 </a:t>
            </a:r>
          </a:p>
          <a:p>
            <a:r>
              <a:rPr lang="en-US" altLang="ko-KR" dirty="0">
                <a:effectLst/>
                <a:latin typeface="Arial" panose="020B0604020202020204" pitchFamily="34" charset="0"/>
              </a:rPr>
              <a:t>3.3 </a:t>
            </a:r>
            <a:r>
              <a:rPr lang="ko-KR" altLang="en-US" dirty="0" err="1">
                <a:effectLst/>
                <a:latin typeface="Arial" panose="020B0604020202020204" pitchFamily="34" charset="0"/>
              </a:rPr>
              <a:t>오버플로우와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dirty="0" err="1">
                <a:effectLst/>
                <a:latin typeface="Arial" panose="020B0604020202020204" pitchFamily="34" charset="0"/>
              </a:rPr>
              <a:t>언더플로우</a:t>
            </a:r>
            <a:endParaRPr lang="ko-KR" altLang="en-US" dirty="0">
              <a:effectLst/>
              <a:latin typeface="Arial" panose="020B0604020202020204" pitchFamily="34" charset="0"/>
            </a:endParaRPr>
          </a:p>
          <a:p>
            <a:r>
              <a:rPr lang="en-US" altLang="ko-KR" dirty="0">
                <a:effectLst/>
                <a:latin typeface="Arial" panose="020B0604020202020204" pitchFamily="34" charset="0"/>
              </a:rPr>
              <a:t>3.4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정확한 계산은 정수 연산으로</a:t>
            </a:r>
          </a:p>
          <a:p>
            <a:r>
              <a:rPr lang="en-US" altLang="ko-KR" dirty="0">
                <a:effectLst/>
                <a:latin typeface="Arial" panose="020B0604020202020204" pitchFamily="34" charset="0"/>
              </a:rPr>
              <a:t>3.5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나눗셈 연산 후 </a:t>
            </a:r>
            <a:r>
              <a:rPr lang="en-US" altLang="ko-KR" dirty="0" err="1">
                <a:effectLst/>
                <a:latin typeface="Arial" panose="020B0604020202020204" pitchFamily="34" charset="0"/>
              </a:rPr>
              <a:t>NaN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과 </a:t>
            </a:r>
            <a:r>
              <a:rPr lang="en-US" altLang="ko-KR" dirty="0">
                <a:effectLst/>
                <a:latin typeface="Arial" panose="020B0604020202020204" pitchFamily="34" charset="0"/>
              </a:rPr>
              <a:t>Infinity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처리</a:t>
            </a:r>
          </a:p>
          <a:p>
            <a:r>
              <a:rPr lang="en-US" altLang="ko-KR" dirty="0">
                <a:effectLst/>
                <a:latin typeface="Arial" panose="020B0604020202020204" pitchFamily="34" charset="0"/>
              </a:rPr>
              <a:t>3.6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비교 연산자</a:t>
            </a:r>
          </a:p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E29F28D-CAC4-4F94-4B29-9D78D326B20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ffectLst/>
                <a:latin typeface="Arial" panose="020B0604020202020204" pitchFamily="34" charset="0"/>
              </a:rPr>
              <a:t>3.7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논리 연산자</a:t>
            </a:r>
          </a:p>
          <a:p>
            <a:r>
              <a:rPr lang="en-US" altLang="ko-KR" dirty="0">
                <a:effectLst/>
                <a:latin typeface="Arial" panose="020B0604020202020204" pitchFamily="34" charset="0"/>
              </a:rPr>
              <a:t>3.8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비트 논리 연산자</a:t>
            </a:r>
          </a:p>
          <a:p>
            <a:r>
              <a:rPr lang="en-US" altLang="ko-KR" dirty="0">
                <a:effectLst/>
                <a:latin typeface="Arial" panose="020B0604020202020204" pitchFamily="34" charset="0"/>
              </a:rPr>
              <a:t>3.9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비트 이동 연산자</a:t>
            </a:r>
          </a:p>
          <a:p>
            <a:r>
              <a:rPr lang="en-US" altLang="ko-KR" dirty="0">
                <a:effectLst/>
                <a:latin typeface="Arial" panose="020B0604020202020204" pitchFamily="34" charset="0"/>
              </a:rPr>
              <a:t>3.10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대입 연산자</a:t>
            </a:r>
          </a:p>
          <a:p>
            <a:r>
              <a:rPr lang="en-US" altLang="ko-KR" dirty="0">
                <a:effectLst/>
                <a:latin typeface="Arial" panose="020B0604020202020204" pitchFamily="34" charset="0"/>
              </a:rPr>
              <a:t>3.11 </a:t>
            </a:r>
            <a:r>
              <a:rPr lang="ko-KR" altLang="en-US" dirty="0" err="1">
                <a:effectLst/>
                <a:latin typeface="Arial" panose="020B0604020202020204" pitchFamily="34" charset="0"/>
              </a:rPr>
              <a:t>삼항</a:t>
            </a:r>
            <a:r>
              <a:rPr lang="en-US" altLang="ko-KR" dirty="0">
                <a:effectLst/>
                <a:latin typeface="Arial" panose="020B0604020202020204" pitchFamily="34" charset="0"/>
              </a:rPr>
              <a:t>(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조건</a:t>
            </a:r>
            <a:r>
              <a:rPr lang="en-US" altLang="ko-KR" dirty="0">
                <a:effectLst/>
                <a:latin typeface="Arial" panose="020B0604020202020204" pitchFamily="34" charset="0"/>
              </a:rPr>
              <a:t>)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연산자</a:t>
            </a:r>
          </a:p>
          <a:p>
            <a:r>
              <a:rPr lang="en-US" altLang="ko-KR" dirty="0">
                <a:effectLst/>
                <a:latin typeface="Arial" panose="020B0604020202020204" pitchFamily="34" charset="0"/>
              </a:rPr>
              <a:t>3.12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연산의 방향과 우선순위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988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부호 연산자</a:t>
            </a:r>
            <a:endParaRPr lang="en-US" altLang="ko-KR" sz="2400" dirty="0"/>
          </a:p>
          <a:p>
            <a:pPr lvl="1"/>
            <a:r>
              <a:rPr lang="ko-KR" altLang="en-US" dirty="0"/>
              <a:t>부호 연산자는 변수의 부호를 유지하거나 변경</a:t>
            </a:r>
            <a:endParaRPr lang="en-US" altLang="ko-KR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ko-KR" altLang="en-US" dirty="0"/>
              <a:t>증감 연산자</a:t>
            </a:r>
            <a:endParaRPr lang="en-US" altLang="ko-KR" sz="2400" dirty="0"/>
          </a:p>
          <a:p>
            <a:pPr lvl="1"/>
            <a:r>
              <a:rPr lang="ko-KR" altLang="en-US" dirty="0"/>
              <a:t>증감 연산자는 변수의 값을 </a:t>
            </a:r>
            <a:r>
              <a:rPr lang="en-US" altLang="ko-KR" dirty="0"/>
              <a:t>1 </a:t>
            </a:r>
            <a:r>
              <a:rPr lang="ko-KR" altLang="en-US" dirty="0"/>
              <a:t>증가시키거나 </a:t>
            </a:r>
            <a:r>
              <a:rPr lang="en-US" altLang="ko-KR" dirty="0"/>
              <a:t>1 </a:t>
            </a:r>
            <a:r>
              <a:rPr lang="ko-KR" altLang="en-US" dirty="0"/>
              <a:t>감소시킴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ffectLst/>
                <a:latin typeface="Arial" panose="020B0604020202020204" pitchFamily="34" charset="0"/>
              </a:rPr>
              <a:t>3.1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부호</a:t>
            </a:r>
            <a:r>
              <a:rPr lang="en-US" altLang="ko-KR" dirty="0">
                <a:effectLst/>
                <a:latin typeface="Arial" panose="020B0604020202020204" pitchFamily="34" charset="0"/>
              </a:rPr>
              <a:t>/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증감 연산자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EFA802D-8A8F-10D4-F940-550365D6D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370" y="1870060"/>
            <a:ext cx="7429441" cy="10510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F5665A3B-676F-D45A-3962-9148FB6EB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146" y="4126003"/>
            <a:ext cx="7217677" cy="171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28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산술 연산자</a:t>
            </a:r>
            <a:endParaRPr lang="en-US" altLang="ko-KR" sz="2400" dirty="0"/>
          </a:p>
          <a:p>
            <a:pPr lvl="1"/>
            <a:r>
              <a:rPr lang="ko-KR" altLang="en-US" sz="2000" dirty="0"/>
              <a:t>더하기</a:t>
            </a:r>
            <a:r>
              <a:rPr lang="en-US" altLang="ko-KR" sz="2000" dirty="0"/>
              <a:t>(+), </a:t>
            </a:r>
            <a:r>
              <a:rPr lang="ko-KR" altLang="en-US" sz="2000" dirty="0"/>
              <a:t>빼기</a:t>
            </a:r>
            <a:r>
              <a:rPr lang="en-US" altLang="ko-KR" sz="2000" dirty="0"/>
              <a:t>(-), </a:t>
            </a:r>
            <a:r>
              <a:rPr lang="ko-KR" altLang="en-US" sz="2000" dirty="0"/>
              <a:t>곱하기</a:t>
            </a:r>
            <a:r>
              <a:rPr lang="en-US" altLang="ko-KR" sz="2000" dirty="0"/>
              <a:t>(*), </a:t>
            </a:r>
            <a:r>
              <a:rPr lang="ko-KR" altLang="en-US" sz="2000" dirty="0"/>
              <a:t>나누기</a:t>
            </a:r>
            <a:r>
              <a:rPr lang="en-US" altLang="ko-KR" sz="2000" dirty="0"/>
              <a:t>(/), </a:t>
            </a:r>
            <a:r>
              <a:rPr lang="ko-KR" altLang="en-US" sz="2000" dirty="0"/>
              <a:t>나머지</a:t>
            </a:r>
            <a:r>
              <a:rPr lang="en-US" altLang="ko-KR" sz="2000" dirty="0"/>
              <a:t>(%)</a:t>
            </a:r>
            <a:r>
              <a:rPr lang="ko-KR" altLang="en-US" sz="2000" dirty="0"/>
              <a:t>로 총 </a:t>
            </a:r>
            <a:r>
              <a:rPr lang="en-US" altLang="ko-KR" sz="2000" dirty="0"/>
              <a:t>5</a:t>
            </a:r>
            <a:r>
              <a:rPr lang="ko-KR" altLang="en-US" sz="2000" dirty="0"/>
              <a:t>개</a:t>
            </a:r>
            <a:endParaRPr lang="en-US" altLang="ko-KR" sz="2000" dirty="0"/>
          </a:p>
          <a:p>
            <a:pPr lvl="1"/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ffectLst/>
                <a:latin typeface="Arial" panose="020B0604020202020204" pitchFamily="34" charset="0"/>
              </a:rPr>
              <a:t>3.2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산술 연산자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23CD0FB-0898-7D41-45C6-212C46855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369" y="1909919"/>
            <a:ext cx="7788315" cy="21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522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오버플로우</a:t>
            </a:r>
            <a:endParaRPr lang="en-US" altLang="ko-KR" sz="2400" dirty="0"/>
          </a:p>
          <a:p>
            <a:pPr lvl="1"/>
            <a:r>
              <a:rPr lang="ko-KR" altLang="en-US" dirty="0"/>
              <a:t>타입이 허용하는 최대값을 벗어나는 것</a:t>
            </a:r>
            <a:endParaRPr lang="en-US" altLang="ko-KR" dirty="0"/>
          </a:p>
          <a:p>
            <a:r>
              <a:rPr lang="ko-KR" altLang="en-US" dirty="0" err="1"/>
              <a:t>언더플로우</a:t>
            </a:r>
            <a:endParaRPr lang="en-US" altLang="ko-KR" sz="2400" dirty="0"/>
          </a:p>
          <a:p>
            <a:pPr lvl="1"/>
            <a:r>
              <a:rPr lang="ko-KR" altLang="en-US" dirty="0"/>
              <a:t>타입이 허용하는 최소값을 벗어나는 것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ffectLst/>
                <a:latin typeface="Arial" panose="020B0604020202020204" pitchFamily="34" charset="0"/>
              </a:rPr>
              <a:t>3.3 </a:t>
            </a:r>
            <a:r>
              <a:rPr lang="ko-KR" altLang="en-US" dirty="0" err="1">
                <a:effectLst/>
                <a:latin typeface="Arial" panose="020B0604020202020204" pitchFamily="34" charset="0"/>
              </a:rPr>
              <a:t>오버플로우와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dirty="0" err="1">
                <a:effectLst/>
                <a:latin typeface="Arial" panose="020B0604020202020204" pitchFamily="34" charset="0"/>
              </a:rPr>
              <a:t>언더플로우</a:t>
            </a:r>
            <a:endParaRPr lang="ko-KR" altLang="en-US" dirty="0"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64347F7-DF4C-FB67-D9FE-86B1BBB81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44" y="3144373"/>
            <a:ext cx="6843353" cy="183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41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정수 연산</a:t>
            </a:r>
            <a:endParaRPr lang="en-US" altLang="ko-KR" sz="2400" dirty="0"/>
          </a:p>
          <a:p>
            <a:pPr lvl="1"/>
            <a:r>
              <a:rPr lang="ko-KR" altLang="en-US" dirty="0"/>
              <a:t>산술 연산을 정확하게 계산하려면 실수 타입을 사용하지 않는 것이 좋음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정확한 계산이 필요하면 정수 연산으로 변경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ffectLst/>
                <a:latin typeface="Arial" panose="020B0604020202020204" pitchFamily="34" charset="0"/>
              </a:rPr>
              <a:t>3.4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정확한 계산은 정수 연산으로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78E81FE-0BE2-FDF7-40C7-63A95F5AA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296" y="1935259"/>
            <a:ext cx="5267757" cy="344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403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나눗셈 연산에서 예외 방지하기</a:t>
            </a:r>
            <a:endParaRPr lang="en-US" altLang="ko-KR" sz="2400" dirty="0"/>
          </a:p>
          <a:p>
            <a:pPr lvl="1"/>
            <a:r>
              <a:rPr lang="ko-KR" altLang="en-US" sz="2000" dirty="0"/>
              <a:t>나눗셈</a:t>
            </a:r>
            <a:r>
              <a:rPr lang="en-US" altLang="ko-KR" sz="2000" dirty="0"/>
              <a:t>(/) </a:t>
            </a:r>
            <a:r>
              <a:rPr lang="ko-KR" altLang="en-US" sz="2000" dirty="0"/>
              <a:t>또는 나머지</a:t>
            </a:r>
            <a:r>
              <a:rPr lang="en-US" altLang="ko-KR" sz="2000" dirty="0"/>
              <a:t>(%) </a:t>
            </a:r>
            <a:r>
              <a:rPr lang="ko-KR" altLang="en-US" sz="2000" dirty="0"/>
              <a:t>연산에서 좌측 피연산자가 정수이고 우측 피연산자가 </a:t>
            </a:r>
            <a:r>
              <a:rPr lang="en-US" altLang="ko-KR" sz="2000" dirty="0"/>
              <a:t>0</a:t>
            </a:r>
            <a:r>
              <a:rPr lang="ko-KR" altLang="en-US" sz="2000" dirty="0"/>
              <a:t>일 경우 </a:t>
            </a:r>
            <a:r>
              <a:rPr lang="en-US" altLang="ko-KR" sz="2000" dirty="0" err="1"/>
              <a:t>ArithmeticException</a:t>
            </a:r>
            <a:r>
              <a:rPr lang="ko-KR" altLang="en-US" sz="2000" dirty="0"/>
              <a:t> 발생</a:t>
            </a:r>
            <a:endParaRPr lang="en-US" altLang="ko-KR" sz="2000" dirty="0"/>
          </a:p>
          <a:p>
            <a:pPr lvl="1"/>
            <a:r>
              <a:rPr lang="ko-KR" altLang="en-US" dirty="0"/>
              <a:t>좌측 피연산자가 실수이거나 우측 피연산자가 </a:t>
            </a:r>
            <a:r>
              <a:rPr lang="en-US" altLang="ko-KR" dirty="0"/>
              <a:t>0.0 </a:t>
            </a:r>
            <a:r>
              <a:rPr lang="ko-KR" altLang="en-US" dirty="0"/>
              <a:t>또는 </a:t>
            </a:r>
            <a:r>
              <a:rPr lang="en-US" altLang="ko-KR" dirty="0"/>
              <a:t>0.0f</a:t>
            </a:r>
            <a:r>
              <a:rPr lang="ko-KR" altLang="en-US" dirty="0"/>
              <a:t>이면 예외가 발생하지 않고 연산의 결과는 </a:t>
            </a:r>
            <a:r>
              <a:rPr lang="en-US" altLang="ko-KR" dirty="0"/>
              <a:t>Infinity(</a:t>
            </a:r>
            <a:r>
              <a:rPr lang="ko-KR" altLang="en-US" dirty="0"/>
              <a:t>무한대</a:t>
            </a:r>
            <a:r>
              <a:rPr lang="en-US" altLang="ko-KR" dirty="0"/>
              <a:t>) </a:t>
            </a:r>
            <a:r>
              <a:rPr lang="ko-KR" altLang="en-US" dirty="0"/>
              <a:t>또는 </a:t>
            </a:r>
            <a:r>
              <a:rPr lang="en-US" altLang="ko-KR" dirty="0" err="1"/>
              <a:t>NaN</a:t>
            </a:r>
            <a:r>
              <a:rPr lang="en-US" altLang="ko-KR" dirty="0"/>
              <a:t>(Not a Number)</a:t>
            </a:r>
            <a:r>
              <a:rPr lang="ko-KR" altLang="en-US" dirty="0"/>
              <a:t>이 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Infinity </a:t>
            </a:r>
            <a:r>
              <a:rPr lang="ko-KR" altLang="en-US" dirty="0"/>
              <a:t>또는 </a:t>
            </a:r>
            <a:r>
              <a:rPr lang="en-US" altLang="ko-KR" dirty="0" err="1"/>
              <a:t>NaN</a:t>
            </a:r>
            <a:r>
              <a:rPr lang="en-US" altLang="ko-KR" dirty="0"/>
              <a:t> </a:t>
            </a:r>
            <a:r>
              <a:rPr lang="ko-KR" altLang="en-US" dirty="0"/>
              <a:t>상태에서 계속해서 연산을 수행하면 안 됨 </a:t>
            </a:r>
            <a:endParaRPr lang="en-US" altLang="ko-KR" dirty="0"/>
          </a:p>
          <a:p>
            <a:pPr lvl="1"/>
            <a:r>
              <a:rPr lang="ko-KR" altLang="en-US" dirty="0"/>
              <a:t> </a:t>
            </a:r>
            <a:r>
              <a:rPr lang="en-US" altLang="ko-KR" dirty="0" err="1"/>
              <a:t>Double.isInfinite</a:t>
            </a:r>
            <a:r>
              <a:rPr lang="en-US" altLang="ko-KR" dirty="0"/>
              <a:t>()</a:t>
            </a:r>
            <a:r>
              <a:rPr lang="ko-KR" altLang="en-US" dirty="0"/>
              <a:t>와 </a:t>
            </a:r>
            <a:r>
              <a:rPr lang="en-US" altLang="ko-KR" dirty="0" err="1"/>
              <a:t>Double.isNaN</a:t>
            </a:r>
            <a:r>
              <a:rPr lang="en-US" altLang="ko-KR" dirty="0"/>
              <a:t>()</a:t>
            </a:r>
            <a:r>
              <a:rPr lang="ko-KR" altLang="en-US" dirty="0"/>
              <a:t>를 사용해 </a:t>
            </a:r>
            <a:r>
              <a:rPr lang="en-US" altLang="ko-KR" dirty="0"/>
              <a:t>/</a:t>
            </a:r>
            <a:r>
              <a:rPr lang="ko-KR" altLang="en-US" dirty="0"/>
              <a:t>와 </a:t>
            </a:r>
            <a:r>
              <a:rPr lang="en-US" altLang="ko-KR" dirty="0"/>
              <a:t>% </a:t>
            </a:r>
            <a:r>
              <a:rPr lang="ko-KR" altLang="en-US" dirty="0"/>
              <a:t>연산의 결과가 </a:t>
            </a:r>
            <a:r>
              <a:rPr lang="en-US" altLang="ko-KR" dirty="0"/>
              <a:t>Infinity </a:t>
            </a:r>
            <a:r>
              <a:rPr lang="ko-KR" altLang="en-US" dirty="0"/>
              <a:t>또는 </a:t>
            </a:r>
            <a:r>
              <a:rPr lang="en-US" altLang="ko-KR" dirty="0" err="1"/>
              <a:t>NaN</a:t>
            </a:r>
            <a:r>
              <a:rPr lang="ko-KR" altLang="en-US" dirty="0"/>
              <a:t>인지 먼저 확인하고 다음 연산을 수행하는 것이 좋음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ffectLst/>
                <a:latin typeface="Arial" panose="020B0604020202020204" pitchFamily="34" charset="0"/>
              </a:rPr>
              <a:t>3.5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나눗셈 연산 후 </a:t>
            </a:r>
            <a:r>
              <a:rPr lang="en-US" altLang="ko-KR" dirty="0" err="1">
                <a:effectLst/>
                <a:latin typeface="Arial" panose="020B0604020202020204" pitchFamily="34" charset="0"/>
              </a:rPr>
              <a:t>NaN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과 </a:t>
            </a:r>
            <a:r>
              <a:rPr lang="en-US" altLang="ko-KR" dirty="0">
                <a:effectLst/>
                <a:latin typeface="Arial" panose="020B0604020202020204" pitchFamily="34" charset="0"/>
              </a:rPr>
              <a:t>Infinity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처리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822E51C-3B1C-58C7-78A6-F0A154CAA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516" y="3322077"/>
            <a:ext cx="7795936" cy="9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019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 dirty="0"/>
              <a:t>비교 연산자</a:t>
            </a:r>
            <a:endParaRPr lang="en-US" altLang="ko-KR" sz="2400" dirty="0"/>
          </a:p>
          <a:p>
            <a:pPr lvl="1"/>
            <a:r>
              <a:rPr lang="ko-KR" altLang="en-US" dirty="0"/>
              <a:t>비교 연산자는 동등</a:t>
            </a:r>
            <a:r>
              <a:rPr lang="en-US" altLang="ko-KR" dirty="0"/>
              <a:t>(==, !=) </a:t>
            </a:r>
            <a:r>
              <a:rPr lang="ko-KR" altLang="en-US" dirty="0"/>
              <a:t>또는 크기</a:t>
            </a:r>
            <a:r>
              <a:rPr lang="en-US" altLang="ko-KR" dirty="0"/>
              <a:t>(&lt;, &lt;=, &gt;, &gt;=)</a:t>
            </a:r>
            <a:r>
              <a:rPr lang="ko-KR" altLang="en-US" dirty="0"/>
              <a:t>를 평가해서 </a:t>
            </a:r>
            <a:r>
              <a:rPr lang="en-US" altLang="ko-KR" dirty="0" err="1"/>
              <a:t>boolean</a:t>
            </a:r>
            <a:r>
              <a:rPr lang="en-US" altLang="ko-KR" dirty="0"/>
              <a:t> </a:t>
            </a:r>
            <a:r>
              <a:rPr lang="ko-KR" altLang="en-US" dirty="0"/>
              <a:t>타입인 </a:t>
            </a:r>
            <a:r>
              <a:rPr lang="en-US" altLang="ko-KR" dirty="0"/>
              <a:t>true/false</a:t>
            </a:r>
            <a:r>
              <a:rPr lang="ko-KR" altLang="en-US" dirty="0"/>
              <a:t>를 산출</a:t>
            </a:r>
            <a:endParaRPr lang="en-US" altLang="ko-KR" dirty="0"/>
          </a:p>
          <a:p>
            <a:pPr lvl="1"/>
            <a:r>
              <a:rPr lang="ko-KR" altLang="en-US" dirty="0"/>
              <a:t>흐름 제어문인 조건문</a:t>
            </a:r>
            <a:r>
              <a:rPr lang="en-US" altLang="ko-KR" dirty="0"/>
              <a:t>(if), </a:t>
            </a:r>
            <a:r>
              <a:rPr lang="ko-KR" altLang="en-US" dirty="0" err="1"/>
              <a:t>반복문</a:t>
            </a:r>
            <a:r>
              <a:rPr lang="en-US" altLang="ko-KR" dirty="0"/>
              <a:t>(for, while)</a:t>
            </a:r>
            <a:r>
              <a:rPr lang="ko-KR" altLang="en-US" dirty="0"/>
              <a:t>에서 실행 흐름을 제어할 때 주로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문자열을 비교할 때는 동등</a:t>
            </a:r>
            <a:r>
              <a:rPr lang="en-US" altLang="ko-KR" dirty="0"/>
              <a:t>(==, !=) </a:t>
            </a:r>
            <a:r>
              <a:rPr lang="ko-KR" altLang="en-US" dirty="0"/>
              <a:t>연산자 대신 </a:t>
            </a:r>
            <a:r>
              <a:rPr lang="en-US" altLang="ko-KR" dirty="0" smtClean="0"/>
              <a:t>equals()</a:t>
            </a:r>
            <a:r>
              <a:rPr lang="ko-KR" altLang="en-US" dirty="0"/>
              <a:t>와 </a:t>
            </a:r>
            <a:r>
              <a:rPr lang="en-US" altLang="ko-KR" dirty="0"/>
              <a:t>!</a:t>
            </a:r>
            <a:r>
              <a:rPr lang="en-US" altLang="ko-KR" dirty="0" smtClean="0"/>
              <a:t>equals()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lvl="1"/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ffectLst/>
                <a:latin typeface="Arial" panose="020B0604020202020204" pitchFamily="34" charset="0"/>
              </a:rPr>
              <a:t>3.6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비교 연산자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06EB76E-4865-8D4F-F0ED-7A4CC3195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316" y="2432475"/>
            <a:ext cx="7149905" cy="230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192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논리 연산자</a:t>
            </a:r>
            <a:endParaRPr lang="en-US" altLang="ko-KR" sz="2400" dirty="0"/>
          </a:p>
          <a:p>
            <a:pPr lvl="1"/>
            <a:r>
              <a:rPr lang="ko-KR" altLang="en-US" sz="2000" dirty="0"/>
              <a:t>논리곱</a:t>
            </a:r>
            <a:r>
              <a:rPr lang="en-US" altLang="ko-KR" sz="2000" dirty="0"/>
              <a:t>(&amp;&amp;), </a:t>
            </a:r>
            <a:r>
              <a:rPr lang="ko-KR" altLang="en-US" sz="2000" dirty="0"/>
              <a:t>논리합</a:t>
            </a:r>
            <a:r>
              <a:rPr lang="en-US" altLang="ko-KR" sz="2000" dirty="0"/>
              <a:t>(||), </a:t>
            </a:r>
            <a:r>
              <a:rPr lang="ko-KR" altLang="en-US" sz="2000" dirty="0"/>
              <a:t>배타적 논리합</a:t>
            </a:r>
            <a:r>
              <a:rPr lang="en-US" altLang="ko-KR" sz="2000" dirty="0"/>
              <a:t>(^) </a:t>
            </a:r>
            <a:r>
              <a:rPr lang="ko-KR" altLang="en-US" sz="2000" dirty="0"/>
              <a:t>그리고 논리 부정</a:t>
            </a:r>
            <a:r>
              <a:rPr lang="en-US" altLang="ko-KR" sz="2000" dirty="0"/>
              <a:t>(!) </a:t>
            </a:r>
            <a:r>
              <a:rPr lang="ko-KR" altLang="en-US" sz="2000" dirty="0"/>
              <a:t>연산을 수행</a:t>
            </a:r>
            <a:endParaRPr lang="en-US" altLang="ko-KR" sz="2000" dirty="0"/>
          </a:p>
          <a:p>
            <a:pPr lvl="1"/>
            <a:r>
              <a:rPr lang="ko-KR" altLang="en-US" sz="2000" dirty="0"/>
              <a:t>흐름 제어문인 조건문</a:t>
            </a:r>
            <a:r>
              <a:rPr lang="en-US" altLang="ko-KR" sz="2000" dirty="0"/>
              <a:t>(if), </a:t>
            </a:r>
            <a:r>
              <a:rPr lang="ko-KR" altLang="en-US" sz="2000" dirty="0" err="1"/>
              <a:t>반복문</a:t>
            </a:r>
            <a:r>
              <a:rPr lang="en-US" altLang="ko-KR" sz="2000" dirty="0"/>
              <a:t>(for, while) </a:t>
            </a:r>
            <a:r>
              <a:rPr lang="ko-KR" altLang="en-US" sz="2000" dirty="0"/>
              <a:t>등에서 주로 이용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ffectLst/>
                <a:latin typeface="Arial" panose="020B0604020202020204" pitchFamily="34" charset="0"/>
              </a:rPr>
              <a:t>3.7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논리 연산자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F707058-7016-D697-B100-02CC51C35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91" y="2433938"/>
            <a:ext cx="5696893" cy="393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187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481</Words>
  <Application>Microsoft Office PowerPoint</Application>
  <PresentationFormat>와이드스크린</PresentationFormat>
  <Paragraphs>80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Calibri</vt:lpstr>
      <vt:lpstr>Calibri Light</vt:lpstr>
      <vt:lpstr>Office 테마</vt:lpstr>
      <vt:lpstr>Chapter 03 연산자</vt:lpstr>
      <vt:lpstr>PowerPoint 프레젠테이션</vt:lpstr>
      <vt:lpstr>3.1 부호/증감 연산자</vt:lpstr>
      <vt:lpstr>3.2 산술 연산자 </vt:lpstr>
      <vt:lpstr>3.3 오버플로우와 언더플로우</vt:lpstr>
      <vt:lpstr>3.4 정확한 계산은 정수 연산으로</vt:lpstr>
      <vt:lpstr>3.5 나눗셈 연산 후 NaN과 Infinity 처리</vt:lpstr>
      <vt:lpstr>3.6 비교 연산자</vt:lpstr>
      <vt:lpstr>3.7 논리 연산자</vt:lpstr>
      <vt:lpstr>3.8 비트 논리 연산자</vt:lpstr>
      <vt:lpstr>3.9 비트 이동 연산자</vt:lpstr>
      <vt:lpstr>3.10 대입 연산자</vt:lpstr>
      <vt:lpstr>3.11 삼항(조건) 연산자</vt:lpstr>
      <vt:lpstr>3.12 연산의 방향과 우선순위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mike.cheol.kang@gmail.com</dc:creator>
  <cp:lastModifiedBy>Microsoft 계정</cp:lastModifiedBy>
  <cp:revision>26</cp:revision>
  <dcterms:created xsi:type="dcterms:W3CDTF">2022-08-19T02:52:36Z</dcterms:created>
  <dcterms:modified xsi:type="dcterms:W3CDTF">2022-08-26T00:25:42Z</dcterms:modified>
</cp:coreProperties>
</file>