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7"/>
  </p:handout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6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7BB"/>
    <a:srgbClr val="CAD8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97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2997813A-0E95-5704-7702-A8811B0BD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1E94338-303F-756E-45E9-E78654CEC7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F307E-E946-4A77-98C6-4A18D76455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9D461D1-8B5E-FA60-0EBE-1E64524121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C51A3FD-0ABD-F4F5-3ABF-611407BE14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56D1E-E59C-4F02-BB42-3A2B7E2D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:a16="http://schemas.microsoft.com/office/drawing/2014/main" xmlns="" id="{32A3603F-3A56-7256-4319-2015E7A81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4091459"/>
          </a:xfrm>
          <a:prstGeom prst="rect">
            <a:avLst/>
          </a:prstGeom>
        </p:spPr>
      </p:pic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xmlns="" id="{E79C2C58-6F6F-9564-E8F9-05CB4A2F9010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xmlns="" id="{E223FC63-78AF-2B93-9FE6-2F77E1D624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xmlns="" id="{92F55731-3CD3-A0AF-1072-C71967BDC62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5010" y="6410848"/>
            <a:ext cx="1407629" cy="3427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5C8BF19B-581E-806E-4439-6B890A40D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579" y="4249725"/>
            <a:ext cx="11749135" cy="669803"/>
          </a:xfrm>
        </p:spPr>
        <p:txBody>
          <a:bodyPr>
            <a:normAutofit/>
          </a:bodyPr>
          <a:lstStyle>
            <a:lvl1pPr>
              <a:defRPr sz="3500" b="1">
                <a:solidFill>
                  <a:srgbClr val="3777BB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Chapter 01 </a:t>
            </a:r>
            <a:r>
              <a:rPr lang="ko-KR" altLang="en-US" dirty="0"/>
              <a:t>자바 시작하기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5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0407F07-DCF8-B200-915A-F973A35E3DA1}"/>
              </a:ext>
            </a:extLst>
          </p:cNvPr>
          <p:cNvSpPr/>
          <p:nvPr userDrawn="1"/>
        </p:nvSpPr>
        <p:spPr>
          <a:xfrm>
            <a:off x="-9728" y="0"/>
            <a:ext cx="12192000" cy="6858000"/>
          </a:xfrm>
          <a:prstGeom prst="rect">
            <a:avLst/>
          </a:prstGeom>
          <a:solidFill>
            <a:srgbClr val="3777BB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E2CB0F89-C543-BA28-8768-FCC4634D89CE}"/>
              </a:ext>
            </a:extLst>
          </p:cNvPr>
          <p:cNvSpPr/>
          <p:nvPr userDrawn="1"/>
        </p:nvSpPr>
        <p:spPr>
          <a:xfrm>
            <a:off x="296845" y="673087"/>
            <a:ext cx="11598310" cy="5817166"/>
          </a:xfrm>
          <a:prstGeom prst="roundRect">
            <a:avLst>
              <a:gd name="adj" fmla="val 869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0A735673-559C-B499-F72A-22EFDB338DA6}"/>
              </a:ext>
            </a:extLst>
          </p:cNvPr>
          <p:cNvSpPr/>
          <p:nvPr userDrawn="1"/>
        </p:nvSpPr>
        <p:spPr>
          <a:xfrm>
            <a:off x="405319" y="765312"/>
            <a:ext cx="11381362" cy="562078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FC7BD5A5-453D-5AE9-FAB4-420F28D59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05150F96-0F1A-D346-67A1-D267BF60ADD3}"/>
              </a:ext>
            </a:extLst>
          </p:cNvPr>
          <p:cNvSpPr/>
          <p:nvPr userDrawn="1"/>
        </p:nvSpPr>
        <p:spPr>
          <a:xfrm>
            <a:off x="296844" y="208226"/>
            <a:ext cx="1911335" cy="537126"/>
          </a:xfrm>
          <a:prstGeom prst="round2SameRect">
            <a:avLst/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4F7E0AA-7D52-44E3-2BC8-55306A9494EC}"/>
              </a:ext>
            </a:extLst>
          </p:cNvPr>
          <p:cNvSpPr txBox="1"/>
          <p:nvPr userDrawn="1"/>
        </p:nvSpPr>
        <p:spPr>
          <a:xfrm>
            <a:off x="525137" y="243826"/>
            <a:ext cx="1814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▶ </a:t>
            </a:r>
            <a:r>
              <a:rPr lang="en-US" sz="22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xmlns="" id="{2CAEA60C-7A9A-A64D-D85A-0E2FE241945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593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6439A82-7909-3787-9C45-65DD32C2833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77BB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BCAF8288-4752-23CA-097C-D128B06B30EC}"/>
              </a:ext>
            </a:extLst>
          </p:cNvPr>
          <p:cNvSpPr/>
          <p:nvPr userDrawn="1"/>
        </p:nvSpPr>
        <p:spPr>
          <a:xfrm>
            <a:off x="296845" y="208225"/>
            <a:ext cx="11598310" cy="628465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3034372-D688-4BA8-9763-3A48C10C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269359" cy="565104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361950" indent="-180975">
              <a:lnSpc>
                <a:spcPct val="150000"/>
              </a:lnSpc>
              <a:buClr>
                <a:srgbClr val="3777BB"/>
              </a:buClr>
              <a:buFont typeface="Calibri" panose="020F0502020204030204" pitchFamily="34" charset="0"/>
              <a:buChar char="▪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xmlns="" id="{CF784E67-3136-4361-BC93-BE98B4E83A5F}"/>
              </a:ext>
            </a:extLst>
          </p:cNvPr>
          <p:cNvSpPr/>
          <p:nvPr userDrawn="1"/>
        </p:nvSpPr>
        <p:spPr>
          <a:xfrm>
            <a:off x="296844" y="208225"/>
            <a:ext cx="11598310" cy="432000"/>
          </a:xfrm>
          <a:prstGeom prst="round2SameRect">
            <a:avLst>
              <a:gd name="adj1" fmla="val 8517"/>
              <a:gd name="adj2" fmla="val 0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38586C-F512-253E-934E-AE28ADA4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69271"/>
            <a:ext cx="10515600" cy="342798"/>
          </a:xfrm>
        </p:spPr>
        <p:txBody>
          <a:bodyPr anchor="b"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5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7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xmlns="" id="{873E028C-8E89-1A35-5ADE-186C0C0A2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5526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080800-E537-07AA-6EC4-48F634DCC836}"/>
              </a:ext>
            </a:extLst>
          </p:cNvPr>
          <p:cNvSpPr txBox="1"/>
          <p:nvPr userDrawn="1"/>
        </p:nvSpPr>
        <p:spPr>
          <a:xfrm>
            <a:off x="2023068" y="2080011"/>
            <a:ext cx="81458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>
                <a:ln>
                  <a:solidFill>
                    <a:srgbClr val="3777BB"/>
                  </a:solidFill>
                </a:ln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xmlns="" id="{9CAD9055-BAE6-2E6E-DC7B-0CF11E63BBBD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xmlns="" id="{B283DBF6-F899-5D5A-F3EB-A0EEAE2293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xmlns="" id="{24C788AA-44EA-8334-BDED-A96B96EF7FC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24962" y="6410848"/>
            <a:ext cx="1407629" cy="3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AB74663-BC9A-D9F0-46BF-299BD955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34FB533-0302-C0C7-9AFF-85F8762D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82D1D542-F241-B61A-6BD9-770D301DAC0C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3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7A7D695-1EF7-6CD0-5794-CCB8CE51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+mj-ea"/>
              </a:rPr>
              <a:t>Chapter 05 </a:t>
            </a:r>
            <a:r>
              <a:rPr lang="ko-KR" altLang="en-US" sz="4000">
                <a:latin typeface="+mj-ea"/>
              </a:rPr>
              <a:t>참조 타입</a:t>
            </a:r>
            <a:endParaRPr 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954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문자열 대체</a:t>
            </a:r>
            <a:endParaRPr lang="en-US" altLang="ko-KR" sz="2400" dirty="0"/>
          </a:p>
          <a:p>
            <a:pPr lvl="1"/>
            <a:r>
              <a:rPr lang="ko-KR" altLang="en-US" sz="2000"/>
              <a:t> </a:t>
            </a:r>
            <a:r>
              <a:rPr lang="en-US" altLang="ko-KR" sz="2000"/>
              <a:t>replace() </a:t>
            </a:r>
            <a:r>
              <a:rPr lang="ko-KR" altLang="en-US" sz="2000"/>
              <a:t>메소드는 기존 문자열은 그대로 두고</a:t>
            </a:r>
            <a:r>
              <a:rPr lang="en-US" altLang="ko-KR" sz="2000"/>
              <a:t>, </a:t>
            </a:r>
            <a:r>
              <a:rPr lang="ko-KR" altLang="en-US" sz="2000"/>
              <a:t>대체한 새로운 문자열을 리턴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5.5 </a:t>
            </a:r>
            <a:r>
              <a:rPr lang="ko-KR" altLang="en-US">
                <a:effectLst/>
                <a:latin typeface="Arial" panose="020B0604020202020204" pitchFamily="34" charset="0"/>
              </a:rPr>
              <a:t>문자열</a:t>
            </a:r>
            <a:r>
              <a:rPr lang="en-US" altLang="ko-KR">
                <a:effectLst/>
                <a:latin typeface="Arial" panose="020B0604020202020204" pitchFamily="34" charset="0"/>
              </a:rPr>
              <a:t>(String) </a:t>
            </a:r>
            <a:r>
              <a:rPr lang="ko-KR" altLang="en-US">
                <a:effectLst/>
                <a:latin typeface="Arial" panose="020B0604020202020204" pitchFamily="34" charset="0"/>
              </a:rPr>
              <a:t>타입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A5E2059-5063-7B77-7144-ACC18F94A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78" y="3071552"/>
            <a:ext cx="4122777" cy="27510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9302800-9E44-CB2E-03E5-051CE4FF1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25" y="1981854"/>
            <a:ext cx="7064352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5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문자열 잘라내기</a:t>
            </a:r>
            <a:endParaRPr lang="en-US" altLang="ko-KR" sz="2400" dirty="0"/>
          </a:p>
          <a:p>
            <a:pPr lvl="1"/>
            <a:r>
              <a:rPr lang="ko-KR" altLang="en-US" sz="2000"/>
              <a:t>문자열에서 특정 위치의 문자열을 잘라내어 가져오고 싶다면 </a:t>
            </a:r>
            <a:r>
              <a:rPr lang="en-US" altLang="ko-KR" sz="2000"/>
              <a:t>substring() </a:t>
            </a:r>
            <a:r>
              <a:rPr lang="ko-KR" altLang="en-US" sz="2000"/>
              <a:t>메소드를 사용</a:t>
            </a:r>
            <a:endParaRPr lang="en-US" altLang="ko-KR" sz="200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ko-KR" altLang="en-US"/>
              <a:t>문자열 찾기</a:t>
            </a:r>
            <a:endParaRPr lang="en-US"/>
          </a:p>
          <a:p>
            <a:pPr lvl="1"/>
            <a:r>
              <a:rPr lang="ko-KR" altLang="en-US"/>
              <a:t>문자열에서 특정 문자열의 위치를 찾고자 할 때에는 </a:t>
            </a:r>
            <a:r>
              <a:rPr lang="en-US" altLang="ko-KR"/>
              <a:t>indexOf() </a:t>
            </a:r>
            <a:r>
              <a:rPr lang="ko-KR" altLang="en-US"/>
              <a:t>메소드를 사용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5.5 </a:t>
            </a:r>
            <a:r>
              <a:rPr lang="ko-KR" altLang="en-US">
                <a:effectLst/>
                <a:latin typeface="Arial" panose="020B0604020202020204" pitchFamily="34" charset="0"/>
              </a:rPr>
              <a:t>문자열</a:t>
            </a:r>
            <a:r>
              <a:rPr lang="en-US" altLang="ko-KR">
                <a:effectLst/>
                <a:latin typeface="Arial" panose="020B0604020202020204" pitchFamily="34" charset="0"/>
              </a:rPr>
              <a:t>(String) </a:t>
            </a:r>
            <a:r>
              <a:rPr lang="ko-KR" altLang="en-US">
                <a:effectLst/>
                <a:latin typeface="Arial" panose="020B0604020202020204" pitchFamily="34" charset="0"/>
              </a:rPr>
              <a:t>타입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55B08F5-0899-3947-AB56-221A7D117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47" y="2006783"/>
            <a:ext cx="7087214" cy="10821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855CF61-CEB8-BD32-85F7-BC9853AB8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630" y="4715313"/>
            <a:ext cx="3542036" cy="8753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B3A91B5-DDF8-0BC7-C73E-2D3595A6C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83" y="4802261"/>
            <a:ext cx="3985605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문자열 분리</a:t>
            </a:r>
            <a:endParaRPr lang="en-US" altLang="ko-KR" sz="2400" dirty="0"/>
          </a:p>
          <a:p>
            <a:pPr lvl="1"/>
            <a:r>
              <a:rPr lang="ko-KR" altLang="en-US" sz="2000"/>
              <a:t>구분자가 있는 여러 개의 문자열을 분리할 때 </a:t>
            </a:r>
            <a:r>
              <a:rPr lang="en-US" altLang="ko-KR" sz="2000"/>
              <a:t>split() </a:t>
            </a:r>
            <a:r>
              <a:rPr lang="ko-KR" altLang="en-US" sz="2000"/>
              <a:t>메소드를 사용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5.5 </a:t>
            </a:r>
            <a:r>
              <a:rPr lang="ko-KR" altLang="en-US">
                <a:effectLst/>
                <a:latin typeface="Arial" panose="020B0604020202020204" pitchFamily="34" charset="0"/>
              </a:rPr>
              <a:t>문자열</a:t>
            </a:r>
            <a:r>
              <a:rPr lang="en-US" altLang="ko-KR">
                <a:effectLst/>
                <a:latin typeface="Arial" panose="020B0604020202020204" pitchFamily="34" charset="0"/>
              </a:rPr>
              <a:t>(String) </a:t>
            </a:r>
            <a:r>
              <a:rPr lang="ko-KR" altLang="en-US">
                <a:effectLst/>
                <a:latin typeface="Arial" panose="020B0604020202020204" pitchFamily="34" charset="0"/>
              </a:rPr>
              <a:t>타입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C08C0E9-C9F2-E570-A10B-495887549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15" y="1974017"/>
            <a:ext cx="7102455" cy="8992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2D5E28C-71F9-FE65-BB6F-C0F491BF1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15" y="2979381"/>
            <a:ext cx="3325088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8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배열</a:t>
            </a:r>
            <a:endParaRPr lang="en-US" altLang="ko-KR" sz="2400" dirty="0"/>
          </a:p>
          <a:p>
            <a:pPr lvl="1"/>
            <a:r>
              <a:rPr lang="ko-KR" altLang="en-US" dirty="0"/>
              <a:t>연속된 공간에 값을 나열시키고</a:t>
            </a:r>
            <a:r>
              <a:rPr lang="en-US" altLang="ko-KR" dirty="0"/>
              <a:t>, </a:t>
            </a:r>
            <a:r>
              <a:rPr lang="ko-KR" altLang="en-US" dirty="0"/>
              <a:t>각 값에 </a:t>
            </a:r>
            <a:r>
              <a:rPr lang="ko-KR" altLang="en-US" dirty="0" smtClean="0"/>
              <a:t>인덱스를 </a:t>
            </a:r>
            <a:r>
              <a:rPr lang="ko-KR" altLang="en-US" dirty="0"/>
              <a:t>부여해 놓은 자료구조</a:t>
            </a:r>
            <a:endParaRPr lang="en-US" altLang="ko-KR" dirty="0"/>
          </a:p>
          <a:p>
            <a:pPr lvl="1"/>
            <a:r>
              <a:rPr lang="ko-KR" altLang="en-US" dirty="0"/>
              <a:t>인덱스는 대괄호 </a:t>
            </a:r>
            <a:r>
              <a:rPr lang="en-US" altLang="ko-KR" dirty="0"/>
              <a:t>[ ]</a:t>
            </a:r>
            <a:r>
              <a:rPr lang="ko-KR" altLang="en-US" dirty="0"/>
              <a:t>와 함께 사용하여 각 항목의 값을 읽거나 저장하는데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배열 변수 선언</a:t>
            </a:r>
            <a:endParaRPr lang="en-US" altLang="ko-KR" sz="2400" dirty="0"/>
          </a:p>
          <a:p>
            <a:pPr lvl="1"/>
            <a:r>
              <a:rPr lang="ko-KR" altLang="en-US" dirty="0"/>
              <a:t>두 가지 형태로 작성</a:t>
            </a:r>
            <a:r>
              <a:rPr lang="en-US" altLang="ko-KR" dirty="0"/>
              <a:t>. </a:t>
            </a:r>
            <a:r>
              <a:rPr lang="ko-KR" altLang="en-US" dirty="0"/>
              <a:t>첫 번째가 관례적인 표기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ko-KR" altLang="en-US" dirty="0"/>
              <a:t>배열은 </a:t>
            </a:r>
            <a:r>
              <a:rPr lang="ko-KR" altLang="en-US" dirty="0" err="1"/>
              <a:t>힙</a:t>
            </a:r>
            <a:r>
              <a:rPr lang="ko-KR" altLang="en-US" dirty="0"/>
              <a:t> 영역에 생성되고 배열 변수는 </a:t>
            </a:r>
            <a:r>
              <a:rPr lang="ko-KR" altLang="en-US" dirty="0" err="1"/>
              <a:t>힙</a:t>
            </a:r>
            <a:r>
              <a:rPr lang="ko-KR" altLang="en-US" dirty="0"/>
              <a:t> 영역의 배열 주소를 저장</a:t>
            </a:r>
            <a:endParaRPr lang="en-US" altLang="ko-KR" dirty="0"/>
          </a:p>
          <a:p>
            <a:pPr lvl="1"/>
            <a:r>
              <a:rPr lang="ko-KR" altLang="en-US" dirty="0"/>
              <a:t>참조할 배열이 없다면 배열 변수도 </a:t>
            </a:r>
            <a:r>
              <a:rPr lang="en-US" altLang="ko-KR" dirty="0"/>
              <a:t>null</a:t>
            </a:r>
            <a:r>
              <a:rPr lang="ko-KR" altLang="en-US" dirty="0"/>
              <a:t>로 초기화할 수 있다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5.6 </a:t>
            </a:r>
            <a:r>
              <a:rPr lang="ko-KR" altLang="en-US">
                <a:effectLst/>
                <a:latin typeface="Arial" panose="020B0604020202020204" pitchFamily="34" charset="0"/>
              </a:rPr>
              <a:t>배열</a:t>
            </a:r>
            <a:r>
              <a:rPr lang="en-US" altLang="ko-KR">
                <a:effectLst/>
                <a:latin typeface="Arial" panose="020B0604020202020204" pitchFamily="34" charset="0"/>
              </a:rPr>
              <a:t>(Array) </a:t>
            </a:r>
            <a:r>
              <a:rPr lang="ko-KR" altLang="en-US">
                <a:effectLst/>
                <a:latin typeface="Arial" panose="020B0604020202020204" pitchFamily="34" charset="0"/>
              </a:rPr>
              <a:t>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C3F1B48-120B-C40A-FDAF-BAB962C38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97" y="2186832"/>
            <a:ext cx="3779848" cy="12421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FB12031-6582-4DEA-74C5-31C6D409B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93" y="4465720"/>
            <a:ext cx="7087214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04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/>
              <a:t>값 목록으로 배열 생성</a:t>
            </a:r>
            <a:endParaRPr lang="en-US" altLang="ko-KR" sz="2400" dirty="0"/>
          </a:p>
          <a:p>
            <a:pPr lvl="1"/>
            <a:r>
              <a:rPr lang="ko-KR" altLang="en-US" sz="2000" dirty="0"/>
              <a:t>배열에 저장될 값의 목록이 있다면</a:t>
            </a:r>
            <a:r>
              <a:rPr lang="en-US" altLang="ko-KR" sz="2000" dirty="0"/>
              <a:t>, </a:t>
            </a:r>
            <a:r>
              <a:rPr lang="ko-KR" altLang="en-US" sz="2000" dirty="0"/>
              <a:t>다음과 같이 간단하게 배열을 생성할 수 있음</a:t>
            </a:r>
            <a:endParaRPr lang="en-US" altLang="ko-KR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ko-KR" altLang="en-US" dirty="0"/>
              <a:t>배열 변수를 선언한 시점과 값 목록이 대입되는 시점이 다르다면 </a:t>
            </a:r>
            <a:r>
              <a:rPr lang="en-US" altLang="ko-KR" dirty="0"/>
              <a:t>new </a:t>
            </a:r>
            <a:r>
              <a:rPr lang="ko-KR" altLang="en-US" dirty="0"/>
              <a:t>타입</a:t>
            </a:r>
            <a:r>
              <a:rPr lang="en-US" altLang="ko-KR" dirty="0"/>
              <a:t>[ ]</a:t>
            </a:r>
            <a:r>
              <a:rPr lang="ko-KR" altLang="en-US" dirty="0"/>
              <a:t>을 중괄호 앞에 붙여줌</a:t>
            </a:r>
            <a:r>
              <a:rPr lang="en-US" altLang="ko-KR" dirty="0"/>
              <a:t>. </a:t>
            </a:r>
            <a:r>
              <a:rPr lang="ko-KR" altLang="en-US" dirty="0"/>
              <a:t>타입은 배열 변수를 선언할 때 사용한 타입과 동일하게 지정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5.6 </a:t>
            </a:r>
            <a:r>
              <a:rPr lang="ko-KR" altLang="en-US">
                <a:effectLst/>
                <a:latin typeface="Arial" panose="020B0604020202020204" pitchFamily="34" charset="0"/>
              </a:rPr>
              <a:t>배열</a:t>
            </a:r>
            <a:r>
              <a:rPr lang="en-US" altLang="ko-KR">
                <a:effectLst/>
                <a:latin typeface="Arial" panose="020B0604020202020204" pitchFamily="34" charset="0"/>
              </a:rPr>
              <a:t>(Array) </a:t>
            </a:r>
            <a:r>
              <a:rPr lang="ko-KR" altLang="en-US">
                <a:effectLst/>
                <a:latin typeface="Arial" panose="020B0604020202020204" pitchFamily="34" charset="0"/>
              </a:rPr>
              <a:t>타입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5874260-0EB4-2546-4660-834FEEB18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38" y="1864378"/>
            <a:ext cx="7102455" cy="22480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C4C9478-9BFB-4CA1-3726-667E04CA1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79" y="5579888"/>
            <a:ext cx="7087214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new </a:t>
            </a:r>
            <a:r>
              <a:rPr lang="ko-KR" altLang="en-US"/>
              <a:t>연산자로 배열 생성</a:t>
            </a:r>
            <a:endParaRPr lang="en-US" altLang="ko-KR" sz="2400" dirty="0"/>
          </a:p>
          <a:p>
            <a:pPr lvl="1"/>
            <a:r>
              <a:rPr lang="en-US" altLang="ko-KR" sz="2000"/>
              <a:t>new </a:t>
            </a:r>
            <a:r>
              <a:rPr lang="ko-KR" altLang="en-US" sz="2000"/>
              <a:t>연산자로</a:t>
            </a:r>
            <a:r>
              <a:rPr lang="en-US" altLang="ko-KR"/>
              <a:t> </a:t>
            </a:r>
            <a:r>
              <a:rPr lang="ko-KR" altLang="en-US" sz="2000"/>
              <a:t>값의 목록은 없지만 향후 값들을 저장할 목적으로 배열을 미리 생성</a:t>
            </a:r>
            <a:endParaRPr lang="en-US" altLang="ko-KR" sz="2000"/>
          </a:p>
          <a:p>
            <a:pPr marL="180975" lvl="1" indent="0">
              <a:buNone/>
            </a:pPr>
            <a:endParaRPr lang="en-US"/>
          </a:p>
          <a:p>
            <a:pPr marL="180975" lvl="1" indent="0">
              <a:buNone/>
            </a:pPr>
            <a:endParaRPr lang="en-US"/>
          </a:p>
          <a:p>
            <a:pPr lvl="1"/>
            <a:r>
              <a:rPr lang="en-US" altLang="ko-KR"/>
              <a:t>new </a:t>
            </a:r>
            <a:r>
              <a:rPr lang="ko-KR" altLang="en-US"/>
              <a:t>연산자로 배열을 처음 생성하면 배열 항목은 기본값으로 초기화된다</a:t>
            </a:r>
            <a:r>
              <a:rPr lang="en-US" altLang="ko-KR"/>
              <a:t>.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5.6 </a:t>
            </a:r>
            <a:r>
              <a:rPr lang="ko-KR" altLang="en-US">
                <a:effectLst/>
                <a:latin typeface="Arial" panose="020B0604020202020204" pitchFamily="34" charset="0"/>
              </a:rPr>
              <a:t>배열</a:t>
            </a:r>
            <a:r>
              <a:rPr lang="en-US" altLang="ko-KR">
                <a:effectLst/>
                <a:latin typeface="Arial" panose="020B0604020202020204" pitchFamily="34" charset="0"/>
              </a:rPr>
              <a:t>(Array) </a:t>
            </a:r>
            <a:r>
              <a:rPr lang="ko-KR" altLang="en-US">
                <a:effectLst/>
                <a:latin typeface="Arial" panose="020B0604020202020204" pitchFamily="34" charset="0"/>
              </a:rPr>
              <a:t>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5DB2EAF-2482-6376-4C7A-A0351088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81" y="1901510"/>
            <a:ext cx="9043863" cy="7585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4A7E8C0-FE3A-B9E5-F7CD-BF005DCD8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15" y="3413343"/>
            <a:ext cx="6704867" cy="29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53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배열 길이</a:t>
            </a:r>
            <a:endParaRPr lang="en-US" altLang="ko-KR" sz="2400" dirty="0"/>
          </a:p>
          <a:p>
            <a:pPr lvl="1"/>
            <a:r>
              <a:rPr lang="ko-KR" altLang="en-US" sz="2000"/>
              <a:t>배열의 길이란 배열에 저장할 수 있는 항목 수</a:t>
            </a:r>
            <a:endParaRPr lang="en-US" altLang="ko-KR" sz="2000"/>
          </a:p>
          <a:p>
            <a:pPr lvl="1"/>
            <a:r>
              <a:rPr lang="ko-KR" altLang="en-US" sz="2000"/>
              <a:t>코드에서 배열의 길이를 얻으려면 도트</a:t>
            </a:r>
            <a:r>
              <a:rPr lang="en-US" altLang="ko-KR" sz="2000"/>
              <a:t>(.) </a:t>
            </a:r>
            <a:r>
              <a:rPr lang="ko-KR" altLang="en-US" sz="2000"/>
              <a:t>연산자를 사용해서 참조하는 배열의 </a:t>
            </a:r>
            <a:r>
              <a:rPr lang="en-US" altLang="ko-KR" sz="2000"/>
              <a:t>length </a:t>
            </a:r>
            <a:r>
              <a:rPr lang="ko-KR" altLang="en-US" sz="2000"/>
              <a:t>필드를 읽음</a:t>
            </a:r>
            <a:endParaRPr lang="en-US" altLang="ko-KR" sz="200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ko-KR" altLang="en-US"/>
              <a:t>배열의 </a:t>
            </a:r>
            <a:r>
              <a:rPr lang="en-US" altLang="ko-KR"/>
              <a:t>length </a:t>
            </a:r>
            <a:r>
              <a:rPr lang="ko-KR" altLang="en-US"/>
              <a:t>필드는 읽기만 가능하므로 값을 변경할 수는 없음</a:t>
            </a:r>
            <a:endParaRPr lang="en-US" altLang="ko-KR"/>
          </a:p>
          <a:p>
            <a:pPr lvl="1"/>
            <a:r>
              <a:rPr lang="ko-KR" altLang="en-US"/>
              <a:t>배열 길이는 </a:t>
            </a:r>
            <a:r>
              <a:rPr lang="en-US" altLang="ko-KR"/>
              <a:t>for </a:t>
            </a:r>
            <a:r>
              <a:rPr lang="ko-KR" altLang="en-US"/>
              <a:t>문을 사용해서 전체 배열 항목을 반복할 때 많이 사용</a:t>
            </a:r>
            <a:endParaRPr lang="en-US" altLang="ko-KR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5.6 </a:t>
            </a:r>
            <a:r>
              <a:rPr lang="ko-KR" altLang="en-US">
                <a:effectLst/>
                <a:latin typeface="Arial" panose="020B0604020202020204" pitchFamily="34" charset="0"/>
              </a:rPr>
              <a:t>배열</a:t>
            </a:r>
            <a:r>
              <a:rPr lang="en-US" altLang="ko-KR">
                <a:effectLst/>
                <a:latin typeface="Arial" panose="020B0604020202020204" pitchFamily="34" charset="0"/>
              </a:rPr>
              <a:t>(Array) </a:t>
            </a:r>
            <a:r>
              <a:rPr lang="ko-KR" altLang="en-US">
                <a:effectLst/>
                <a:latin typeface="Arial" panose="020B0604020202020204" pitchFamily="34" charset="0"/>
              </a:rPr>
              <a:t>타입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761F1D-1006-9AFC-066B-1E082B70E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66" y="2418284"/>
            <a:ext cx="7064352" cy="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8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다차원 배열</a:t>
            </a:r>
            <a:endParaRPr lang="en-US" altLang="ko-KR" sz="2400" dirty="0"/>
          </a:p>
          <a:p>
            <a:pPr lvl="1"/>
            <a:r>
              <a:rPr lang="ko-KR" altLang="en-US" sz="2000"/>
              <a:t>배열 항목에는 또 다른 배열이 대입된 배열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5.7 </a:t>
            </a:r>
            <a:r>
              <a:rPr lang="ko-KR" altLang="en-US">
                <a:effectLst/>
                <a:latin typeface="Arial" panose="020B0604020202020204" pitchFamily="34" charset="0"/>
              </a:rPr>
              <a:t>다차원 배열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9BD7E42-E801-9AA9-DE57-F1601B69D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24" y="1957542"/>
            <a:ext cx="5913632" cy="31625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08852BE-C0BE-0823-2B93-0C0C6AF7B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85" y="5363660"/>
            <a:ext cx="7209145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81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값 목록으로 다차원 배열 생성</a:t>
            </a:r>
            <a:endParaRPr lang="en-US" altLang="ko-KR" sz="2400" dirty="0"/>
          </a:p>
          <a:p>
            <a:pPr lvl="1"/>
            <a:r>
              <a:rPr lang="ko-KR" altLang="en-US" sz="2000"/>
              <a:t>값 목록으로 다차원 배열을 생성 시 배열 변수 선언 시 타입 뒤에 대괄호 </a:t>
            </a:r>
            <a:r>
              <a:rPr lang="en-US" altLang="ko-KR" sz="2000"/>
              <a:t>[ ]</a:t>
            </a:r>
            <a:r>
              <a:rPr lang="ko-KR" altLang="en-US" sz="2000"/>
              <a:t>를 차원의 수만큼 붙이고</a:t>
            </a:r>
            <a:r>
              <a:rPr lang="en-US" altLang="ko-KR" sz="2000"/>
              <a:t>, </a:t>
            </a:r>
            <a:r>
              <a:rPr lang="ko-KR" altLang="en-US" sz="2000"/>
              <a:t>값 목록도 마찬가지로 차원의 수만큼 중괄호를 중첩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5.7 </a:t>
            </a:r>
            <a:r>
              <a:rPr lang="ko-KR" altLang="en-US">
                <a:effectLst/>
                <a:latin typeface="Arial" panose="020B0604020202020204" pitchFamily="34" charset="0"/>
              </a:rPr>
              <a:t>다차원 배열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C2690D7-4B48-68C4-E3D3-AD19F4DC3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79" y="2371135"/>
            <a:ext cx="7110076" cy="16003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C09F188-3970-850C-6F98-8A64459FB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31" y="4102088"/>
            <a:ext cx="6073666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04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/>
              <a:t>new </a:t>
            </a:r>
            <a:r>
              <a:rPr lang="ko-KR" altLang="en-US" sz="2400"/>
              <a:t>연산자로 다차원 배열 생성</a:t>
            </a:r>
            <a:endParaRPr lang="en-US" altLang="ko-KR" sz="2400" dirty="0"/>
          </a:p>
          <a:p>
            <a:pPr lvl="1"/>
            <a:r>
              <a:rPr lang="en-US" altLang="ko-KR"/>
              <a:t>new </a:t>
            </a:r>
            <a:r>
              <a:rPr lang="ko-KR" altLang="en-US"/>
              <a:t>연산자로 다차원 배열을 생성하려면 배열 변수 선언 시 타입 뒤에 대괄호 </a:t>
            </a:r>
            <a:r>
              <a:rPr lang="en-US" altLang="ko-KR"/>
              <a:t>[ ]</a:t>
            </a:r>
            <a:r>
              <a:rPr lang="ko-KR" altLang="en-US"/>
              <a:t>를 차원의 수만큼 붙이고</a:t>
            </a:r>
            <a:r>
              <a:rPr lang="en-US" altLang="ko-KR"/>
              <a:t>, new </a:t>
            </a:r>
            <a:r>
              <a:rPr lang="ko-KR" altLang="en-US"/>
              <a:t>타입 뒤에도 차원의 수만큼 대괄호 </a:t>
            </a:r>
            <a:r>
              <a:rPr lang="en-US" altLang="ko-KR"/>
              <a:t>[ ]</a:t>
            </a:r>
            <a:r>
              <a:rPr lang="ko-KR" altLang="en-US"/>
              <a:t>를 작성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5.7 </a:t>
            </a:r>
            <a:r>
              <a:rPr lang="ko-KR" altLang="en-US">
                <a:effectLst/>
                <a:latin typeface="Arial" panose="020B0604020202020204" pitchFamily="34" charset="0"/>
              </a:rPr>
              <a:t>다차원 배열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010116F-7371-CCB7-EADF-48CA4BDBE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48" y="2307791"/>
            <a:ext cx="7087214" cy="6629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554B40A-1638-BDFE-94AE-521744A92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48" y="3117746"/>
            <a:ext cx="6386113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4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220FAEAA-7E14-FCAC-3F95-0A1B22B8F5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5.1 </a:t>
            </a:r>
            <a:r>
              <a:rPr lang="ko-KR" altLang="en-US">
                <a:effectLst/>
                <a:latin typeface="Arial" panose="020B0604020202020204" pitchFamily="34" charset="0"/>
              </a:rPr>
              <a:t>데이터 타입 분류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5.2 </a:t>
            </a:r>
            <a:r>
              <a:rPr lang="ko-KR" altLang="en-US">
                <a:effectLst/>
                <a:latin typeface="Arial" panose="020B0604020202020204" pitchFamily="34" charset="0"/>
              </a:rPr>
              <a:t>메모리 사용 영역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5.3 </a:t>
            </a:r>
            <a:r>
              <a:rPr lang="ko-KR" altLang="en-US">
                <a:effectLst/>
                <a:latin typeface="Arial" panose="020B0604020202020204" pitchFamily="34" charset="0"/>
              </a:rPr>
              <a:t>참조 타입 변수의 </a:t>
            </a:r>
            <a:r>
              <a:rPr lang="en-US" altLang="ko-KR">
                <a:effectLst/>
                <a:latin typeface="Arial" panose="020B0604020202020204" pitchFamily="34" charset="0"/>
              </a:rPr>
              <a:t>==, != </a:t>
            </a:r>
            <a:r>
              <a:rPr lang="ko-KR" altLang="en-US">
                <a:effectLst/>
                <a:latin typeface="Arial" panose="020B0604020202020204" pitchFamily="34" charset="0"/>
              </a:rPr>
              <a:t>연산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5.4 null</a:t>
            </a:r>
            <a:r>
              <a:rPr lang="ko-KR" altLang="en-US">
                <a:effectLst/>
                <a:latin typeface="Arial" panose="020B0604020202020204" pitchFamily="34" charset="0"/>
              </a:rPr>
              <a:t>과 </a:t>
            </a:r>
            <a:r>
              <a:rPr lang="en-US" altLang="ko-KR">
                <a:effectLst/>
                <a:latin typeface="Arial" panose="020B0604020202020204" pitchFamily="34" charset="0"/>
              </a:rPr>
              <a:t>NullPointerException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5.5 </a:t>
            </a:r>
            <a:r>
              <a:rPr lang="ko-KR" altLang="en-US">
                <a:effectLst/>
                <a:latin typeface="Arial" panose="020B0604020202020204" pitchFamily="34" charset="0"/>
              </a:rPr>
              <a:t>문자열</a:t>
            </a:r>
            <a:r>
              <a:rPr lang="en-US" altLang="ko-KR">
                <a:effectLst/>
                <a:latin typeface="Arial" panose="020B0604020202020204" pitchFamily="34" charset="0"/>
              </a:rPr>
              <a:t>(String) </a:t>
            </a:r>
            <a:r>
              <a:rPr lang="ko-KR" altLang="en-US">
                <a:effectLst/>
                <a:latin typeface="Arial" panose="020B0604020202020204" pitchFamily="34" charset="0"/>
              </a:rPr>
              <a:t>타입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5.6 </a:t>
            </a:r>
            <a:r>
              <a:rPr lang="ko-KR" altLang="en-US">
                <a:effectLst/>
                <a:latin typeface="Arial" panose="020B0604020202020204" pitchFamily="34" charset="0"/>
              </a:rPr>
              <a:t>배열</a:t>
            </a:r>
            <a:r>
              <a:rPr lang="en-US" altLang="ko-KR">
                <a:effectLst/>
                <a:latin typeface="Arial" panose="020B0604020202020204" pitchFamily="34" charset="0"/>
              </a:rPr>
              <a:t>(Array) </a:t>
            </a:r>
            <a:r>
              <a:rPr lang="ko-KR" altLang="en-US">
                <a:effectLst/>
                <a:latin typeface="Arial" panose="020B0604020202020204" pitchFamily="34" charset="0"/>
              </a:rPr>
              <a:t>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E29F28D-CAC4-4F94-4B29-9D78D326B20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56033" y="1113099"/>
            <a:ext cx="5771533" cy="5049162"/>
          </a:xfrm>
        </p:spPr>
        <p:txBody>
          <a:bodyPr>
            <a:normAutofit fontScale="925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5.7 </a:t>
            </a:r>
            <a:r>
              <a:rPr lang="ko-KR" altLang="en-US">
                <a:effectLst/>
                <a:latin typeface="Arial" panose="020B0604020202020204" pitchFamily="34" charset="0"/>
              </a:rPr>
              <a:t>다차원 배열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5.8 </a:t>
            </a:r>
            <a:r>
              <a:rPr lang="ko-KR" altLang="en-US">
                <a:effectLst/>
                <a:latin typeface="Arial" panose="020B0604020202020204" pitchFamily="34" charset="0"/>
              </a:rPr>
              <a:t>객체를 참조하는 배열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5.9 </a:t>
            </a:r>
            <a:r>
              <a:rPr lang="ko-KR" altLang="en-US">
                <a:effectLst/>
                <a:latin typeface="Arial" panose="020B0604020202020204" pitchFamily="34" charset="0"/>
              </a:rPr>
              <a:t>배열 복사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5.10 </a:t>
            </a:r>
            <a:r>
              <a:rPr lang="ko-KR" altLang="en-US">
                <a:effectLst/>
                <a:latin typeface="Arial" panose="020B0604020202020204" pitchFamily="34" charset="0"/>
              </a:rPr>
              <a:t>배열 항목 반복을 위한 향상된 </a:t>
            </a:r>
            <a:r>
              <a:rPr lang="en-US" altLang="ko-KR">
                <a:effectLst/>
                <a:latin typeface="Arial" panose="020B0604020202020204" pitchFamily="34" charset="0"/>
              </a:rPr>
              <a:t>for </a:t>
            </a:r>
            <a:r>
              <a:rPr lang="ko-KR" altLang="en-US">
                <a:effectLst/>
                <a:latin typeface="Arial" panose="020B0604020202020204" pitchFamily="34" charset="0"/>
              </a:rPr>
              <a:t>문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5.11 main( ) </a:t>
            </a:r>
            <a:r>
              <a:rPr lang="ko-KR" altLang="en-US">
                <a:effectLst/>
                <a:latin typeface="Arial" panose="020B0604020202020204" pitchFamily="34" charset="0"/>
              </a:rPr>
              <a:t>메소드의 </a:t>
            </a:r>
            <a:r>
              <a:rPr lang="en-US" altLang="ko-KR">
                <a:effectLst/>
                <a:latin typeface="Arial" panose="020B0604020202020204" pitchFamily="34" charset="0"/>
              </a:rPr>
              <a:t>String[ ] </a:t>
            </a:r>
            <a:r>
              <a:rPr lang="ko-KR" altLang="en-US">
                <a:effectLst/>
                <a:latin typeface="Arial" panose="020B0604020202020204" pitchFamily="34" charset="0"/>
              </a:rPr>
              <a:t>매개변수 용도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5.12 </a:t>
            </a:r>
            <a:r>
              <a:rPr lang="ko-KR" altLang="en-US">
                <a:effectLst/>
                <a:latin typeface="Arial" panose="020B0604020202020204" pitchFamily="34" charset="0"/>
              </a:rPr>
              <a:t>열거</a:t>
            </a:r>
            <a:r>
              <a:rPr lang="en-US" altLang="ko-KR">
                <a:effectLst/>
                <a:latin typeface="Arial" panose="020B0604020202020204" pitchFamily="34" charset="0"/>
              </a:rPr>
              <a:t>(Enum) </a:t>
            </a:r>
            <a:r>
              <a:rPr lang="ko-KR" altLang="en-US">
                <a:effectLst/>
                <a:latin typeface="Arial" panose="020B0604020202020204" pitchFamily="34" charset="0"/>
              </a:rPr>
              <a:t>타입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8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배열에서 객체 참조하기</a:t>
            </a:r>
            <a:endParaRPr lang="en-US" altLang="ko-KR" sz="2400" dirty="0"/>
          </a:p>
          <a:p>
            <a:pPr lvl="1"/>
            <a:r>
              <a:rPr lang="ko-KR" altLang="en-US" sz="2000"/>
              <a:t>기본 타입</a:t>
            </a:r>
            <a:r>
              <a:rPr lang="en-US" altLang="ko-KR" sz="2000"/>
              <a:t>(byte, char, short, int, long, float, double, boolean) </a:t>
            </a:r>
            <a:r>
              <a:rPr lang="ko-KR" altLang="en-US" sz="2000"/>
              <a:t>배열은 각 항목에 값을 직접 저장</a:t>
            </a:r>
            <a:r>
              <a:rPr lang="en-US" altLang="ko-KR" sz="2000"/>
              <a:t> </a:t>
            </a:r>
          </a:p>
          <a:p>
            <a:pPr lvl="1"/>
            <a:r>
              <a:rPr lang="ko-KR" altLang="en-US" sz="2000"/>
              <a:t>참조 타입</a:t>
            </a:r>
            <a:r>
              <a:rPr lang="en-US" altLang="ko-KR" sz="2000"/>
              <a:t>(</a:t>
            </a:r>
            <a:r>
              <a:rPr lang="ko-KR" altLang="en-US" sz="2000"/>
              <a:t>클래스</a:t>
            </a:r>
            <a:r>
              <a:rPr lang="en-US" altLang="ko-KR" sz="2000"/>
              <a:t>, </a:t>
            </a:r>
            <a:r>
              <a:rPr lang="ko-KR" altLang="en-US" sz="2000"/>
              <a:t>인터페이스</a:t>
            </a:r>
            <a:r>
              <a:rPr lang="en-US" altLang="ko-KR" sz="2000"/>
              <a:t>) </a:t>
            </a:r>
            <a:r>
              <a:rPr lang="ko-KR" altLang="en-US" sz="2000"/>
              <a:t>배열은 각 항목에 객체의 번지를 저장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5.8 </a:t>
            </a:r>
            <a:r>
              <a:rPr lang="ko-KR" altLang="en-US">
                <a:effectLst/>
                <a:latin typeface="Arial" panose="020B0604020202020204" pitchFamily="34" charset="0"/>
              </a:rPr>
              <a:t>객체를 참조하는 배열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55F3E1E-9463-AF5F-C394-D94263847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11" y="2394699"/>
            <a:ext cx="7087214" cy="13869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05FF2AB-0AC5-1614-7A37-83AA75425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11" y="3834620"/>
            <a:ext cx="4402840" cy="252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13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배열 복사하기</a:t>
            </a:r>
            <a:endParaRPr lang="en-US" altLang="ko-KR" sz="2400" dirty="0"/>
          </a:p>
          <a:p>
            <a:pPr lvl="1"/>
            <a:r>
              <a:rPr lang="ko-KR" altLang="en-US" sz="2000"/>
              <a:t>배열은 한 번 생성하면 길이를 변경할 수 없음</a:t>
            </a:r>
            <a:r>
              <a:rPr lang="en-US" altLang="ko-KR" sz="2000"/>
              <a:t>. </a:t>
            </a:r>
            <a:r>
              <a:rPr lang="ko-KR" altLang="en-US" sz="2000"/>
              <a:t>더 많은 저장 공간이 필요하다면 더 큰 길이의 배열을 새로 만들고 이전 배열로부터 항목들을 복사해야 함</a:t>
            </a:r>
            <a:r>
              <a:rPr lang="en-US" altLang="ko-KR" sz="2000"/>
              <a:t>. </a:t>
            </a:r>
          </a:p>
          <a:p>
            <a:pPr lvl="1"/>
            <a:endParaRPr lang="en-US"/>
          </a:p>
          <a:p>
            <a:pPr marL="180975" lvl="1" indent="0">
              <a:buNone/>
            </a:pPr>
            <a:endParaRPr lang="en-US"/>
          </a:p>
          <a:p>
            <a:pPr lvl="1"/>
            <a:r>
              <a:rPr lang="en-US" altLang="ko-KR"/>
              <a:t>System</a:t>
            </a:r>
            <a:r>
              <a:rPr lang="ko-KR" altLang="en-US"/>
              <a:t>의 </a:t>
            </a:r>
            <a:r>
              <a:rPr lang="en-US" altLang="ko-KR"/>
              <a:t>arraycopy() </a:t>
            </a:r>
            <a:r>
              <a:rPr lang="ko-KR" altLang="en-US"/>
              <a:t>메소드를 이용해 배열 복사 가능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5.9 </a:t>
            </a:r>
            <a:r>
              <a:rPr lang="ko-KR" altLang="en-US">
                <a:effectLst/>
                <a:latin typeface="Arial" panose="020B0604020202020204" pitchFamily="34" charset="0"/>
              </a:rPr>
              <a:t>배열 복사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B8D495A-89B4-A4E5-C2DD-8F9AA1765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92" y="2378104"/>
            <a:ext cx="3718882" cy="6553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12A1EE8-57C0-2FE9-E154-28FA4EBA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92" y="3943832"/>
            <a:ext cx="7087214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02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8" y="713307"/>
            <a:ext cx="7632022" cy="5651045"/>
          </a:xfrm>
        </p:spPr>
        <p:txBody>
          <a:bodyPr/>
          <a:lstStyle/>
          <a:p>
            <a:r>
              <a:rPr lang="ko-KR" altLang="en-US" sz="2400" dirty="0"/>
              <a:t>배열 및 컬렉션 처리에 용이한 </a:t>
            </a:r>
            <a:r>
              <a:rPr lang="en-US" altLang="ko-KR" sz="2400" dirty="0" smtClean="0"/>
              <a:t>for </a:t>
            </a:r>
            <a:r>
              <a:rPr lang="ko-KR" altLang="en-US" sz="2400" dirty="0" smtClean="0"/>
              <a:t>문</a:t>
            </a:r>
            <a:endParaRPr lang="en-US" altLang="ko-KR" sz="2400" dirty="0"/>
          </a:p>
          <a:p>
            <a:pPr lvl="1"/>
            <a:r>
              <a:rPr lang="ko-KR" altLang="en-US" sz="2000" dirty="0"/>
              <a:t> 카운터 변수와 </a:t>
            </a:r>
            <a:r>
              <a:rPr lang="ko-KR" altLang="en-US" sz="2000" dirty="0" err="1"/>
              <a:t>증감식을</a:t>
            </a:r>
            <a:r>
              <a:rPr lang="ko-KR" altLang="en-US" sz="2000" dirty="0"/>
              <a:t> 사용하지 않고</a:t>
            </a:r>
            <a:r>
              <a:rPr lang="en-US" altLang="ko-KR" sz="2000" dirty="0"/>
              <a:t>, </a:t>
            </a:r>
            <a:r>
              <a:rPr lang="ko-KR" altLang="en-US" sz="2000" dirty="0"/>
              <a:t>항목의 개수만큼 반복한 후 자동으로 </a:t>
            </a:r>
            <a:r>
              <a:rPr lang="en-US" altLang="ko-KR" sz="2000" dirty="0"/>
              <a:t>for </a:t>
            </a:r>
            <a:r>
              <a:rPr lang="ko-KR" altLang="en-US" sz="2000" dirty="0"/>
              <a:t>문을 빠져나감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문이 실행되면 ①배열에서 가져올 항목이 있을 경우 ②변수에 항목을 저장</a:t>
            </a:r>
            <a:r>
              <a:rPr lang="en-US" altLang="ko-KR" dirty="0"/>
              <a:t>, ③</a:t>
            </a:r>
            <a:r>
              <a:rPr lang="ko-KR" altLang="en-US" dirty="0" err="1"/>
              <a:t>실행문을</a:t>
            </a:r>
            <a:r>
              <a:rPr lang="ko-KR" altLang="en-US" dirty="0"/>
              <a:t> 실행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다시 반복해서 ①배열에서 가져올 다음 항목이 존재하면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② → ③ → ①로 진행하고</a:t>
            </a:r>
            <a:r>
              <a:rPr lang="en-US" altLang="ko-KR" dirty="0"/>
              <a:t>, </a:t>
            </a:r>
            <a:r>
              <a:rPr lang="ko-KR" altLang="en-US" dirty="0"/>
              <a:t>가져올 다음 항목이 없으면 </a:t>
            </a:r>
            <a:r>
              <a:rPr lang="en-US" altLang="ko-KR" dirty="0"/>
              <a:t>for </a:t>
            </a:r>
            <a:r>
              <a:rPr lang="ko-KR" altLang="en-US" dirty="0"/>
              <a:t>문을 종료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5.10 </a:t>
            </a:r>
            <a:r>
              <a:rPr lang="ko-KR" altLang="en-US">
                <a:effectLst/>
                <a:latin typeface="Arial" panose="020B0604020202020204" pitchFamily="34" charset="0"/>
              </a:rPr>
              <a:t>배열 항목 반복을 위한 향상된 </a:t>
            </a:r>
            <a:r>
              <a:rPr lang="en-US" altLang="ko-KR">
                <a:effectLst/>
                <a:latin typeface="Arial" panose="020B0604020202020204" pitchFamily="34" charset="0"/>
              </a:rPr>
              <a:t>for </a:t>
            </a:r>
            <a:r>
              <a:rPr lang="ko-KR" altLang="en-US">
                <a:effectLst/>
                <a:latin typeface="Arial" panose="020B0604020202020204" pitchFamily="34" charset="0"/>
              </a:rPr>
              <a:t>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63B29CD-0893-48E8-3D79-C1318B697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171" y="1151908"/>
            <a:ext cx="3314987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2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String[ ] </a:t>
            </a:r>
            <a:r>
              <a:rPr lang="en-US" altLang="ko-KR" sz="2400" dirty="0" err="1"/>
              <a:t>args</a:t>
            </a:r>
            <a:r>
              <a:rPr lang="en-US" altLang="ko-KR" sz="2400" dirty="0"/>
              <a:t> </a:t>
            </a:r>
            <a:r>
              <a:rPr lang="ko-KR" altLang="en-US" sz="2400" dirty="0"/>
              <a:t>매개변수의 필요성</a:t>
            </a:r>
            <a:endParaRPr lang="en-US" altLang="ko-KR" sz="2400" dirty="0"/>
          </a:p>
          <a:p>
            <a:pPr lvl="1"/>
            <a:r>
              <a:rPr lang="ko-KR" altLang="en-US" sz="2000" dirty="0"/>
              <a:t>자바 프로그램을 실행하기 위해 </a:t>
            </a:r>
            <a:r>
              <a:rPr lang="en-US" altLang="ko-KR" sz="2000" dirty="0"/>
              <a:t>main()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작성하면서 문자열 배열 형태인 </a:t>
            </a:r>
            <a:r>
              <a:rPr lang="en-US" altLang="ko-KR" sz="2000" dirty="0"/>
              <a:t>String[ 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 </a:t>
            </a:r>
            <a:r>
              <a:rPr lang="ko-KR" altLang="en-US" sz="2000" dirty="0"/>
              <a:t>매개변수가 필요</a:t>
            </a:r>
            <a:endParaRPr lang="en-US" altLang="ko-KR" sz="2000" dirty="0"/>
          </a:p>
          <a:p>
            <a:pPr lvl="1"/>
            <a:r>
              <a:rPr lang="ko-KR" altLang="en-US" dirty="0"/>
              <a:t>프로그램 실행 시 </a:t>
            </a:r>
            <a:r>
              <a:rPr lang="ko-KR" altLang="en-US" dirty="0" err="1"/>
              <a:t>입력값이</a:t>
            </a:r>
            <a:r>
              <a:rPr lang="ko-KR" altLang="en-US" dirty="0"/>
              <a:t> 부족하면 </a:t>
            </a:r>
            <a:r>
              <a:rPr lang="ko-KR" altLang="en-US" dirty="0" smtClean="0"/>
              <a:t>길이가 </a:t>
            </a:r>
            <a:r>
              <a:rPr lang="en-US" altLang="ko-KR" dirty="0"/>
              <a:t>0</a:t>
            </a:r>
            <a:r>
              <a:rPr lang="ko-KR" altLang="en-US" dirty="0"/>
              <a:t>인 </a:t>
            </a:r>
            <a:r>
              <a:rPr lang="en-US" altLang="ko-KR" dirty="0"/>
              <a:t>String </a:t>
            </a:r>
            <a:r>
              <a:rPr lang="ko-KR" altLang="en-US" dirty="0" smtClean="0"/>
              <a:t>배열 </a:t>
            </a:r>
            <a:r>
              <a:rPr lang="ko-KR" altLang="en-US" dirty="0"/>
              <a:t>참조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5.11 main() </a:t>
            </a:r>
            <a:r>
              <a:rPr lang="ko-KR" altLang="en-US">
                <a:effectLst/>
                <a:latin typeface="Arial" panose="020B0604020202020204" pitchFamily="34" charset="0"/>
              </a:rPr>
              <a:t>메소드의 </a:t>
            </a:r>
            <a:r>
              <a:rPr lang="en-US" altLang="ko-KR">
                <a:effectLst/>
                <a:latin typeface="Arial" panose="020B0604020202020204" pitchFamily="34" charset="0"/>
              </a:rPr>
              <a:t>String[] </a:t>
            </a:r>
            <a:r>
              <a:rPr lang="ko-KR" altLang="en-US">
                <a:effectLst/>
                <a:latin typeface="Arial" panose="020B0604020202020204" pitchFamily="34" charset="0"/>
              </a:rPr>
              <a:t>매개변수 용도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D047503-F756-0EAE-5F82-AE88C45BC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70" y="2864012"/>
            <a:ext cx="4023709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40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/>
              <a:t>한정된 값으로 이루어진 </a:t>
            </a: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타입</a:t>
            </a:r>
            <a:endParaRPr lang="en-US" altLang="ko-KR" sz="2400" dirty="0"/>
          </a:p>
          <a:p>
            <a:pPr lvl="1"/>
            <a:r>
              <a:rPr lang="ko-KR" altLang="en-US" sz="2000" dirty="0"/>
              <a:t>요일</a:t>
            </a:r>
            <a:r>
              <a:rPr lang="en-US" altLang="ko-KR" sz="2000" dirty="0"/>
              <a:t>, </a:t>
            </a:r>
            <a:r>
              <a:rPr lang="ko-KR" altLang="en-US" sz="2000" dirty="0"/>
              <a:t>계절처럼 한정된 값을 갖는 타입</a:t>
            </a:r>
            <a:r>
              <a:rPr lang="en-US" altLang="ko-KR" sz="2000" dirty="0"/>
              <a:t> </a:t>
            </a:r>
          </a:p>
          <a:p>
            <a:pPr lvl="1"/>
            <a:r>
              <a:rPr lang="ko-KR" altLang="en-US" sz="2000" dirty="0"/>
              <a:t>먼저 열거 타입 이름으로 소스 파일</a:t>
            </a:r>
            <a:r>
              <a:rPr lang="en-US" altLang="ko-KR" sz="2000" dirty="0"/>
              <a:t>(.java)</a:t>
            </a:r>
            <a:r>
              <a:rPr lang="ko-KR" altLang="en-US" sz="2000" dirty="0"/>
              <a:t>을 생성하고 한정된 값을 </a:t>
            </a:r>
            <a:r>
              <a:rPr lang="ko-KR" altLang="en-US" sz="2000"/>
              <a:t>코드로 </a:t>
            </a:r>
            <a:r>
              <a:rPr lang="ko-KR" altLang="en-US" sz="2000" smtClean="0"/>
              <a:t>정의</a:t>
            </a:r>
            <a:r>
              <a:rPr lang="en-US" altLang="ko-KR" sz="2000" smtClean="0"/>
              <a:t> </a:t>
            </a:r>
            <a:endParaRPr lang="en-US" altLang="ko-KR" sz="2000"/>
          </a:p>
          <a:p>
            <a:pPr lvl="1"/>
            <a:r>
              <a:rPr lang="ko-KR" altLang="en-US" sz="2000" dirty="0"/>
              <a:t>열거 타입 이름은 첫 문자를 대문자로 하고 </a:t>
            </a:r>
            <a:r>
              <a:rPr lang="ko-KR" altLang="en-US" sz="2000" dirty="0" err="1"/>
              <a:t>캐멀</a:t>
            </a:r>
            <a:r>
              <a:rPr lang="ko-KR" altLang="en-US" sz="2000" dirty="0"/>
              <a:t> 스타일로 지어주는 것이 관례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5.12 </a:t>
            </a:r>
            <a:r>
              <a:rPr lang="ko-KR" altLang="en-US">
                <a:effectLst/>
                <a:latin typeface="Arial" panose="020B0604020202020204" pitchFamily="34" charset="0"/>
              </a:rPr>
              <a:t>열거</a:t>
            </a:r>
            <a:r>
              <a:rPr lang="en-US" altLang="ko-KR">
                <a:effectLst/>
                <a:latin typeface="Arial" panose="020B0604020202020204" pitchFamily="34" charset="0"/>
              </a:rPr>
              <a:t>(Enum) </a:t>
            </a:r>
            <a:r>
              <a:rPr lang="ko-KR" altLang="en-US">
                <a:effectLst/>
                <a:latin typeface="Arial" panose="020B0604020202020204" pitchFamily="34" charset="0"/>
              </a:rPr>
              <a:t>타입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3D3BFA1-E3F4-B071-EFCB-8EFBA1F37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91" y="2960086"/>
            <a:ext cx="6858998" cy="340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95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74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참조 타입</a:t>
            </a:r>
            <a:endParaRPr lang="en-US" altLang="ko-KR" sz="2400" dirty="0"/>
          </a:p>
          <a:p>
            <a:pPr lvl="1"/>
            <a:r>
              <a:rPr lang="ko-KR" altLang="en-US"/>
              <a:t>객체의 번지를 참조하는 타입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배열</a:t>
            </a:r>
            <a:r>
              <a:rPr lang="en-US" altLang="ko-KR"/>
              <a:t>, </a:t>
            </a:r>
            <a:r>
              <a:rPr lang="ko-KR" altLang="en-US"/>
              <a:t>열거</a:t>
            </a:r>
            <a:r>
              <a:rPr lang="en-US" altLang="ko-KR"/>
              <a:t>, </a:t>
            </a:r>
            <a:r>
              <a:rPr lang="ko-KR" altLang="en-US"/>
              <a:t>클래스</a:t>
            </a:r>
            <a:r>
              <a:rPr lang="en-US" altLang="ko-KR"/>
              <a:t>, </a:t>
            </a:r>
            <a:r>
              <a:rPr lang="ko-KR" altLang="en-US"/>
              <a:t>인터페이스 타입</a:t>
            </a:r>
            <a:endParaRPr lang="en-US" altLang="ko-KR"/>
          </a:p>
          <a:p>
            <a:pPr lvl="1"/>
            <a:r>
              <a:rPr lang="ko-KR" altLang="en-US"/>
              <a:t>기본 타입으로 선언된 변수는 값 자체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를 저장하지만</a:t>
            </a:r>
            <a:r>
              <a:rPr lang="en-US" altLang="ko-KR"/>
              <a:t>, </a:t>
            </a:r>
            <a:r>
              <a:rPr lang="ko-KR" altLang="en-US"/>
              <a:t>참조 타입으로 선언된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변수는 객체가 생성된 메모리 번지를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저장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5.1 </a:t>
            </a:r>
            <a:r>
              <a:rPr lang="ko-KR" altLang="en-US">
                <a:effectLst/>
                <a:latin typeface="Arial" panose="020B0604020202020204" pitchFamily="34" charset="0"/>
              </a:rPr>
              <a:t>데이터 타입 분류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E50A1F2-1F85-6CA4-81E6-8F9EA7DC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84" y="1098307"/>
            <a:ext cx="6683629" cy="51732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E1CFACF-B31B-355A-E61C-7D8529155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1" y="4561355"/>
            <a:ext cx="4793862" cy="79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2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6146574" cy="5651045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메소드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힙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스택</a:t>
            </a:r>
            <a:r>
              <a:rPr lang="ko-KR" altLang="en-US" sz="2400" dirty="0"/>
              <a:t> 영역</a:t>
            </a:r>
            <a:endParaRPr lang="en-US" altLang="ko-KR" sz="2400" dirty="0"/>
          </a:p>
          <a:p>
            <a:pPr lvl="1"/>
            <a:r>
              <a:rPr lang="en-US" altLang="ko-KR" sz="2000" dirty="0"/>
              <a:t>JVM</a:t>
            </a:r>
            <a:r>
              <a:rPr lang="ko-KR" altLang="en-US" sz="2000" dirty="0"/>
              <a:t>은 운영체제에서 </a:t>
            </a:r>
            <a:r>
              <a:rPr lang="ko-KR" altLang="en-US" sz="2000" dirty="0" err="1"/>
              <a:t>할당받은</a:t>
            </a:r>
            <a:r>
              <a:rPr lang="ko-KR" altLang="en-US" sz="2000" dirty="0"/>
              <a:t> 메모리 영역을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err="1"/>
              <a:t>메소드</a:t>
            </a:r>
            <a:r>
              <a:rPr lang="en-US" altLang="ko-KR" dirty="0"/>
              <a:t> </a:t>
            </a:r>
            <a:r>
              <a:rPr lang="ko-KR" altLang="en-US" dirty="0"/>
              <a:t>영역</a:t>
            </a:r>
            <a:r>
              <a:rPr lang="en-US" altLang="ko-KR" dirty="0"/>
              <a:t>, </a:t>
            </a:r>
            <a:r>
              <a:rPr lang="ko-KR" altLang="en-US" dirty="0" err="1"/>
              <a:t>힙</a:t>
            </a:r>
            <a:r>
              <a:rPr lang="ko-KR" altLang="en-US" dirty="0"/>
              <a:t> 영역</a:t>
            </a:r>
            <a:r>
              <a:rPr lang="en-US" altLang="ko-KR" dirty="0"/>
              <a:t>, </a:t>
            </a:r>
            <a:r>
              <a:rPr lang="ko-KR" altLang="en-US" dirty="0" err="1"/>
              <a:t>스택</a:t>
            </a:r>
            <a:r>
              <a:rPr lang="ko-KR" altLang="en-US" dirty="0"/>
              <a:t> 영역으로 </a:t>
            </a:r>
            <a:r>
              <a:rPr lang="ko-KR" altLang="en-US" sz="2000" dirty="0"/>
              <a:t>구분해서 사용</a:t>
            </a:r>
            <a:endParaRPr lang="en-US" altLang="ko-KR" sz="2000" dirty="0"/>
          </a:p>
          <a:p>
            <a:pPr lvl="1"/>
            <a:r>
              <a:rPr lang="ko-KR" altLang="en-US" dirty="0" err="1"/>
              <a:t>메소드</a:t>
            </a:r>
            <a:r>
              <a:rPr lang="ko-KR" altLang="en-US" dirty="0"/>
              <a:t> 영역</a:t>
            </a:r>
            <a:r>
              <a:rPr lang="en-US" altLang="ko-KR" dirty="0"/>
              <a:t>: </a:t>
            </a:r>
            <a:r>
              <a:rPr lang="ko-KR" altLang="en-US" dirty="0" smtClean="0"/>
              <a:t>바이트코드 </a:t>
            </a:r>
            <a:r>
              <a:rPr lang="ko-KR" altLang="en-US" dirty="0"/>
              <a:t>파일을 읽은 내용이 저장되는 영역 </a:t>
            </a:r>
            <a:endParaRPr lang="en-US" altLang="ko-KR" dirty="0"/>
          </a:p>
          <a:p>
            <a:pPr lvl="1"/>
            <a:r>
              <a:rPr lang="ko-KR" altLang="en-US" dirty="0" err="1"/>
              <a:t>힙</a:t>
            </a:r>
            <a:r>
              <a:rPr lang="en-US" altLang="ko-KR" dirty="0"/>
              <a:t> </a:t>
            </a:r>
            <a:r>
              <a:rPr lang="ko-KR" altLang="en-US" dirty="0"/>
              <a:t>영역</a:t>
            </a:r>
            <a:r>
              <a:rPr lang="en-US" altLang="ko-KR" dirty="0"/>
              <a:t>:</a:t>
            </a:r>
            <a:r>
              <a:rPr lang="ko-KR" altLang="en-US" dirty="0"/>
              <a:t> 객체가 생성되는 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. </a:t>
            </a:r>
            <a:r>
              <a:rPr lang="ko-KR" altLang="en-US" dirty="0"/>
              <a:t>객체의 번지는 </a:t>
            </a:r>
            <a:r>
              <a:rPr lang="ko-KR" altLang="en-US" dirty="0" err="1"/>
              <a:t>메소드</a:t>
            </a:r>
            <a:r>
              <a:rPr lang="ko-KR" altLang="en-US" dirty="0"/>
              <a:t> 영역과 </a:t>
            </a:r>
            <a:r>
              <a:rPr lang="ko-KR" altLang="en-US" dirty="0" err="1"/>
              <a:t>스택</a:t>
            </a:r>
            <a:r>
              <a:rPr lang="ko-KR" altLang="en-US" dirty="0"/>
              <a:t> 영역의 상수와 변수에서 참조</a:t>
            </a:r>
            <a:endParaRPr lang="en-US" altLang="ko-KR" dirty="0"/>
          </a:p>
          <a:p>
            <a:pPr lvl="1"/>
            <a:r>
              <a:rPr lang="ko-KR" altLang="en-US" dirty="0" err="1"/>
              <a:t>스택</a:t>
            </a:r>
            <a:r>
              <a:rPr lang="en-US" altLang="ko-KR" dirty="0"/>
              <a:t> </a:t>
            </a:r>
            <a:r>
              <a:rPr lang="ko-KR" altLang="en-US" dirty="0"/>
              <a:t>영역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호출할 때마다 생성되는 프레임이 저장되는 영역</a:t>
            </a:r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5.2 </a:t>
            </a:r>
            <a:r>
              <a:rPr lang="ko-KR" altLang="en-US">
                <a:effectLst/>
                <a:latin typeface="Arial" panose="020B0604020202020204" pitchFamily="34" charset="0"/>
              </a:rPr>
              <a:t>메모리 사용 영역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038431-A7D9-ACBB-BBDD-07D549FD0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8" y="808651"/>
            <a:ext cx="4838024" cy="524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7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/>
              <a:t>==, != </a:t>
            </a:r>
            <a:r>
              <a:rPr lang="ko-KR" altLang="en-US" sz="2400"/>
              <a:t>연산자</a:t>
            </a:r>
            <a:endParaRPr lang="en-US" altLang="ko-KR" sz="2400" dirty="0"/>
          </a:p>
          <a:p>
            <a:pPr lvl="1"/>
            <a:r>
              <a:rPr lang="en-US" altLang="ko-KR" sz="2000"/>
              <a:t>==, != </a:t>
            </a:r>
            <a:r>
              <a:rPr lang="ko-KR" altLang="en-US" sz="2000"/>
              <a:t>연산자는 객체의 번지를 비교해 변수의 값이 같은지</a:t>
            </a:r>
            <a:r>
              <a:rPr lang="en-US" altLang="ko-KR" sz="2000"/>
              <a:t>, </a:t>
            </a:r>
            <a:r>
              <a:rPr lang="ko-KR" altLang="en-US" sz="2000"/>
              <a:t>아닌지를 조사</a:t>
            </a:r>
            <a:r>
              <a:rPr lang="en-US" altLang="ko-KR" sz="2000"/>
              <a:t> </a:t>
            </a:r>
          </a:p>
          <a:p>
            <a:pPr lvl="1"/>
            <a:r>
              <a:rPr lang="ko-KR" altLang="en-US" sz="2000"/>
              <a:t>번지가 같다면 동일한 객체를 참조하는 것이고</a:t>
            </a:r>
            <a:r>
              <a:rPr lang="en-US" altLang="ko-KR" sz="2000"/>
              <a:t>, </a:t>
            </a:r>
            <a:r>
              <a:rPr lang="ko-KR" altLang="en-US" sz="2000"/>
              <a:t>다르다면 다른 객체를 참조하는 것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5.3 </a:t>
            </a:r>
            <a:r>
              <a:rPr lang="ko-KR" altLang="en-US">
                <a:effectLst/>
                <a:latin typeface="Arial" panose="020B0604020202020204" pitchFamily="34" charset="0"/>
              </a:rPr>
              <a:t>참조 타입 변수의 </a:t>
            </a:r>
            <a:r>
              <a:rPr lang="en-US" altLang="ko-KR">
                <a:effectLst/>
                <a:latin typeface="Arial" panose="020B0604020202020204" pitchFamily="34" charset="0"/>
              </a:rPr>
              <a:t>==, != </a:t>
            </a:r>
            <a:r>
              <a:rPr lang="ko-KR" altLang="en-US">
                <a:effectLst/>
                <a:latin typeface="Arial" panose="020B0604020202020204" pitchFamily="34" charset="0"/>
              </a:rPr>
              <a:t>연산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0F742E2-E190-6ED8-95A7-A15229585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73" y="2562719"/>
            <a:ext cx="4054191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5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/>
              <a:t>nu</a:t>
            </a:r>
            <a:r>
              <a:rPr lang="en-US" altLang="ko-KR"/>
              <a:t>ll </a:t>
            </a:r>
            <a:r>
              <a:rPr lang="ko-KR" altLang="en-US"/>
              <a:t>값</a:t>
            </a:r>
            <a:endParaRPr lang="en-US" altLang="ko-KR" sz="2400" dirty="0"/>
          </a:p>
          <a:p>
            <a:pPr lvl="1"/>
            <a:r>
              <a:rPr lang="en-US" altLang="ko-KR" sz="2000"/>
              <a:t>null(</a:t>
            </a:r>
            <a:r>
              <a:rPr lang="ko-KR" altLang="en-US" sz="2000"/>
              <a:t>널</a:t>
            </a:r>
            <a:r>
              <a:rPr lang="en-US" altLang="ko-KR" sz="2000"/>
              <a:t>) </a:t>
            </a:r>
            <a:r>
              <a:rPr lang="ko-KR" altLang="en-US" sz="2000"/>
              <a:t>값</a:t>
            </a:r>
            <a:r>
              <a:rPr lang="en-US" altLang="ko-KR" sz="2000"/>
              <a:t>: </a:t>
            </a:r>
            <a:r>
              <a:rPr lang="ko-KR" altLang="en-US" sz="2000"/>
              <a:t>참조 타입 변수는 아직 번지를 저장하고 있지 않다는 뜻</a:t>
            </a:r>
            <a:endParaRPr lang="en-US" altLang="ko-KR" sz="2000"/>
          </a:p>
          <a:p>
            <a:pPr lvl="1"/>
            <a:r>
              <a:rPr lang="en-US" altLang="ko-KR" sz="2000"/>
              <a:t>null</a:t>
            </a:r>
            <a:r>
              <a:rPr lang="ko-KR" altLang="en-US" sz="2000"/>
              <a:t>도 초기값으로 사용할 수 있기 때문에 </a:t>
            </a:r>
            <a:r>
              <a:rPr lang="en-US" altLang="ko-KR" sz="2000"/>
              <a:t>null</a:t>
            </a:r>
            <a:r>
              <a:rPr lang="ko-KR" altLang="en-US" sz="2000"/>
              <a:t>로 초기화된 참조 변수는 스택 영역에 생성</a:t>
            </a:r>
            <a:endParaRPr lang="en-US" altLang="ko-KR" sz="2000"/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NullPointerException</a:t>
            </a:r>
            <a:endParaRPr lang="en-US" altLang="ko-KR" sz="2400"/>
          </a:p>
          <a:p>
            <a:pPr lvl="1"/>
            <a:r>
              <a:rPr lang="ko-KR" altLang="en-US" sz="2000"/>
              <a:t>변수가 </a:t>
            </a:r>
            <a:r>
              <a:rPr lang="en-US" altLang="ko-KR" sz="2000"/>
              <a:t>null</a:t>
            </a:r>
            <a:r>
              <a:rPr lang="ko-KR" altLang="en-US" sz="2000"/>
              <a:t>인 상태에서 객체의 데이터나 메소드를 사용하려 할 때 발생하는 예외</a:t>
            </a:r>
            <a:endParaRPr lang="en-US" altLang="ko-KR"/>
          </a:p>
          <a:p>
            <a:pPr lvl="1"/>
            <a:r>
              <a:rPr lang="ko-KR" altLang="en-US" sz="2000"/>
              <a:t>참조 변수가 객체를 정확히 참조하도록 번지를 대입해야 해결됨</a:t>
            </a:r>
            <a:endParaRPr lang="en-US" altLang="ko-KR" sz="20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5.4 null</a:t>
            </a:r>
            <a:r>
              <a:rPr lang="ko-KR" altLang="en-US">
                <a:effectLst/>
                <a:latin typeface="Arial" panose="020B0604020202020204" pitchFamily="34" charset="0"/>
              </a:rPr>
              <a:t>과 </a:t>
            </a:r>
            <a:r>
              <a:rPr lang="en-US" altLang="ko-KR">
                <a:effectLst/>
                <a:latin typeface="Arial" panose="020B0604020202020204" pitchFamily="34" charset="0"/>
              </a:rPr>
              <a:t>NullPointerException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E19188F-A5DE-6FE5-D2E0-59B260FD3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03" y="4258254"/>
            <a:ext cx="4229467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6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String</a:t>
            </a:r>
            <a:r>
              <a:rPr lang="ko-KR" altLang="en-US"/>
              <a:t> 타입</a:t>
            </a:r>
            <a:endParaRPr lang="en-US" altLang="ko-KR" sz="2400" dirty="0"/>
          </a:p>
          <a:p>
            <a:pPr lvl="1"/>
            <a:r>
              <a:rPr lang="ko-KR" altLang="en-US" sz="2000"/>
              <a:t>문자열은 </a:t>
            </a:r>
            <a:r>
              <a:rPr lang="en-US" altLang="ko-KR" sz="2000"/>
              <a:t>String </a:t>
            </a:r>
            <a:r>
              <a:rPr lang="ko-KR" altLang="en-US" sz="2000"/>
              <a:t>객체로 생성</a:t>
            </a:r>
            <a:endParaRPr lang="en-US" altLang="ko-KR" sz="20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5.5 </a:t>
            </a:r>
            <a:r>
              <a:rPr lang="ko-KR" altLang="en-US">
                <a:effectLst/>
                <a:latin typeface="Arial" panose="020B0604020202020204" pitchFamily="34" charset="0"/>
              </a:rPr>
              <a:t>문자열</a:t>
            </a:r>
            <a:r>
              <a:rPr lang="en-US" altLang="ko-KR">
                <a:effectLst/>
                <a:latin typeface="Arial" panose="020B0604020202020204" pitchFamily="34" charset="0"/>
              </a:rPr>
              <a:t>(String) </a:t>
            </a:r>
            <a:r>
              <a:rPr lang="ko-KR" altLang="en-US">
                <a:effectLst/>
                <a:latin typeface="Arial" panose="020B0604020202020204" pitchFamily="34" charset="0"/>
              </a:rPr>
              <a:t>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14C6514-43F0-7850-8BEE-4FD19C1FE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74" y="3262746"/>
            <a:ext cx="4130398" cy="27967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E813AF7-E37A-CEF0-A358-C85BFC9C6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1951363"/>
            <a:ext cx="7026249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9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문자열 비교</a:t>
            </a:r>
            <a:endParaRPr lang="en-US" altLang="ko-KR" sz="2400" dirty="0"/>
          </a:p>
          <a:p>
            <a:pPr lvl="1"/>
            <a:r>
              <a:rPr lang="ko-KR" altLang="en-US"/>
              <a:t>문자열 리터럴이 동일하다면 </a:t>
            </a:r>
            <a:r>
              <a:rPr lang="en-US" altLang="ko-KR"/>
              <a:t>String </a:t>
            </a:r>
            <a:r>
              <a:rPr lang="ko-KR" altLang="en-US"/>
              <a:t>객체를 공유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new </a:t>
            </a:r>
            <a:r>
              <a:rPr lang="ko-KR" altLang="en-US"/>
              <a:t>연산자</a:t>
            </a:r>
            <a:r>
              <a:rPr lang="en-US" altLang="ko-KR"/>
              <a:t>(</a:t>
            </a:r>
            <a:r>
              <a:rPr lang="ko-KR" altLang="en-US"/>
              <a:t>객체 생성 연산자</a:t>
            </a:r>
            <a:r>
              <a:rPr lang="en-US" altLang="ko-KR"/>
              <a:t>)</a:t>
            </a:r>
            <a:r>
              <a:rPr lang="ko-KR" altLang="en-US"/>
              <a:t>로 직접 </a:t>
            </a:r>
            <a:r>
              <a:rPr lang="en-US" altLang="ko-KR"/>
              <a:t>String </a:t>
            </a:r>
            <a:r>
              <a:rPr lang="ko-KR" altLang="en-US"/>
              <a:t>객체를 생성</a:t>
            </a:r>
            <a:r>
              <a:rPr lang="en-US" altLang="ko-KR"/>
              <a:t>/</a:t>
            </a:r>
            <a:r>
              <a:rPr lang="ko-KR" altLang="en-US"/>
              <a:t>대입 가능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5.5 </a:t>
            </a:r>
            <a:r>
              <a:rPr lang="ko-KR" altLang="en-US">
                <a:effectLst/>
                <a:latin typeface="Arial" panose="020B0604020202020204" pitchFamily="34" charset="0"/>
              </a:rPr>
              <a:t>문자열</a:t>
            </a:r>
            <a:r>
              <a:rPr lang="en-US" altLang="ko-KR">
                <a:effectLst/>
                <a:latin typeface="Arial" panose="020B0604020202020204" pitchFamily="34" charset="0"/>
              </a:rPr>
              <a:t>(String) </a:t>
            </a:r>
            <a:r>
              <a:rPr lang="ko-KR" altLang="en-US">
                <a:effectLst/>
                <a:latin typeface="Arial" panose="020B0604020202020204" pitchFamily="34" charset="0"/>
              </a:rPr>
              <a:t>타입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CCDB4CB-460E-C7E5-96B9-8606A7F33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42" y="1899681"/>
            <a:ext cx="7110076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8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문자열 추출</a:t>
            </a:r>
            <a:endParaRPr lang="en-US" altLang="ko-KR" sz="2400"/>
          </a:p>
          <a:p>
            <a:pPr lvl="1"/>
            <a:r>
              <a:rPr lang="en-US" altLang="ko-KR"/>
              <a:t>charAt() </a:t>
            </a:r>
            <a:r>
              <a:rPr lang="ko-KR" altLang="en-US"/>
              <a:t>메소드로 문자열에서 매개값으로 주어진 인덱스의 문자를 리턴해 특정 위치의 문자를 얻을 수 있음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ko-KR" altLang="en-US" sz="2400"/>
              <a:t>문자열 길이</a:t>
            </a:r>
            <a:endParaRPr lang="en-US" altLang="ko-KR" sz="2400"/>
          </a:p>
          <a:p>
            <a:pPr lvl="1"/>
            <a:r>
              <a:rPr lang="ko-KR" altLang="en-US"/>
              <a:t>문자열에서 문자의 개수를 얻고 싶다면 </a:t>
            </a:r>
            <a:r>
              <a:rPr lang="en-US" altLang="ko-KR"/>
              <a:t>length() </a:t>
            </a:r>
            <a:r>
              <a:rPr lang="ko-KR" altLang="en-US"/>
              <a:t>메소드를 사용</a:t>
            </a:r>
            <a:endParaRPr lang="en-US" altLang="ko-KR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5.5 </a:t>
            </a:r>
            <a:r>
              <a:rPr lang="ko-KR" altLang="en-US">
                <a:effectLst/>
                <a:latin typeface="Arial" panose="020B0604020202020204" pitchFamily="34" charset="0"/>
              </a:rPr>
              <a:t>문자열</a:t>
            </a:r>
            <a:r>
              <a:rPr lang="en-US" altLang="ko-KR">
                <a:effectLst/>
                <a:latin typeface="Arial" panose="020B0604020202020204" pitchFamily="34" charset="0"/>
              </a:rPr>
              <a:t>(String) </a:t>
            </a:r>
            <a:r>
              <a:rPr lang="ko-KR" altLang="en-US">
                <a:effectLst/>
                <a:latin typeface="Arial" panose="020B0604020202020204" pitchFamily="34" charset="0"/>
              </a:rPr>
              <a:t>타입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947941C-D9C2-1EFF-89AE-12E087E28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82" y="2367023"/>
            <a:ext cx="3291153" cy="7419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D4F326C-26E8-FC4D-36FD-A2DA94B94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83" y="4662924"/>
            <a:ext cx="3286552" cy="130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2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855</Words>
  <Application>Microsoft Office PowerPoint</Application>
  <PresentationFormat>와이드스크린</PresentationFormat>
  <Paragraphs>138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Office 테마</vt:lpstr>
      <vt:lpstr>Chapter 05 참조 타입</vt:lpstr>
      <vt:lpstr>PowerPoint 프레젠테이션</vt:lpstr>
      <vt:lpstr>5.1 데이터 타입 분류</vt:lpstr>
      <vt:lpstr>5.2 메모리 사용 영역</vt:lpstr>
      <vt:lpstr>5.3 참조 타입 변수의 ==, != 연산</vt:lpstr>
      <vt:lpstr>5.4 null과 NullPointerException</vt:lpstr>
      <vt:lpstr>5.5 문자열(String) 타입</vt:lpstr>
      <vt:lpstr>5.5 문자열(String) 타입</vt:lpstr>
      <vt:lpstr>5.5 문자열(String) 타입</vt:lpstr>
      <vt:lpstr>5.5 문자열(String) 타입</vt:lpstr>
      <vt:lpstr>5.5 문자열(String) 타입</vt:lpstr>
      <vt:lpstr>5.5 문자열(String) 타입</vt:lpstr>
      <vt:lpstr>5.6 배열(Array) 타입</vt:lpstr>
      <vt:lpstr>5.6 배열(Array) 타입</vt:lpstr>
      <vt:lpstr>5.6 배열(Array) 타입</vt:lpstr>
      <vt:lpstr>5.6 배열(Array) 타입</vt:lpstr>
      <vt:lpstr>5.7 다차원 배열</vt:lpstr>
      <vt:lpstr>5.7 다차원 배열</vt:lpstr>
      <vt:lpstr>5.7 다차원 배열</vt:lpstr>
      <vt:lpstr>5.8 객체를 참조하는 배열</vt:lpstr>
      <vt:lpstr>5.9 배열 복사</vt:lpstr>
      <vt:lpstr>5.10 배열 항목 반복을 위한 향상된 for 문</vt:lpstr>
      <vt:lpstr>5.11 main() 메소드의 String[] 매개변수 용도</vt:lpstr>
      <vt:lpstr>5.12 열거(Enum) 타입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mike.cheol.kang@gmail.com</dc:creator>
  <cp:lastModifiedBy>Microsoft 계정</cp:lastModifiedBy>
  <cp:revision>28</cp:revision>
  <dcterms:created xsi:type="dcterms:W3CDTF">2022-08-19T02:52:36Z</dcterms:created>
  <dcterms:modified xsi:type="dcterms:W3CDTF">2022-08-26T00:41:40Z</dcterms:modified>
</cp:coreProperties>
</file>