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0C5"/>
    <a:srgbClr val="3668B8"/>
    <a:srgbClr val="3362AF"/>
    <a:srgbClr val="336EAF"/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xmlns="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xmlns="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407F07-DCF8-B200-915A-F973A35E3DA1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2CB0F89-C543-BA28-8768-FCC4634D89CE}"/>
              </a:ext>
            </a:extLst>
          </p:cNvPr>
          <p:cNvSpPr/>
          <p:nvPr userDrawn="1"/>
        </p:nvSpPr>
        <p:spPr>
          <a:xfrm>
            <a:off x="296845" y="673087"/>
            <a:ext cx="11598310" cy="5817166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A735673-559C-B499-F72A-22EFDB338DA6}"/>
              </a:ext>
            </a:extLst>
          </p:cNvPr>
          <p:cNvSpPr/>
          <p:nvPr userDrawn="1"/>
        </p:nvSpPr>
        <p:spPr>
          <a:xfrm>
            <a:off x="405319" y="765312"/>
            <a:ext cx="11381362" cy="562078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05150F96-0F1A-D346-67A1-D267BF60ADD3}"/>
              </a:ext>
            </a:extLst>
          </p:cNvPr>
          <p:cNvSpPr/>
          <p:nvPr userDrawn="1"/>
        </p:nvSpPr>
        <p:spPr>
          <a:xfrm>
            <a:off x="296844" y="208225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C3988DF-58B2-EB53-E0BF-6163628A5A38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j-ea"/>
              </a:rPr>
              <a:t>Chapter 07 </a:t>
            </a:r>
            <a:r>
              <a:rPr lang="ko-KR" altLang="en-US" sz="4000"/>
              <a:t>상속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자동 타입 변환</a:t>
            </a:r>
            <a:endParaRPr lang="en-US" altLang="ko-KR"/>
          </a:p>
          <a:p>
            <a:pPr lvl="1"/>
            <a:r>
              <a:rPr lang="ko-KR" altLang="en-US"/>
              <a:t>자동적으로 타입 변환이 일어나는 것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자식은 부모의 특징과 기능을 상속받기 때문에 부모와 동일하게 취급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7.7 </a:t>
            </a:r>
            <a:r>
              <a:rPr lang="ko-KR" altLang="en-US">
                <a:effectLst/>
                <a:latin typeface="Arial" panose="020B0604020202020204" pitchFamily="34" charset="0"/>
              </a:rPr>
              <a:t>타입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31C197-BEE1-0C9A-E1ED-1CF100D00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19" y="1905360"/>
            <a:ext cx="6519219" cy="10704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F0A4DBC-CF1A-34D0-DD46-885B2667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16" y="3956223"/>
            <a:ext cx="4694327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5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강제 타입 변환</a:t>
            </a:r>
          </a:p>
          <a:p>
            <a:pPr lvl="1"/>
            <a:r>
              <a:rPr lang="ko-KR" altLang="en-US"/>
              <a:t>부모 타입은 자식 타입으로 자동 변환되지 않음</a:t>
            </a:r>
            <a:r>
              <a:rPr lang="en-US" altLang="ko-KR"/>
              <a:t>. </a:t>
            </a:r>
            <a:r>
              <a:rPr lang="ko-KR" altLang="en-US"/>
              <a:t>대신 캐스팅 연산자로 강제 타입 변환 가능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자식 객체가 부모 타입으로 자동 변환하면 부모 타입에 선언된 필드와 메소드만 사용 가능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7.7 </a:t>
            </a:r>
            <a:r>
              <a:rPr lang="ko-KR" altLang="en-US">
                <a:effectLst/>
                <a:latin typeface="Arial" panose="020B0604020202020204" pitchFamily="34" charset="0"/>
              </a:rPr>
              <a:t>타입 변환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604442C-8BB9-2335-3F34-D956E2555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26" y="1815721"/>
            <a:ext cx="5624611" cy="1009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D1FFF15-398F-2DF1-194B-D90D95FE6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29" y="3429000"/>
            <a:ext cx="5107453" cy="286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다형성</a:t>
            </a:r>
            <a:endParaRPr lang="en-US" altLang="ko-KR" sz="2400" dirty="0"/>
          </a:p>
          <a:p>
            <a:pPr lvl="1"/>
            <a:r>
              <a:rPr lang="ko-KR" altLang="en-US" sz="2000"/>
              <a:t>사용 방법은 동일하지만 실행 결과가 다양하게 나오는 성질</a:t>
            </a:r>
            <a:endParaRPr lang="en-US" altLang="ko-KR" sz="2000"/>
          </a:p>
          <a:p>
            <a:pPr lvl="1"/>
            <a:r>
              <a:rPr lang="ko-KR" altLang="en-US"/>
              <a:t>다형성을 구현하기 위해서는 자동 타입 변환과 메소드 재정의가 필요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ko-KR" altLang="en-US"/>
              <a:t>필드 다형성</a:t>
            </a:r>
            <a:endParaRPr lang="en-US"/>
          </a:p>
          <a:p>
            <a:pPr lvl="1"/>
            <a:r>
              <a:rPr lang="ko-KR" altLang="en-US"/>
              <a:t> 필드 타입은 동일하지만</a:t>
            </a:r>
            <a:r>
              <a:rPr lang="en-US" altLang="ko-KR"/>
              <a:t>, </a:t>
            </a:r>
            <a:r>
              <a:rPr lang="ko-KR" altLang="en-US"/>
              <a:t>대입되는 객체가 달라져서 실행 결과가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다양하게 나올 수 있는 것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7.8 </a:t>
            </a:r>
            <a:r>
              <a:rPr lang="ko-KR" altLang="en-US">
                <a:effectLst/>
                <a:latin typeface="Arial" panose="020B0604020202020204" pitchFamily="34" charset="0"/>
              </a:rPr>
              <a:t>다형성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00F60E8-9C67-F037-7FB2-A9E411D4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03" y="2436571"/>
            <a:ext cx="5351480" cy="7237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BB0055B-8122-64D9-624E-AD5301AE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537" y="3681662"/>
            <a:ext cx="1952763" cy="2552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F3FB5CC-0B24-8BB2-E622-C373DDCD6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302" y="4732133"/>
            <a:ext cx="3276884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매개변수 다형성</a:t>
            </a:r>
            <a:endParaRPr lang="en-US" altLang="ko-KR" sz="2000"/>
          </a:p>
          <a:p>
            <a:pPr lvl="1"/>
            <a:r>
              <a:rPr lang="ko-KR" altLang="en-US"/>
              <a:t>메소드가 클래스 타입의 매개변수를 가지고 있을 경우</a:t>
            </a:r>
            <a:r>
              <a:rPr lang="en-US" altLang="ko-KR"/>
              <a:t>, </a:t>
            </a:r>
            <a:r>
              <a:rPr lang="ko-KR" altLang="en-US"/>
              <a:t>호출할 때 동일한 타입의 자식 객체를 제공할 수 있음</a:t>
            </a:r>
            <a:endParaRPr lang="en-US" altLang="ko-KR"/>
          </a:p>
          <a:p>
            <a:pPr lvl="1"/>
            <a:r>
              <a:rPr lang="ko-KR" altLang="en-US"/>
              <a:t>어떤 자식 객체가 제공되느냐에 따라서 메소드의 실행 결과가 달라짐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7.8 </a:t>
            </a:r>
            <a:r>
              <a:rPr lang="ko-KR" altLang="en-US">
                <a:effectLst/>
                <a:latin typeface="Arial" panose="020B0604020202020204" pitchFamily="34" charset="0"/>
              </a:rPr>
              <a:t>다형성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097EB1-447D-2E4C-5111-0E50B4B4C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13" y="3058513"/>
            <a:ext cx="6153895" cy="2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instanceof</a:t>
            </a:r>
            <a:r>
              <a:rPr lang="ko-KR" altLang="en-US" dirty="0"/>
              <a:t> 연산자</a:t>
            </a:r>
            <a:endParaRPr lang="en-US" altLang="ko-KR" sz="2000" dirty="0"/>
          </a:p>
          <a:p>
            <a:pPr lvl="1"/>
            <a:r>
              <a:rPr lang="ko-KR" altLang="en-US" dirty="0"/>
              <a:t>매개변수가 아니더라도 변수가 참조하는 객체의 타입을 확인할 때</a:t>
            </a:r>
            <a:r>
              <a:rPr lang="en-US" altLang="ko-KR" dirty="0"/>
              <a:t> </a:t>
            </a:r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연산자를 사용</a:t>
            </a:r>
          </a:p>
          <a:p>
            <a:pPr lvl="1"/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연산자에서 </a:t>
            </a:r>
            <a:r>
              <a:rPr lang="ko-KR" altLang="en-US" dirty="0" err="1"/>
              <a:t>좌항의</a:t>
            </a:r>
            <a:r>
              <a:rPr lang="ko-KR" altLang="en-US" dirty="0"/>
              <a:t> 객체가 </a:t>
            </a:r>
            <a:r>
              <a:rPr lang="ko-KR" altLang="en-US" dirty="0" err="1"/>
              <a:t>우항의</a:t>
            </a:r>
            <a:r>
              <a:rPr lang="ko-KR" altLang="en-US" dirty="0"/>
              <a:t> 타입이면 </a:t>
            </a:r>
            <a:r>
              <a:rPr lang="en-US" altLang="ko-KR" dirty="0"/>
              <a:t>true</a:t>
            </a:r>
            <a:r>
              <a:rPr lang="ko-KR" altLang="en-US" dirty="0"/>
              <a:t>를 산출하고 그렇지 않으면 </a:t>
            </a:r>
            <a:r>
              <a:rPr lang="en-US" altLang="ko-KR" dirty="0"/>
              <a:t>false</a:t>
            </a:r>
            <a:r>
              <a:rPr lang="ko-KR" altLang="en-US" dirty="0"/>
              <a:t>를 산출</a:t>
            </a:r>
            <a:endParaRPr lang="en-US" altLang="ko-KR" dirty="0"/>
          </a:p>
          <a:p>
            <a:pPr lvl="1"/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r>
              <a:rPr lang="en-US" altLang="ko-KR" dirty="0"/>
              <a:t>Java 12</a:t>
            </a:r>
            <a:r>
              <a:rPr lang="ko-KR" altLang="en-US" dirty="0"/>
              <a:t>부터는 </a:t>
            </a:r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연산의 결과가 </a:t>
            </a:r>
            <a:r>
              <a:rPr lang="en-US" altLang="ko-KR" dirty="0"/>
              <a:t>true</a:t>
            </a:r>
            <a:r>
              <a:rPr lang="ko-KR" altLang="en-US" dirty="0"/>
              <a:t>일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</a:t>
            </a:r>
            <a:r>
              <a:rPr lang="ko-KR" altLang="en-US" dirty="0"/>
              <a:t>우측 타입 변수를 사용할 수 있기 때문에 강제 타입 변환이 필요 없음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7.9 </a:t>
            </a:r>
            <a:r>
              <a:rPr lang="ko-KR" altLang="en-US">
                <a:effectLst/>
                <a:latin typeface="Arial" panose="020B0604020202020204" pitchFamily="34" charset="0"/>
              </a:rPr>
              <a:t>객체 타입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81A0023-773A-FAF9-A907-A3B1C4B7F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08" y="2887933"/>
            <a:ext cx="7037649" cy="67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  <a:endParaRPr lang="en-US" altLang="ko-KR" sz="2000" dirty="0"/>
          </a:p>
          <a:p>
            <a:pPr lvl="1"/>
            <a:r>
              <a:rPr lang="ko-KR" altLang="en-US" sz="2000" dirty="0"/>
              <a:t>객체를 생성할 수 있는 실체 클래스들의 공통적인 필드나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추출해서 선언한 클래스</a:t>
            </a:r>
            <a:endParaRPr lang="en-US" altLang="ko-KR" sz="2000" dirty="0"/>
          </a:p>
          <a:p>
            <a:pPr lvl="1"/>
            <a:r>
              <a:rPr lang="ko-KR" altLang="en-US" sz="2000" dirty="0"/>
              <a:t>추상 클래스는 실체 클래스의 부모 역할</a:t>
            </a:r>
            <a:r>
              <a:rPr lang="en-US" altLang="ko-KR" sz="2000" dirty="0"/>
              <a:t>. </a:t>
            </a:r>
            <a:r>
              <a:rPr lang="ko-KR" altLang="en-US" sz="2000" dirty="0"/>
              <a:t>공통적인 필드나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물려받을 수 있음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marL="180975" lvl="1" indent="0">
              <a:buNone/>
            </a:pPr>
            <a:endParaRPr lang="en-US" altLang="ko-KR" sz="2000" dirty="0"/>
          </a:p>
          <a:p>
            <a:r>
              <a:rPr lang="ko-KR" altLang="en-US" dirty="0"/>
              <a:t>추상 클래스 선언</a:t>
            </a:r>
            <a:endParaRPr lang="en-US" altLang="ko-KR" sz="2400" dirty="0"/>
          </a:p>
          <a:p>
            <a:pPr lvl="1"/>
            <a:r>
              <a:rPr lang="ko-KR" altLang="en-US" sz="2000" dirty="0"/>
              <a:t>클래스 선언에 </a:t>
            </a:r>
            <a:r>
              <a:rPr lang="en-US" altLang="ko-KR" sz="2000" dirty="0"/>
              <a:t>abstract </a:t>
            </a:r>
            <a:r>
              <a:rPr lang="ko-KR" altLang="en-US" sz="2000" dirty="0"/>
              <a:t>키워드를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붙임</a:t>
            </a:r>
            <a:endParaRPr lang="en-US" altLang="ko-KR" sz="2000" dirty="0"/>
          </a:p>
          <a:p>
            <a:pPr lvl="1"/>
            <a:r>
              <a:rPr lang="en-US" altLang="ko-KR" sz="2000" dirty="0"/>
              <a:t>new </a:t>
            </a:r>
            <a:r>
              <a:rPr lang="ko-KR" altLang="en-US" sz="2000" dirty="0"/>
              <a:t>연산자를 이용해서 객체를 직접 만들지 못하고 상속을 통해 자식 클래스만 만들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7.10 </a:t>
            </a:r>
            <a:r>
              <a:rPr lang="ko-KR" altLang="en-US">
                <a:effectLst/>
                <a:latin typeface="Arial" panose="020B0604020202020204" pitchFamily="34" charset="0"/>
              </a:rPr>
              <a:t>추상 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1BFB22F-5DD2-5D14-56EA-553B9CD43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95" y="2352359"/>
            <a:ext cx="4360117" cy="994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5429B7D-5726-721C-0182-4E9026A9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95" y="5209105"/>
            <a:ext cx="4913365" cy="10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7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추상 메소드와 재정의</a:t>
            </a:r>
            <a:endParaRPr lang="en-US" altLang="ko-KR" sz="2000"/>
          </a:p>
          <a:p>
            <a:pPr lvl="1"/>
            <a:r>
              <a:rPr lang="ko-KR" altLang="en-US" sz="2000"/>
              <a:t>자식 클래스들이 가지고 있는 공통 메소드를 뽑아내어 추상 클래스로 작성할 때</a:t>
            </a:r>
            <a:r>
              <a:rPr lang="en-US" altLang="ko-KR" sz="2000"/>
              <a:t>, </a:t>
            </a:r>
            <a:r>
              <a:rPr lang="ko-KR" altLang="en-US" sz="2000"/>
              <a:t>메소드 선언부만 동일하고 실행 내용은 자식 클래스마다 달라야 하는 경우 추상 메소드를 선언할 수 있음</a:t>
            </a:r>
            <a:r>
              <a:rPr lang="en-US" altLang="ko-KR" sz="2000"/>
              <a:t> </a:t>
            </a:r>
          </a:p>
          <a:p>
            <a:pPr lvl="1"/>
            <a:r>
              <a:rPr lang="ko-KR" altLang="en-US" sz="2000"/>
              <a:t>일반 메소드 선언과의 차이점은 </a:t>
            </a:r>
            <a:r>
              <a:rPr lang="en-US" altLang="ko-KR" sz="2000"/>
              <a:t>abstract </a:t>
            </a:r>
            <a:r>
              <a:rPr lang="ko-KR" altLang="en-US" sz="2000"/>
              <a:t>키워드가 붙고</a:t>
            </a:r>
            <a:r>
              <a:rPr lang="en-US" altLang="ko-KR" sz="2000"/>
              <a:t>, </a:t>
            </a:r>
            <a:r>
              <a:rPr lang="ko-KR" altLang="en-US" sz="2000"/>
              <a:t>메소드 실행 내용인 중괄호 </a:t>
            </a:r>
            <a:r>
              <a:rPr lang="en-US" altLang="ko-KR" sz="2000"/>
              <a:t>{ }</a:t>
            </a:r>
            <a:r>
              <a:rPr lang="ko-KR" altLang="en-US" sz="2000"/>
              <a:t>가 없다</a:t>
            </a:r>
            <a:r>
              <a:rPr lang="en-US" altLang="ko-KR" sz="200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7.10 </a:t>
            </a:r>
            <a:r>
              <a:rPr lang="ko-KR" altLang="en-US">
                <a:effectLst/>
                <a:latin typeface="Arial" panose="020B0604020202020204" pitchFamily="34" charset="0"/>
              </a:rPr>
              <a:t>추상 클래스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004E624-0505-2FD2-B23B-1C6A8150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16" y="3026206"/>
            <a:ext cx="7049348" cy="6888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59722A1-E74E-D5C0-3CD7-4F7301CED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16" y="4072191"/>
            <a:ext cx="4947202" cy="193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6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sealed </a:t>
            </a:r>
            <a:r>
              <a:rPr lang="ko-KR" altLang="en-US"/>
              <a:t>클래스</a:t>
            </a:r>
            <a:endParaRPr lang="en-US" altLang="ko-KR" sz="2400" dirty="0"/>
          </a:p>
          <a:p>
            <a:pPr lvl="1"/>
            <a:r>
              <a:rPr lang="en-US" altLang="ko-KR" sz="2000"/>
              <a:t>Java 15</a:t>
            </a:r>
            <a:r>
              <a:rPr lang="ko-KR" altLang="en-US" sz="2000"/>
              <a:t>부터 무분별한 자식 클래스 생성을 방지하기 위해 봉인된</a:t>
            </a:r>
            <a:r>
              <a:rPr lang="en-US" altLang="ko-KR"/>
              <a:t> </a:t>
            </a:r>
            <a:r>
              <a:rPr lang="ko-KR" altLang="en-US" sz="2000"/>
              <a:t>클래스가 도입</a:t>
            </a:r>
            <a:endParaRPr lang="en-US" altLang="ko-KR" sz="2000"/>
          </a:p>
          <a:p>
            <a:pPr lvl="1"/>
            <a:r>
              <a:rPr lang="en-US" altLang="ko-KR" sz="2000"/>
              <a:t>sealed </a:t>
            </a:r>
            <a:r>
              <a:rPr lang="ko-KR" altLang="en-US" sz="2000"/>
              <a:t>키워드를 사용하면 </a:t>
            </a:r>
            <a:r>
              <a:rPr lang="en-US" altLang="ko-KR" sz="2000"/>
              <a:t>permits </a:t>
            </a:r>
            <a:r>
              <a:rPr lang="ko-KR" altLang="en-US" sz="2000"/>
              <a:t>키워드 뒤에 상속 가능한 자식 클래스를 지정</a:t>
            </a:r>
            <a:endParaRPr lang="en-US" altLang="ko-KR" sz="2400"/>
          </a:p>
          <a:p>
            <a:pPr lvl="1"/>
            <a:r>
              <a:rPr lang="en-US" altLang="ko-KR" sz="2000"/>
              <a:t>final</a:t>
            </a:r>
            <a:r>
              <a:rPr lang="ko-KR" altLang="en-US" sz="2000"/>
              <a:t>은 더 이상 상속할 수 없다는 뜻이고</a:t>
            </a:r>
            <a:r>
              <a:rPr lang="en-US" altLang="ko-KR" sz="2000"/>
              <a:t>, non-sealed</a:t>
            </a:r>
            <a:r>
              <a:rPr lang="ko-KR" altLang="en-US" sz="2000"/>
              <a:t>는 봉인을 해제한다는 뜻</a:t>
            </a:r>
            <a:endParaRPr lang="en-US" altLang="ko-KR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7.11 </a:t>
            </a:r>
            <a:r>
              <a:rPr lang="ko-KR" altLang="en-US">
                <a:effectLst/>
                <a:latin typeface="Arial" panose="020B0604020202020204" pitchFamily="34" charset="0"/>
              </a:rPr>
              <a:t>봉인된 클래스</a:t>
            </a:r>
            <a:endParaRPr lang="en-US" altLang="ko-KR"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6156BCF-360A-B71B-B839-B9EF2573E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94" y="2993834"/>
            <a:ext cx="6982653" cy="6517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472CB17-1674-18FA-E7E5-497303371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96" y="3660601"/>
            <a:ext cx="6889556" cy="8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1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100"/>
            <a:ext cx="5337245" cy="5111238"/>
          </a:xfrm>
        </p:spPr>
        <p:txBody>
          <a:bodyPr>
            <a:normAutofit fontScale="925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7.1 </a:t>
            </a:r>
            <a:r>
              <a:rPr lang="ko-KR" altLang="en-US">
                <a:effectLst/>
                <a:latin typeface="Arial" panose="020B0604020202020204" pitchFamily="34" charset="0"/>
              </a:rPr>
              <a:t>상속 개념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7.2 </a:t>
            </a:r>
            <a:r>
              <a:rPr lang="ko-KR" altLang="en-US">
                <a:effectLst/>
                <a:latin typeface="Arial" panose="020B0604020202020204" pitchFamily="34" charset="0"/>
              </a:rPr>
              <a:t>클래스 상속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7.3 </a:t>
            </a:r>
            <a:r>
              <a:rPr lang="ko-KR" altLang="en-US">
                <a:effectLst/>
                <a:latin typeface="Arial" panose="020B0604020202020204" pitchFamily="34" charset="0"/>
              </a:rPr>
              <a:t>부모 생성자 호출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7.4 </a:t>
            </a:r>
            <a:r>
              <a:rPr lang="ko-KR" altLang="en-US">
                <a:effectLst/>
                <a:latin typeface="Arial" panose="020B0604020202020204" pitchFamily="34" charset="0"/>
              </a:rPr>
              <a:t>메소드 재정의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7.5 final </a:t>
            </a:r>
            <a:r>
              <a:rPr lang="ko-KR" altLang="en-US">
                <a:effectLst/>
                <a:latin typeface="Arial" panose="020B0604020202020204" pitchFamily="34" charset="0"/>
              </a:rPr>
              <a:t>클래스와 </a:t>
            </a:r>
            <a:r>
              <a:rPr lang="en-US" altLang="ko-KR">
                <a:effectLst/>
                <a:latin typeface="Arial" panose="020B0604020202020204" pitchFamily="34" charset="0"/>
              </a:rPr>
              <a:t>final </a:t>
            </a:r>
            <a:r>
              <a:rPr lang="ko-KR" altLang="en-US">
                <a:effectLst/>
                <a:latin typeface="Arial" panose="020B0604020202020204" pitchFamily="34" charset="0"/>
              </a:rPr>
              <a:t>메소드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7.6 protected </a:t>
            </a:r>
            <a:r>
              <a:rPr lang="ko-KR" altLang="en-US">
                <a:effectLst/>
                <a:latin typeface="Arial" panose="020B0604020202020204" pitchFamily="34" charset="0"/>
              </a:rPr>
              <a:t>접근 제한자</a:t>
            </a:r>
            <a:endParaRPr lang="en-US" altLang="ko-KR">
              <a:effectLst/>
              <a:latin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</a:rPr>
              <a:t> </a:t>
            </a:r>
            <a:endParaRPr lang="en-US" altLang="ko-KR">
              <a:effectLst/>
              <a:latin typeface="Arial" panose="020B0604020202020204" pitchFamily="34" charset="0"/>
            </a:endParaRPr>
          </a:p>
          <a:p>
            <a:endParaRPr lang="ko-KR" altLang="en-US">
              <a:effectLst/>
              <a:latin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100"/>
            <a:ext cx="5337245" cy="5111238"/>
          </a:xfrm>
        </p:spPr>
        <p:txBody>
          <a:bodyPr>
            <a:normAutofit fontScale="925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7.7 </a:t>
            </a:r>
            <a:r>
              <a:rPr lang="ko-KR" altLang="en-US">
                <a:effectLst/>
                <a:latin typeface="Arial" panose="020B0604020202020204" pitchFamily="34" charset="0"/>
              </a:rPr>
              <a:t>타입 변환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7.8 </a:t>
            </a:r>
            <a:r>
              <a:rPr lang="ko-KR" altLang="en-US">
                <a:effectLst/>
                <a:latin typeface="Arial" panose="020B0604020202020204" pitchFamily="34" charset="0"/>
              </a:rPr>
              <a:t>다형성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7.9 </a:t>
            </a:r>
            <a:r>
              <a:rPr lang="ko-KR" altLang="en-US">
                <a:effectLst/>
                <a:latin typeface="Arial" panose="020B0604020202020204" pitchFamily="34" charset="0"/>
              </a:rPr>
              <a:t>객체 타입 확인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7.10 </a:t>
            </a:r>
            <a:r>
              <a:rPr lang="ko-KR" altLang="en-US">
                <a:effectLst/>
                <a:latin typeface="Arial" panose="020B0604020202020204" pitchFamily="34" charset="0"/>
              </a:rPr>
              <a:t>추상 클래스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7.11 </a:t>
            </a:r>
            <a:r>
              <a:rPr lang="ko-KR" altLang="en-US">
                <a:effectLst/>
                <a:latin typeface="Arial" panose="020B0604020202020204" pitchFamily="34" charset="0"/>
              </a:rPr>
              <a:t>봉인된 클래스</a:t>
            </a:r>
            <a:endParaRPr lang="en-US" altLang="ko-KR">
              <a:effectLst/>
              <a:latin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상속</a:t>
            </a:r>
            <a:endParaRPr lang="en-US" altLang="ko-KR" sz="2400" dirty="0"/>
          </a:p>
          <a:p>
            <a:pPr lvl="1"/>
            <a:r>
              <a:rPr lang="ko-KR" altLang="en-US"/>
              <a:t>부모 클래스의 필드와 메소드를 자식 클래스에게 물려줄 수 있음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ko-KR" altLang="en-US"/>
              <a:t>상속의 이점</a:t>
            </a:r>
            <a:endParaRPr lang="en-US" altLang="ko-KR" sz="2400"/>
          </a:p>
          <a:p>
            <a:pPr lvl="1"/>
            <a:r>
              <a:rPr lang="ko-KR" altLang="en-US"/>
              <a:t>이미 개발된 클래스를 재사용하므로 중복 코드를 줄임</a:t>
            </a:r>
            <a:endParaRPr lang="en-US" altLang="ko-KR"/>
          </a:p>
          <a:p>
            <a:pPr lvl="1"/>
            <a:r>
              <a:rPr lang="ko-KR" altLang="en-US"/>
              <a:t>클래스 수정을 최소화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7.1 </a:t>
            </a:r>
            <a:r>
              <a:rPr lang="ko-KR" altLang="en-US">
                <a:effectLst/>
                <a:latin typeface="Arial" panose="020B0604020202020204" pitchFamily="34" charset="0"/>
              </a:rPr>
              <a:t>상속 개념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B936D33-D258-96AE-BAFB-21C607333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41" y="1836916"/>
            <a:ext cx="6515665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클래스 상속</a:t>
            </a:r>
            <a:endParaRPr lang="en-US" altLang="ko-KR" sz="2400" dirty="0"/>
          </a:p>
          <a:p>
            <a:pPr lvl="1"/>
            <a:r>
              <a:rPr lang="ko-KR" altLang="en-US"/>
              <a:t>자식 클래스를 선언할 때 어떤 부모로부터 상속받을 것인지를 결정하고</a:t>
            </a:r>
            <a:r>
              <a:rPr lang="en-US" altLang="ko-KR"/>
              <a:t>, </a:t>
            </a:r>
            <a:r>
              <a:rPr lang="ko-KR" altLang="en-US"/>
              <a:t>부모 클래스를 다음과 같이 </a:t>
            </a:r>
            <a:r>
              <a:rPr lang="en-US" altLang="ko-KR"/>
              <a:t>extends </a:t>
            </a:r>
            <a:r>
              <a:rPr lang="ko-KR" altLang="en-US"/>
              <a:t>뒤에 기술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다중 상속 허용하지 않음</a:t>
            </a:r>
            <a:r>
              <a:rPr lang="en-US" altLang="ko-KR"/>
              <a:t>. extends </a:t>
            </a:r>
            <a:r>
              <a:rPr lang="ko-KR" altLang="en-US"/>
              <a:t>뒤에 하나의 부모 클래스만 상속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7.2 </a:t>
            </a:r>
            <a:r>
              <a:rPr lang="ko-KR" altLang="en-US">
                <a:effectLst/>
                <a:latin typeface="Arial" panose="020B0604020202020204" pitchFamily="34" charset="0"/>
              </a:rPr>
              <a:t>클래스 상속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DBC994-5CD1-C363-839F-CFC7032D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38" y="2431107"/>
            <a:ext cx="7102455" cy="8535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A6783CC-9C60-440A-1E41-705D6DBC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30" y="4420961"/>
            <a:ext cx="7033870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7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부모 생성자 호출</a:t>
            </a:r>
            <a:endParaRPr lang="en-US" altLang="ko-KR" sz="2400" dirty="0"/>
          </a:p>
          <a:p>
            <a:pPr lvl="1"/>
            <a:r>
              <a:rPr lang="ko-KR" altLang="en-US" sz="2000"/>
              <a:t>자식 객체를 생성하면 부모 객체가 먼저 생성된 다음에 자식 객체가 생성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부모 생성자는 자식 생성자의 맨 첫 줄에 숨겨져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있는 </a:t>
            </a:r>
            <a:r>
              <a:rPr lang="en-US" altLang="ko-KR"/>
              <a:t>super()</a:t>
            </a:r>
            <a:r>
              <a:rPr lang="ko-KR" altLang="en-US"/>
              <a:t>에 의해 호출</a:t>
            </a:r>
            <a:r>
              <a:rPr lang="en-US" altLang="ko-KR"/>
              <a:t>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7.3 </a:t>
            </a:r>
            <a:r>
              <a:rPr lang="ko-KR" altLang="en-US">
                <a:effectLst/>
                <a:latin typeface="Arial" panose="020B0604020202020204" pitchFamily="34" charset="0"/>
              </a:rPr>
              <a:t>부모 생성자 호출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2399ED5-3841-AD7D-5592-93087D268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975" y="1825859"/>
            <a:ext cx="4435224" cy="30939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B098796-FA7C-D43B-9CC9-A8932107A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66" y="2003435"/>
            <a:ext cx="5654530" cy="5410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6301426-4C54-D211-E643-BE8802FFC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66" y="4545474"/>
            <a:ext cx="5654530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endParaRPr lang="en-US" altLang="ko-KR" sz="2400" dirty="0"/>
          </a:p>
          <a:p>
            <a:pPr lvl="1"/>
            <a:r>
              <a:rPr lang="ko-KR" altLang="en-US" sz="2000" dirty="0"/>
              <a:t>상속된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자식 클래스에서 재정의하는 것</a:t>
            </a:r>
            <a:r>
              <a:rPr lang="en-US" altLang="ko-KR" sz="2000" dirty="0"/>
              <a:t>. </a:t>
            </a:r>
            <a:r>
              <a:rPr lang="ko-KR" altLang="en-US" sz="2000" dirty="0"/>
              <a:t>해당 부모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숨겨지고</a:t>
            </a:r>
            <a:r>
              <a:rPr lang="en-US" altLang="ko-KR" sz="2000" dirty="0"/>
              <a:t>, </a:t>
            </a:r>
            <a:r>
              <a:rPr lang="ko-KR" altLang="en-US" sz="2000" dirty="0"/>
              <a:t>자식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우선적으로 사용</a:t>
            </a:r>
            <a:endParaRPr lang="en-US" altLang="ko-KR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부모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ko-KR" altLang="en-US" dirty="0" err="1"/>
              <a:t>선언부</a:t>
            </a:r>
            <a:r>
              <a:rPr lang="en-US" altLang="ko-KR" dirty="0"/>
              <a:t>(</a:t>
            </a:r>
            <a:r>
              <a:rPr lang="ko-KR" altLang="en-US" dirty="0"/>
              <a:t>리턴 타입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ko-KR" altLang="en-US" dirty="0"/>
              <a:t> 이름</a:t>
            </a:r>
            <a:r>
              <a:rPr lang="en-US" altLang="ko-KR" dirty="0"/>
              <a:t>, </a:t>
            </a:r>
            <a:r>
              <a:rPr lang="ko-KR" altLang="en-US" dirty="0"/>
              <a:t>매개변수</a:t>
            </a:r>
            <a:r>
              <a:rPr lang="en-US" altLang="ko-KR" dirty="0"/>
              <a:t>)</a:t>
            </a:r>
            <a:r>
              <a:rPr lang="ko-KR" altLang="en-US" dirty="0"/>
              <a:t>와 동일해야 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접근 제한을 더 강하게 </a:t>
            </a:r>
            <a:r>
              <a:rPr lang="ko-KR" altLang="en-US" dirty="0" err="1"/>
              <a:t>오버라이딩할</a:t>
            </a:r>
            <a:r>
              <a:rPr lang="ko-KR" altLang="en-US" dirty="0"/>
              <a:t> 수 없음</a:t>
            </a:r>
            <a:r>
              <a:rPr lang="en-US" altLang="ko-KR" dirty="0"/>
              <a:t>(public →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으로 </a:t>
            </a:r>
            <a:r>
              <a:rPr lang="ko-KR" altLang="en-US" dirty="0"/>
              <a:t>변경 불가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새로운 예외를 </a:t>
            </a:r>
            <a:r>
              <a:rPr lang="en-US" altLang="ko-KR" dirty="0"/>
              <a:t>throws</a:t>
            </a:r>
            <a:r>
              <a:rPr lang="ko-KR" altLang="en-US" dirty="0"/>
              <a:t>할 수 없음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7.4 </a:t>
            </a:r>
            <a:r>
              <a:rPr lang="ko-KR" altLang="en-US">
                <a:effectLst/>
                <a:latin typeface="Arial" panose="020B0604020202020204" pitchFamily="34" charset="0"/>
              </a:rPr>
              <a:t>메소드 재정의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38217E3-C4CC-F1B2-A0A9-2973A1C3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12" y="2202220"/>
            <a:ext cx="4881232" cy="24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부모 메소드 호출</a:t>
            </a:r>
            <a:endParaRPr lang="en-US" altLang="ko-KR" sz="2400"/>
          </a:p>
          <a:p>
            <a:pPr lvl="1"/>
            <a:r>
              <a:rPr lang="ko-KR" altLang="en-US"/>
              <a:t>자식 메소드 내에서 </a:t>
            </a:r>
            <a:r>
              <a:rPr lang="en-US" altLang="ko-KR"/>
              <a:t>super </a:t>
            </a:r>
            <a:r>
              <a:rPr lang="ko-KR" altLang="en-US"/>
              <a:t>키워드와 도트</a:t>
            </a:r>
            <a:r>
              <a:rPr lang="en-US" altLang="ko-KR"/>
              <a:t>(.) </a:t>
            </a:r>
            <a:r>
              <a:rPr lang="ko-KR" altLang="en-US"/>
              <a:t>연산자를 사용하면 숨겨진 부모 메소드를 호출</a:t>
            </a:r>
            <a:endParaRPr lang="en-US" altLang="ko-KR"/>
          </a:p>
          <a:p>
            <a:pPr lvl="1"/>
            <a:r>
              <a:rPr lang="ko-KR" altLang="en-US"/>
              <a:t>부모 메소드를 재사용함으로써 자식 메소드의 중복 작업 내용을 없애는 효과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7.4 </a:t>
            </a:r>
            <a:r>
              <a:rPr lang="ko-KR" altLang="en-US">
                <a:effectLst/>
                <a:latin typeface="Arial" panose="020B0604020202020204" pitchFamily="34" charset="0"/>
              </a:rPr>
              <a:t>메소드 재정의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B5B417E-064B-2A3B-95F8-7F6D774B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1" y="2434865"/>
            <a:ext cx="5412070" cy="310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final </a:t>
            </a:r>
            <a:r>
              <a:rPr lang="ko-KR" altLang="en-US" sz="2400" dirty="0"/>
              <a:t>클래스</a:t>
            </a:r>
            <a:endParaRPr lang="en-US" altLang="ko-KR" sz="2400" dirty="0"/>
          </a:p>
          <a:p>
            <a:pPr lvl="1"/>
            <a:r>
              <a:rPr lang="ko-KR" altLang="en-US" sz="2000" dirty="0"/>
              <a:t> </a:t>
            </a:r>
            <a:r>
              <a:rPr lang="en-US" altLang="ko-KR" sz="2000" dirty="0"/>
              <a:t>final </a:t>
            </a:r>
            <a:r>
              <a:rPr lang="ko-KR" altLang="en-US" sz="2000" dirty="0"/>
              <a:t>클래스는 부모 클래스가 될 수 없어 자식 클래스를 만들 수 없음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final </a:t>
            </a:r>
            <a:r>
              <a:rPr lang="ko-KR" altLang="en-US" dirty="0" err="1"/>
              <a:t>메소드</a:t>
            </a:r>
            <a:endParaRPr lang="ko-KR" altLang="en-US" sz="2000" dirty="0"/>
          </a:p>
          <a:p>
            <a:pPr lvl="1"/>
            <a:r>
              <a:rPr lang="ko-KR" altLang="en-US" sz="2000" dirty="0" err="1"/>
              <a:t>메소드를</a:t>
            </a:r>
            <a:r>
              <a:rPr lang="ko-KR" altLang="en-US" sz="2000" dirty="0"/>
              <a:t> 선언할 때 </a:t>
            </a:r>
            <a:r>
              <a:rPr lang="en-US" altLang="ko-KR" sz="2000" dirty="0"/>
              <a:t>final </a:t>
            </a:r>
            <a:r>
              <a:rPr lang="ko-KR" altLang="en-US" sz="2000" dirty="0"/>
              <a:t>키워드를 붙이면 </a:t>
            </a:r>
            <a:r>
              <a:rPr lang="ko-KR" altLang="en-US" sz="2000" dirty="0" err="1"/>
              <a:t>오버라이딩할</a:t>
            </a:r>
            <a:r>
              <a:rPr lang="ko-KR" altLang="en-US" sz="2000" dirty="0"/>
              <a:t> 수 </a:t>
            </a:r>
            <a:r>
              <a:rPr lang="ko-KR" altLang="en-US" sz="2000" dirty="0" smtClean="0"/>
              <a:t>없음</a:t>
            </a:r>
            <a:endParaRPr lang="en-US" altLang="ko-KR" sz="2000" dirty="0"/>
          </a:p>
          <a:p>
            <a:pPr lvl="1"/>
            <a:r>
              <a:rPr lang="ko-KR" altLang="en-US" sz="2000" dirty="0"/>
              <a:t>부모 클래스를 상속해서 자식 클래스를 선언할 때</a:t>
            </a:r>
            <a:r>
              <a:rPr lang="en-US" altLang="ko-KR" sz="2000" dirty="0"/>
              <a:t>, </a:t>
            </a:r>
            <a:r>
              <a:rPr lang="ko-KR" altLang="en-US" sz="2000" dirty="0"/>
              <a:t>부모 클래스에 선언된</a:t>
            </a:r>
            <a:r>
              <a:rPr lang="en-US" altLang="ko-KR" sz="2000" dirty="0"/>
              <a:t> final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자식 클래스에서 재정의할 수 없음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7.5 final </a:t>
            </a:r>
            <a:r>
              <a:rPr lang="ko-KR" altLang="en-US">
                <a:effectLst/>
                <a:latin typeface="Arial" panose="020B0604020202020204" pitchFamily="34" charset="0"/>
              </a:rPr>
              <a:t>클래스와 </a:t>
            </a:r>
            <a:r>
              <a:rPr lang="en-US" altLang="ko-KR">
                <a:effectLst/>
                <a:latin typeface="Arial" panose="020B0604020202020204" pitchFamily="34" charset="0"/>
              </a:rPr>
              <a:t>final </a:t>
            </a:r>
            <a:r>
              <a:rPr lang="ko-KR" altLang="en-US">
                <a:effectLst/>
                <a:latin typeface="Arial" panose="020B0604020202020204" pitchFamily="34" charset="0"/>
              </a:rPr>
              <a:t>메소드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2301667-D535-38AB-8500-5B0FF582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98" y="1930444"/>
            <a:ext cx="5975328" cy="538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310164B-3248-1467-D373-E4FEF1D2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861" y="5195014"/>
            <a:ext cx="5967278" cy="5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8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protected </a:t>
            </a:r>
            <a:r>
              <a:rPr lang="ko-KR" altLang="en-US" sz="2400"/>
              <a:t>접근 제한자</a:t>
            </a:r>
          </a:p>
          <a:p>
            <a:pPr lvl="1"/>
            <a:r>
              <a:rPr lang="en-US" altLang="ko-KR" sz="2000"/>
              <a:t>protected</a:t>
            </a:r>
            <a:r>
              <a:rPr lang="ko-KR" altLang="en-US" sz="2000"/>
              <a:t>는 상속과 관련이 있고</a:t>
            </a:r>
            <a:r>
              <a:rPr lang="en-US" altLang="ko-KR" sz="2000"/>
              <a:t>, public</a:t>
            </a:r>
            <a:r>
              <a:rPr lang="ko-KR" altLang="en-US" sz="2000"/>
              <a:t>과 </a:t>
            </a:r>
            <a:r>
              <a:rPr lang="en-US" altLang="ko-KR" sz="2000"/>
              <a:t>default</a:t>
            </a:r>
            <a:r>
              <a:rPr lang="ko-KR" altLang="en-US" sz="2000"/>
              <a:t>의 중간쯤에 해당하는 접근 제한</a:t>
            </a:r>
            <a:r>
              <a:rPr lang="en-US" altLang="ko-KR" sz="2000"/>
              <a:t> </a:t>
            </a:r>
          </a:p>
          <a:p>
            <a:pPr lvl="1"/>
            <a:r>
              <a:rPr lang="en-US" altLang="ko-KR" sz="2000"/>
              <a:t>protected</a:t>
            </a:r>
            <a:r>
              <a:rPr lang="ko-KR" altLang="en-US" sz="2000"/>
              <a:t>는 같은 패키지에서는 </a:t>
            </a:r>
            <a:r>
              <a:rPr lang="en-US" altLang="ko-KR" sz="2000"/>
              <a:t>default</a:t>
            </a:r>
            <a:r>
              <a:rPr lang="ko-KR" altLang="en-US" sz="2000"/>
              <a:t>처럼 접근이 가능하나</a:t>
            </a:r>
            <a:r>
              <a:rPr lang="en-US" altLang="ko-KR" sz="2000"/>
              <a:t>, </a:t>
            </a:r>
            <a:r>
              <a:rPr lang="ko-KR" altLang="en-US" sz="2000"/>
              <a:t>다른 패키지에서는 자식 클래스만 접근을 허용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7.6 protected </a:t>
            </a:r>
            <a:r>
              <a:rPr lang="ko-KR" altLang="en-US">
                <a:effectLst/>
                <a:latin typeface="Arial" panose="020B0604020202020204" pitchFamily="34" charset="0"/>
              </a:rPr>
              <a:t>접근 제한자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C166D4E-0082-A15B-7FB0-26ED0DB0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53" y="2978515"/>
            <a:ext cx="6004609" cy="32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610</Words>
  <Application>Microsoft Office PowerPoint</Application>
  <PresentationFormat>와이드스크린</PresentationFormat>
  <Paragraphs>117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테마</vt:lpstr>
      <vt:lpstr>Chapter 07 상속</vt:lpstr>
      <vt:lpstr>PowerPoint 프레젠테이션</vt:lpstr>
      <vt:lpstr>7.1 상속 개념</vt:lpstr>
      <vt:lpstr>7.2 클래스 상속</vt:lpstr>
      <vt:lpstr>7.3 부모 생성자 호출</vt:lpstr>
      <vt:lpstr>7.4 메소드 재정의</vt:lpstr>
      <vt:lpstr>7.4 메소드 재정의</vt:lpstr>
      <vt:lpstr>7.5 final 클래스와 final 메소드</vt:lpstr>
      <vt:lpstr>7.6 protected 접근 제한자</vt:lpstr>
      <vt:lpstr>7.7 타입 변환</vt:lpstr>
      <vt:lpstr>7.7 타입 변환</vt:lpstr>
      <vt:lpstr>7.8 다형성</vt:lpstr>
      <vt:lpstr>7.8 다형성</vt:lpstr>
      <vt:lpstr>7.9 객체 타입 확인</vt:lpstr>
      <vt:lpstr>7.10 추상 클래스</vt:lpstr>
      <vt:lpstr>7.10 추상 클래스</vt:lpstr>
      <vt:lpstr>7.11 봉인된 클래스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Microsoft 계정</cp:lastModifiedBy>
  <cp:revision>29</cp:revision>
  <dcterms:created xsi:type="dcterms:W3CDTF">2022-08-19T02:52:36Z</dcterms:created>
  <dcterms:modified xsi:type="dcterms:W3CDTF">2022-08-26T01:50:12Z</dcterms:modified>
</cp:coreProperties>
</file>