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208225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08 </a:t>
            </a:r>
            <a:r>
              <a:rPr lang="ko-KR" altLang="en-US" sz="4000">
                <a:latin typeface="+mj-ea"/>
              </a:rPr>
              <a:t>인터페이스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정적 메소드</a:t>
            </a:r>
            <a:endParaRPr lang="en-US" altLang="ko-KR" sz="2400" dirty="0"/>
          </a:p>
          <a:p>
            <a:pPr lvl="1"/>
            <a:r>
              <a:rPr lang="ko-KR" altLang="en-US" sz="2000"/>
              <a:t>구현 객체가 없어도 인터페이스만으로 호출할 수 있음</a:t>
            </a:r>
            <a:endParaRPr lang="en-US" altLang="ko-KR" sz="2000"/>
          </a:p>
          <a:p>
            <a:pPr lvl="1"/>
            <a:r>
              <a:rPr lang="ko-KR" altLang="en-US" sz="2000"/>
              <a:t>선언 시 </a:t>
            </a:r>
            <a:r>
              <a:rPr lang="en-US" altLang="ko-KR" sz="2000"/>
              <a:t>public</a:t>
            </a:r>
            <a:r>
              <a:rPr lang="ko-KR" altLang="en-US" sz="2000"/>
              <a:t>을 생략하더라도 자동으로 컴파일 과정에서 붙음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정적 실행부를 작성할 때 상수 필드를 제외한 추상 메소드</a:t>
            </a:r>
            <a:r>
              <a:rPr lang="en-US" altLang="ko-KR"/>
              <a:t>, </a:t>
            </a:r>
            <a:r>
              <a:rPr lang="ko-KR" altLang="en-US"/>
              <a:t>디폴트 메소드</a:t>
            </a:r>
            <a:r>
              <a:rPr lang="en-US" altLang="ko-KR"/>
              <a:t>, private </a:t>
            </a:r>
            <a:r>
              <a:rPr lang="ko-KR" altLang="en-US"/>
              <a:t>메소드 등을 호출할 수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8.6 </a:t>
            </a:r>
            <a:r>
              <a:rPr lang="ko-KR" altLang="en-US">
                <a:effectLst/>
                <a:latin typeface="Arial" panose="020B0604020202020204" pitchFamily="34" charset="0"/>
              </a:rPr>
              <a:t>정적 메소드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AE2E4F-6AA0-6959-610B-C8045AC3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26" y="2376614"/>
            <a:ext cx="7494910" cy="7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en-US" altLang="ko-KR" sz="2400" dirty="0"/>
          </a:p>
          <a:p>
            <a:pPr lvl="1"/>
            <a:r>
              <a:rPr lang="ko-KR" altLang="en-US" dirty="0"/>
              <a:t>인터페이스의 상수 필드</a:t>
            </a:r>
            <a:r>
              <a:rPr lang="en-US" altLang="ko-KR" dirty="0"/>
              <a:t>, </a:t>
            </a:r>
            <a:r>
              <a:rPr lang="ko-KR" altLang="en-US" dirty="0"/>
              <a:t>추상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디폴트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정적 </a:t>
            </a:r>
            <a:r>
              <a:rPr lang="ko-KR" altLang="en-US" dirty="0" err="1"/>
              <a:t>메소드는</a:t>
            </a:r>
            <a:r>
              <a:rPr lang="ko-KR" altLang="en-US" dirty="0"/>
              <a:t> 모두 </a:t>
            </a:r>
            <a:r>
              <a:rPr lang="en-US" altLang="ko-KR" dirty="0"/>
              <a:t>public </a:t>
            </a:r>
            <a:r>
              <a:rPr lang="ko-KR" altLang="en-US" dirty="0"/>
              <a:t>접근 제한을 </a:t>
            </a:r>
            <a:r>
              <a:rPr lang="ko-KR" altLang="en-US" dirty="0" smtClean="0"/>
              <a:t>가짐</a:t>
            </a:r>
            <a:r>
              <a:rPr lang="en-US" altLang="ko-KR" dirty="0" smtClean="0"/>
              <a:t> </a:t>
            </a:r>
            <a:r>
              <a:rPr lang="en-US" altLang="ko-KR" dirty="0"/>
              <a:t>public</a:t>
            </a:r>
            <a:r>
              <a:rPr lang="ko-KR" altLang="en-US" dirty="0"/>
              <a:t>을 생략하더라도 항상 외부에서 접근이 가능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인터페이스에 외부에서 접근할 수 없는 </a:t>
            </a:r>
            <a:r>
              <a:rPr lang="en-US" altLang="ko-KR" dirty="0"/>
              <a:t>private </a:t>
            </a:r>
            <a:r>
              <a:rPr lang="ko-KR" altLang="en-US" dirty="0" err="1"/>
              <a:t>메소드</a:t>
            </a:r>
            <a:r>
              <a:rPr lang="ko-KR" altLang="en-US" dirty="0"/>
              <a:t> 선언도 가능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 err="1"/>
              <a:t>메소드는</a:t>
            </a:r>
            <a:r>
              <a:rPr lang="ko-KR" altLang="en-US" dirty="0"/>
              <a:t> 디폴트 </a:t>
            </a:r>
            <a:r>
              <a:rPr lang="ko-KR" altLang="en-US" dirty="0" err="1"/>
              <a:t>메소드</a:t>
            </a:r>
            <a:r>
              <a:rPr lang="ko-KR" altLang="en-US" dirty="0"/>
              <a:t> 안에서만 호출이 가능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정적 </a:t>
            </a:r>
            <a:r>
              <a:rPr lang="ko-KR" altLang="en-US" dirty="0" err="1"/>
              <a:t>메소드는</a:t>
            </a:r>
            <a:r>
              <a:rPr lang="ko-KR" altLang="en-US" dirty="0"/>
              <a:t> 정적 </a:t>
            </a:r>
            <a:r>
              <a:rPr lang="ko-KR" altLang="en-US" dirty="0" err="1"/>
              <a:t>메소드</a:t>
            </a:r>
            <a:r>
              <a:rPr lang="ko-KR" altLang="en-US" dirty="0"/>
              <a:t> 안에서도 호출이 가능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8.7 private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3D4EDEB-4F4A-619B-CB41-EC3527196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16" y="2822369"/>
            <a:ext cx="6817983" cy="10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다중 인터페이스</a:t>
            </a:r>
            <a:endParaRPr lang="en-US" altLang="ko-KR" sz="2400" dirty="0"/>
          </a:p>
          <a:p>
            <a:pPr lvl="1"/>
            <a:r>
              <a:rPr lang="ko-KR" altLang="en-US" sz="2000"/>
              <a:t>구현 객체는 여러 개의 인터페이스를 통해 구현 객체를 사용할 수 있음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구현 클래스는 인터페이스 </a:t>
            </a:r>
            <a:r>
              <a:rPr lang="en-US" altLang="ko-KR"/>
              <a:t>A</a:t>
            </a:r>
            <a:r>
              <a:rPr lang="ko-KR" altLang="en-US"/>
              <a:t>와 인터페이스 </a:t>
            </a:r>
            <a:r>
              <a:rPr lang="en-US" altLang="ko-KR"/>
              <a:t>B</a:t>
            </a:r>
            <a:r>
              <a:rPr lang="ko-KR" altLang="en-US"/>
              <a:t>를 </a:t>
            </a:r>
            <a:r>
              <a:rPr lang="en-US" altLang="ko-KR"/>
              <a:t>implements </a:t>
            </a:r>
            <a:r>
              <a:rPr lang="ko-KR" altLang="en-US"/>
              <a:t>뒤에 쉼표로 구분해서 작성해</a:t>
            </a:r>
            <a:r>
              <a:rPr lang="en-US" altLang="ko-KR"/>
              <a:t>, </a:t>
            </a:r>
            <a:r>
              <a:rPr lang="ko-KR" altLang="en-US"/>
              <a:t>모든 인터페이스가 가진 추상 메소드를 재정의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8.8 </a:t>
            </a:r>
            <a:r>
              <a:rPr lang="ko-KR" altLang="en-US">
                <a:effectLst/>
                <a:latin typeface="Arial" panose="020B0604020202020204" pitchFamily="34" charset="0"/>
              </a:rPr>
              <a:t>다중 인터페이스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6762539-FE8E-A2A6-23D4-55A31BFD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44" y="1820886"/>
            <a:ext cx="4504689" cy="20853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A9CE26E-7E9A-283E-A534-1E286455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3" y="4996475"/>
            <a:ext cx="6311765" cy="9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인터페이스 상속</a:t>
            </a:r>
            <a:endParaRPr lang="en-US" altLang="ko-KR" sz="2400" dirty="0"/>
          </a:p>
          <a:p>
            <a:pPr lvl="1"/>
            <a:r>
              <a:rPr lang="ko-KR" altLang="en-US"/>
              <a:t>인터페이스도 다른 인터페이스를 상속할 수 있음</a:t>
            </a:r>
            <a:r>
              <a:rPr lang="en-US" altLang="ko-KR"/>
              <a:t>. </a:t>
            </a:r>
            <a:r>
              <a:rPr lang="ko-KR" altLang="en-US"/>
              <a:t>다중 상속을 허용 </a:t>
            </a:r>
          </a:p>
          <a:p>
            <a:pPr lvl="1"/>
            <a:r>
              <a:rPr lang="en-US" altLang="ko-KR"/>
              <a:t>extends </a:t>
            </a:r>
            <a:r>
              <a:rPr lang="ko-KR" altLang="en-US"/>
              <a:t>키워드 뒤에 상속할 인터페이스들을 나열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자식 인터페이스의 구현 클래스는 자식 인터페이스의 메소드뿐만 아니라 부모 인터페이스의 모든 추상 메소드를 재정의</a:t>
            </a:r>
            <a:endParaRPr lang="en-US" altLang="ko-KR"/>
          </a:p>
          <a:p>
            <a:pPr lvl="1"/>
            <a:r>
              <a:rPr lang="ko-KR" altLang="en-US"/>
              <a:t>구현 객체는 다음과 같이 자식 및 부모 인터페이스 변수에 대입될 수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8.9 </a:t>
            </a:r>
            <a:r>
              <a:rPr lang="ko-KR" altLang="en-US">
                <a:effectLst/>
                <a:latin typeface="Arial" panose="020B0604020202020204" pitchFamily="34" charset="0"/>
              </a:rPr>
              <a:t>인터페이스 상속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E874BA-666C-13E0-4E30-E9DD5DA6B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08" y="2429350"/>
            <a:ext cx="6033010" cy="6106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9585800-B367-71D4-094B-F11155116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08" y="4989255"/>
            <a:ext cx="5943645" cy="9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5879787" cy="5651045"/>
          </a:xfrm>
        </p:spPr>
        <p:txBody>
          <a:bodyPr/>
          <a:lstStyle/>
          <a:p>
            <a:r>
              <a:rPr lang="ko-KR" altLang="en-US" sz="2400"/>
              <a:t>자동 타입 변환</a:t>
            </a:r>
            <a:endParaRPr lang="en-US" altLang="ko-KR" sz="2400" dirty="0"/>
          </a:p>
          <a:p>
            <a:pPr lvl="1"/>
            <a:r>
              <a:rPr lang="ko-KR" altLang="en-US" sz="2000"/>
              <a:t>자동으로 타입 변환이 일어나는 것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부모 클래스가 인터페이스를 구현하고 있다면 자식 클래스도 인터페이스 타입으로 자동 타입 변환될 수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8.10 </a:t>
            </a:r>
            <a:r>
              <a:rPr lang="ko-KR" altLang="en-US">
                <a:effectLst/>
                <a:latin typeface="Arial" panose="020B0604020202020204" pitchFamily="34" charset="0"/>
              </a:rPr>
              <a:t>타입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017967A-6C95-A06A-6785-6B77740D3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86" y="1812919"/>
            <a:ext cx="5639289" cy="922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83FAE5C-EBC8-9DF4-130F-60B87ECE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22" y="2735019"/>
            <a:ext cx="4403343" cy="33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강제 타입 변환</a:t>
            </a:r>
            <a:endParaRPr lang="en-US" altLang="ko-KR" sz="2400" dirty="0"/>
          </a:p>
          <a:p>
            <a:pPr lvl="1"/>
            <a:r>
              <a:rPr lang="ko-KR" altLang="en-US" sz="2000"/>
              <a:t>캐스팅 기호를 사용해서 인터페이스 타입을 구현 클래스 타입으로 변환시키는 것</a:t>
            </a:r>
            <a:endParaRPr lang="en-US" altLang="ko-KR" sz="2000"/>
          </a:p>
          <a:p>
            <a:pPr lvl="1"/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ko-KR" altLang="en-US"/>
              <a:t>구현 객체가 인터페이스 타입으로 자동 변환되면</a:t>
            </a:r>
            <a:r>
              <a:rPr lang="en-US" altLang="ko-KR"/>
              <a:t>, </a:t>
            </a:r>
            <a:r>
              <a:rPr lang="ko-KR" altLang="en-US"/>
              <a:t>인터페이스에 선언된 메소드만 사용 가능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8.10 </a:t>
            </a:r>
            <a:r>
              <a:rPr lang="ko-KR" altLang="en-US">
                <a:effectLst/>
                <a:latin typeface="Arial" panose="020B0604020202020204" pitchFamily="34" charset="0"/>
              </a:rPr>
              <a:t>타입 변환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146BD30-736B-9888-4381-A3EE7796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18" y="1789655"/>
            <a:ext cx="5616427" cy="952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712229C-A782-D6EB-9D93-D1553629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18" y="3542840"/>
            <a:ext cx="5480120" cy="17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en-US" altLang="ko-KR" sz="2400" dirty="0"/>
          </a:p>
          <a:p>
            <a:pPr lvl="1"/>
            <a:r>
              <a:rPr lang="ko-KR" altLang="en-US" sz="2000" dirty="0"/>
              <a:t>사용 방법은 동일하지만 다양한 결과가 나오는 성질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인터페이스 역시 </a:t>
            </a:r>
            <a:r>
              <a:rPr lang="ko-KR" altLang="en-US" sz="2000" dirty="0" err="1"/>
              <a:t>다형성을</a:t>
            </a:r>
            <a:r>
              <a:rPr lang="ko-KR" altLang="en-US" sz="2000" dirty="0"/>
              <a:t> 구현하기 위해 재정의와 자동 타입 변환 기능을 이용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8.11 </a:t>
            </a:r>
            <a:r>
              <a:rPr lang="ko-KR" altLang="en-US">
                <a:effectLst/>
                <a:latin typeface="Arial" panose="020B0604020202020204" pitchFamily="34" charset="0"/>
              </a:rPr>
              <a:t>다형성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420D493-4D5E-D045-CBED-B212356D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02" y="1990644"/>
            <a:ext cx="5295129" cy="2240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FDE5C43-CEEF-46AE-6714-4B981CA2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02" y="5011468"/>
            <a:ext cx="4663181" cy="6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필드의 다형성</a:t>
            </a:r>
            <a:endParaRPr lang="en-US" altLang="ko-KR" sz="2400" dirty="0"/>
          </a:p>
          <a:p>
            <a:pPr lvl="1"/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endParaRPr lang="en-US" altLang="ko-KR"/>
          </a:p>
          <a:p>
            <a:pPr marL="180975" lvl="1" indent="0">
              <a:buNone/>
            </a:pPr>
            <a:endParaRPr lang="en-US" altLang="ko-KR"/>
          </a:p>
          <a:p>
            <a:r>
              <a:rPr lang="ko-KR" altLang="en-US"/>
              <a:t>매개변수의 다형성</a:t>
            </a:r>
            <a:endParaRPr lang="en-US" altLang="ko-KR" sz="2000"/>
          </a:p>
          <a:p>
            <a:pPr lvl="1"/>
            <a:r>
              <a:rPr lang="ko-KR" altLang="en-US" sz="2000"/>
              <a:t>매개변수 타입을 인터페이스로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선언하면 메소드 호출 시 다양한 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구현 객체를 대입할 수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8.11 </a:t>
            </a:r>
            <a:r>
              <a:rPr lang="ko-KR" altLang="en-US">
                <a:effectLst/>
                <a:latin typeface="Arial" panose="020B0604020202020204" pitchFamily="34" charset="0"/>
              </a:rPr>
              <a:t>다형성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907D73E-5107-2E81-E140-494B7309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1342994"/>
            <a:ext cx="4409741" cy="24894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739A514-4E42-E36F-8A0D-BC301B202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98" y="4224849"/>
            <a:ext cx="4393653" cy="20230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DD73DDD-0310-ABC8-54DA-DE0AE68E1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800" y="4302417"/>
            <a:ext cx="2968498" cy="18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instanceof</a:t>
            </a:r>
            <a:r>
              <a:rPr lang="ko-KR" altLang="en-US"/>
              <a:t> 연산자</a:t>
            </a:r>
            <a:endParaRPr lang="en-US" altLang="ko-KR" sz="2400" dirty="0"/>
          </a:p>
          <a:p>
            <a:pPr lvl="1"/>
            <a:r>
              <a:rPr lang="ko-KR" altLang="en-US" sz="2000"/>
              <a:t>인터페이스에서도 객체 타입을 확인하기 위해 </a:t>
            </a:r>
            <a:r>
              <a:rPr lang="en-US" altLang="ko-KR" sz="2000"/>
              <a:t>instanceof </a:t>
            </a:r>
            <a:r>
              <a:rPr lang="ko-KR" altLang="en-US" sz="2000"/>
              <a:t>연산자를 사용 가능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altLang="ko-KR"/>
              <a:t>Java 12</a:t>
            </a:r>
            <a:r>
              <a:rPr lang="ko-KR" altLang="en-US"/>
              <a:t>부터는 </a:t>
            </a:r>
            <a:r>
              <a:rPr lang="en-US" altLang="ko-KR"/>
              <a:t>instanceof </a:t>
            </a:r>
            <a:r>
              <a:rPr lang="ko-KR" altLang="en-US"/>
              <a:t>연산의 결과가 </a:t>
            </a:r>
            <a:r>
              <a:rPr lang="en-US" altLang="ko-KR"/>
              <a:t>true</a:t>
            </a:r>
            <a:r>
              <a:rPr lang="ko-KR" altLang="en-US"/>
              <a:t>일 경우</a:t>
            </a:r>
            <a:r>
              <a:rPr lang="en-US" altLang="ko-KR"/>
              <a:t>, </a:t>
            </a:r>
            <a:r>
              <a:rPr lang="ko-KR" altLang="en-US"/>
              <a:t>우측 타입 변수를 사용할 수 있기 때문에 강제 타입 변환이 필요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8.12 </a:t>
            </a:r>
            <a:r>
              <a:rPr lang="ko-KR" altLang="en-US">
                <a:effectLst/>
                <a:latin typeface="Arial" panose="020B0604020202020204" pitchFamily="34" charset="0"/>
              </a:rPr>
              <a:t>객체 타입 확인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88AA536-F28B-0806-932A-858BC10A6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24" y="1877087"/>
            <a:ext cx="5646909" cy="922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D283CEC-F2FD-EA5A-E9AD-6F3724B74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24" y="3962967"/>
            <a:ext cx="5646909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3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sealed </a:t>
            </a:r>
            <a:r>
              <a:rPr lang="ko-KR" altLang="en-US" sz="2400"/>
              <a:t>인터페이스</a:t>
            </a:r>
            <a:endParaRPr lang="en-US" altLang="ko-KR" sz="2400" dirty="0"/>
          </a:p>
          <a:p>
            <a:pPr lvl="1"/>
            <a:r>
              <a:rPr lang="en-US" altLang="ko-KR" sz="2000"/>
              <a:t>Java 15</a:t>
            </a:r>
            <a:r>
              <a:rPr lang="ko-KR" altLang="en-US" sz="2000"/>
              <a:t>부터 무분별한 자식 인터페이스 생성을 방지하기 위해 봉인된</a:t>
            </a:r>
            <a:r>
              <a:rPr lang="en-US" altLang="ko-KR"/>
              <a:t> </a:t>
            </a:r>
            <a:r>
              <a:rPr lang="ko-KR" altLang="en-US" sz="2000"/>
              <a:t>인터페이스 사용</a:t>
            </a:r>
            <a:endParaRPr lang="en-US" altLang="ko-KR" sz="2000"/>
          </a:p>
          <a:p>
            <a:pPr marL="180975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r>
              <a:rPr lang="en-US" altLang="ko-KR"/>
              <a:t>sealed </a:t>
            </a:r>
            <a:r>
              <a:rPr lang="ko-KR" altLang="en-US"/>
              <a:t>키워드를 사용하면 </a:t>
            </a:r>
            <a:r>
              <a:rPr lang="en-US" altLang="ko-KR"/>
              <a:t>permits </a:t>
            </a:r>
            <a:r>
              <a:rPr lang="ko-KR" altLang="en-US"/>
              <a:t>키워드 뒤에 상속 가능한 자식 인터페이스를 지정</a:t>
            </a:r>
            <a:r>
              <a:rPr lang="en-US" altLang="ko-KR"/>
              <a:t>. non-sealed</a:t>
            </a:r>
            <a:r>
              <a:rPr lang="ko-KR" altLang="en-US"/>
              <a:t>는 봉인을 해제한다는 뜻</a:t>
            </a:r>
            <a:endParaRPr lang="en-US"/>
          </a:p>
          <a:p>
            <a:pPr lvl="1"/>
            <a:endParaRPr lang="en-US" altLang="ko-KR"/>
          </a:p>
          <a:p>
            <a:pPr lvl="1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8.13 </a:t>
            </a:r>
            <a:r>
              <a:rPr lang="ko-KR" altLang="en-US">
                <a:effectLst/>
                <a:latin typeface="Arial" panose="020B0604020202020204" pitchFamily="34" charset="0"/>
              </a:rPr>
              <a:t>봉인된 인터페이스</a:t>
            </a:r>
            <a:endParaRPr lang="en-US" altLang="ko-KR"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E8214F5-3FBE-6A07-451C-FF8746A9B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54" y="1867076"/>
            <a:ext cx="6044208" cy="5822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33EF3A2-3D91-0FF3-F8BB-B3265D4D1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72" y="3946894"/>
            <a:ext cx="6074690" cy="5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8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498290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8.1 </a:t>
            </a:r>
            <a:r>
              <a:rPr lang="ko-KR" altLang="en-US">
                <a:effectLst/>
                <a:latin typeface="Arial" panose="020B0604020202020204" pitchFamily="34" charset="0"/>
              </a:rPr>
              <a:t>인터페이스 역할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8.2 </a:t>
            </a:r>
            <a:r>
              <a:rPr lang="ko-KR" altLang="en-US">
                <a:effectLst/>
                <a:latin typeface="Arial" panose="020B0604020202020204" pitchFamily="34" charset="0"/>
              </a:rPr>
              <a:t>인터페이스와 구현 클래스 선언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8.3 </a:t>
            </a:r>
            <a:r>
              <a:rPr lang="ko-KR" altLang="en-US">
                <a:effectLst/>
                <a:latin typeface="Arial" panose="020B0604020202020204" pitchFamily="34" charset="0"/>
              </a:rPr>
              <a:t>상수 필드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8.4 </a:t>
            </a:r>
            <a:r>
              <a:rPr lang="ko-KR" altLang="en-US">
                <a:effectLst/>
                <a:latin typeface="Arial" panose="020B0604020202020204" pitchFamily="34" charset="0"/>
              </a:rPr>
              <a:t>추상 메소드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8.5 </a:t>
            </a:r>
            <a:r>
              <a:rPr lang="ko-KR" altLang="en-US">
                <a:effectLst/>
                <a:latin typeface="Arial" panose="020B0604020202020204" pitchFamily="34" charset="0"/>
              </a:rPr>
              <a:t>디폴트 메소드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8.6 </a:t>
            </a:r>
            <a:r>
              <a:rPr lang="ko-KR" altLang="en-US">
                <a:effectLst/>
                <a:latin typeface="Arial" panose="020B0604020202020204" pitchFamily="34" charset="0"/>
              </a:rPr>
              <a:t>정적 메소드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8.7 private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498290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8.8 </a:t>
            </a:r>
            <a:r>
              <a:rPr lang="ko-KR" altLang="en-US">
                <a:effectLst/>
                <a:latin typeface="Arial" panose="020B0604020202020204" pitchFamily="34" charset="0"/>
              </a:rPr>
              <a:t>다중 인터페이스 구현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8.9 </a:t>
            </a:r>
            <a:r>
              <a:rPr lang="ko-KR" altLang="en-US">
                <a:effectLst/>
                <a:latin typeface="Arial" panose="020B0604020202020204" pitchFamily="34" charset="0"/>
              </a:rPr>
              <a:t>인터페이스 상속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8.10 </a:t>
            </a:r>
            <a:r>
              <a:rPr lang="ko-KR" altLang="en-US">
                <a:effectLst/>
                <a:latin typeface="Arial" panose="020B0604020202020204" pitchFamily="34" charset="0"/>
              </a:rPr>
              <a:t>타입 변환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8.11 </a:t>
            </a:r>
            <a:r>
              <a:rPr lang="ko-KR" altLang="en-US">
                <a:effectLst/>
                <a:latin typeface="Arial" panose="020B0604020202020204" pitchFamily="34" charset="0"/>
              </a:rPr>
              <a:t>다형성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8.12 </a:t>
            </a:r>
            <a:r>
              <a:rPr lang="ko-KR" altLang="en-US">
                <a:effectLst/>
                <a:latin typeface="Arial" panose="020B0604020202020204" pitchFamily="34" charset="0"/>
              </a:rPr>
              <a:t>객체 타입 확인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8.13 </a:t>
            </a:r>
            <a:r>
              <a:rPr lang="ko-KR" altLang="en-US">
                <a:effectLst/>
                <a:latin typeface="Arial" panose="020B0604020202020204" pitchFamily="34" charset="0"/>
              </a:rPr>
              <a:t>봉인된 인터페이스</a:t>
            </a:r>
            <a:endParaRPr lang="en-US" altLang="ko-KR">
              <a:effectLst/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인터페이스</a:t>
            </a:r>
            <a:endParaRPr lang="en-US" altLang="ko-KR" sz="2400" dirty="0"/>
          </a:p>
          <a:p>
            <a:pPr lvl="1"/>
            <a:r>
              <a:rPr lang="ko-KR" altLang="en-US"/>
              <a:t>두 객체를 연결하는 역할 </a:t>
            </a:r>
            <a:endParaRPr lang="en-US" altLang="ko-KR"/>
          </a:p>
          <a:p>
            <a:pPr lvl="1"/>
            <a:r>
              <a:rPr lang="ko-KR" altLang="en-US"/>
              <a:t>다형성 구현에 주된 기술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8.1 </a:t>
            </a:r>
            <a:r>
              <a:rPr lang="ko-KR" altLang="en-US">
                <a:effectLst/>
                <a:latin typeface="Arial" panose="020B0604020202020204" pitchFamily="34" charset="0"/>
              </a:rPr>
              <a:t>인터페이스 역할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6373985-F8BB-D8FE-ED3C-B8FE242C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90" y="2502412"/>
            <a:ext cx="4841050" cy="12443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4755984-07C5-4EDD-18F2-415F0BE39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90" y="3954287"/>
            <a:ext cx="5471750" cy="21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인터페이스 선언</a:t>
            </a:r>
            <a:endParaRPr lang="en-US" altLang="ko-KR" sz="2400" dirty="0"/>
          </a:p>
          <a:p>
            <a:pPr lvl="1"/>
            <a:r>
              <a:rPr lang="ko-KR" altLang="en-US" dirty="0"/>
              <a:t>인터페이스 선언은 </a:t>
            </a:r>
            <a:r>
              <a:rPr lang="en-US" altLang="ko-KR" dirty="0"/>
              <a:t>class </a:t>
            </a:r>
            <a:r>
              <a:rPr lang="ko-KR" altLang="en-US" dirty="0"/>
              <a:t>키워드 대신 </a:t>
            </a:r>
            <a:r>
              <a:rPr lang="en-US" altLang="ko-KR" dirty="0"/>
              <a:t>interface </a:t>
            </a:r>
            <a:r>
              <a:rPr lang="ko-KR" altLang="en-US" dirty="0"/>
              <a:t>키워드를 사용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접근 </a:t>
            </a:r>
            <a:r>
              <a:rPr lang="ko-KR" altLang="en-US" dirty="0" err="1"/>
              <a:t>제한자로는</a:t>
            </a:r>
            <a:r>
              <a:rPr lang="ko-KR" altLang="en-US" dirty="0"/>
              <a:t> 클래스와 마찬가지로 같은 패키지 내에서만 사용 가능한 </a:t>
            </a:r>
            <a:r>
              <a:rPr lang="en-US" altLang="ko-KR" dirty="0"/>
              <a:t>default,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패키지와 </a:t>
            </a:r>
            <a:r>
              <a:rPr lang="ko-KR" altLang="en-US" dirty="0"/>
              <a:t>상관없이 사용하는 </a:t>
            </a:r>
            <a:r>
              <a:rPr lang="en-US" altLang="ko-KR" dirty="0"/>
              <a:t>public</a:t>
            </a:r>
            <a:r>
              <a:rPr lang="ko-KR" altLang="en-US" dirty="0"/>
              <a:t>을 붙일 수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8.2 </a:t>
            </a:r>
            <a:r>
              <a:rPr lang="ko-KR" altLang="en-US">
                <a:effectLst/>
                <a:latin typeface="Arial" panose="020B0604020202020204" pitchFamily="34" charset="0"/>
              </a:rPr>
              <a:t>인터페이스와 구현 클래스 선언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62AD7A9-CF75-DD49-C638-07F2536E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08" y="2867693"/>
            <a:ext cx="6215313" cy="8460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BBEF6F4-CA4D-47AF-23C7-EE16C60B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09" y="3738617"/>
            <a:ext cx="6215316" cy="20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구현 클래스 선언</a:t>
            </a:r>
            <a:endParaRPr lang="en-US" altLang="ko-KR" sz="2400" dirty="0"/>
          </a:p>
          <a:p>
            <a:pPr lvl="1"/>
            <a:r>
              <a:rPr lang="ko-KR" altLang="en-US" sz="2000"/>
              <a:t>인터페이스에 정의된 추상 메소드에 대한 실행 내용이 구현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altLang="ko-KR"/>
              <a:t>implements </a:t>
            </a:r>
            <a:r>
              <a:rPr lang="ko-KR" altLang="en-US"/>
              <a:t>키워드는 해당 클래스가 인터페이스를 통해 사용할 수 있다는 표시이며</a:t>
            </a:r>
            <a:r>
              <a:rPr lang="en-US" altLang="ko-KR"/>
              <a:t>, </a:t>
            </a:r>
            <a:r>
              <a:rPr lang="ko-KR" altLang="en-US"/>
              <a:t>인터페이스의 추상 메소드를 재정의한 메소드가 있다는 뜻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8.2 </a:t>
            </a:r>
            <a:r>
              <a:rPr lang="ko-KR" altLang="en-US">
                <a:effectLst/>
                <a:latin typeface="Arial" panose="020B0604020202020204" pitchFamily="34" charset="0"/>
              </a:rPr>
              <a:t>인터페이스와 구현 클래스 선언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23DF101-7B9D-F7D8-FF40-16E6C6ED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8" y="1942650"/>
            <a:ext cx="5192943" cy="13459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A9C4039-D931-F2FF-8587-75AC55DA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10" y="4428045"/>
            <a:ext cx="7339819" cy="75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변수 선언과 구현 객체 대입</a:t>
            </a:r>
            <a:endParaRPr lang="en-US" altLang="ko-KR" sz="2400" dirty="0"/>
          </a:p>
          <a:p>
            <a:pPr lvl="1"/>
            <a:r>
              <a:rPr lang="ko-KR" altLang="en-US"/>
              <a:t>인터페이스는 참조 타입에 속하므로 인터페이스 변수에는 객체를 참조하고 있지 않다는 뜻으로 </a:t>
            </a:r>
            <a:r>
              <a:rPr lang="en-US" altLang="ko-KR"/>
              <a:t>null</a:t>
            </a:r>
            <a:r>
              <a:rPr lang="ko-KR" altLang="en-US"/>
              <a:t>을 대입할 수 있음</a:t>
            </a:r>
            <a:endParaRPr lang="en-US" altLang="ko-KR"/>
          </a:p>
          <a:p>
            <a:pPr marL="180975" lvl="1" indent="0">
              <a:buNone/>
            </a:pPr>
            <a:endParaRPr lang="en-US" altLang="ko-KR"/>
          </a:p>
          <a:p>
            <a:pPr marL="180975" lvl="1" indent="0">
              <a:buNone/>
            </a:pPr>
            <a:endParaRPr lang="en-US" altLang="ko-KR"/>
          </a:p>
          <a:p>
            <a:pPr lvl="1"/>
            <a:r>
              <a:rPr lang="ko-KR" altLang="en-US"/>
              <a:t>인터페이스를 통해 구현 객체를 사용하려면</a:t>
            </a:r>
            <a:r>
              <a:rPr lang="en-US" altLang="ko-KR"/>
              <a:t>, </a:t>
            </a:r>
            <a:r>
              <a:rPr lang="ko-KR" altLang="en-US"/>
              <a:t>인터페이스 변수에 구현 객체의 번지를 대입해야 함</a:t>
            </a:r>
            <a:endParaRPr lang="en-US" altLang="ko-KR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8.2 </a:t>
            </a:r>
            <a:r>
              <a:rPr lang="ko-KR" altLang="en-US">
                <a:effectLst/>
                <a:latin typeface="Arial" panose="020B0604020202020204" pitchFamily="34" charset="0"/>
              </a:rPr>
              <a:t>인터페이스와 구현 클래스 선언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80EC606-B426-DA46-F28D-9A243E7F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56" y="2312398"/>
            <a:ext cx="6263073" cy="815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038B809-5D66-E92C-95D1-50DC0E39C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86" y="3931688"/>
            <a:ext cx="5200523" cy="5039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11D9497-896E-9EF5-139A-9488BC06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72" y="4493362"/>
            <a:ext cx="4524717" cy="19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상수 필드</a:t>
            </a:r>
            <a:endParaRPr lang="en-US" altLang="ko-KR" sz="2400" dirty="0"/>
          </a:p>
          <a:p>
            <a:pPr lvl="1"/>
            <a:r>
              <a:rPr lang="ko-KR" altLang="en-US" sz="2000"/>
              <a:t>인터페이스는 </a:t>
            </a:r>
            <a:r>
              <a:rPr lang="en-US" altLang="ko-KR" sz="2000"/>
              <a:t>public static final </a:t>
            </a:r>
            <a:r>
              <a:rPr lang="ko-KR" altLang="en-US" sz="2000"/>
              <a:t>특성을 갖는 불변의 상수 필드를 멤버로 가질 수 있음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인터페이스에 선언된 필드는 모두 </a:t>
            </a:r>
            <a:r>
              <a:rPr lang="en-US" altLang="ko-KR"/>
              <a:t>public static final </a:t>
            </a:r>
            <a:r>
              <a:rPr lang="ko-KR" altLang="en-US"/>
              <a:t>특성을 갖기 때문에 </a:t>
            </a:r>
            <a:r>
              <a:rPr lang="en-US" altLang="ko-KR"/>
              <a:t>public static final</a:t>
            </a:r>
            <a:r>
              <a:rPr lang="ko-KR" altLang="en-US"/>
              <a:t>을 생략해도 자동으로 컴파일 과정에서 붙음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상수명은 대문자로 작성하되</a:t>
            </a:r>
            <a:r>
              <a:rPr lang="en-US" altLang="ko-KR"/>
              <a:t>, </a:t>
            </a:r>
            <a:r>
              <a:rPr lang="ko-KR" altLang="en-US"/>
              <a:t>서로 다른 단어로 구성되어 있을 경우에는 언더바</a:t>
            </a:r>
            <a:r>
              <a:rPr lang="en-US" altLang="ko-KR"/>
              <a:t>( _)</a:t>
            </a:r>
            <a:r>
              <a:rPr lang="ko-KR" altLang="en-US"/>
              <a:t>로 연결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8.3 </a:t>
            </a:r>
            <a:r>
              <a:rPr lang="ko-KR" altLang="en-US">
                <a:effectLst/>
                <a:latin typeface="Arial" panose="020B0604020202020204" pitchFamily="34" charset="0"/>
              </a:rPr>
              <a:t>상수 필드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BDF9F9D-4768-3339-FA81-26FDA85B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83" y="1948087"/>
            <a:ext cx="6791748" cy="6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추상 메소드</a:t>
            </a:r>
            <a:endParaRPr lang="en-US" altLang="ko-KR" sz="2400" dirty="0"/>
          </a:p>
          <a:p>
            <a:pPr lvl="1"/>
            <a:r>
              <a:rPr lang="ko-KR" altLang="en-US"/>
              <a:t>리턴 타입</a:t>
            </a:r>
            <a:r>
              <a:rPr lang="en-US" altLang="ko-KR"/>
              <a:t>, </a:t>
            </a:r>
            <a:r>
              <a:rPr lang="ko-KR" altLang="en-US"/>
              <a:t>메소드명</a:t>
            </a:r>
            <a:r>
              <a:rPr lang="en-US" altLang="ko-KR"/>
              <a:t>, </a:t>
            </a:r>
            <a:r>
              <a:rPr lang="ko-KR" altLang="en-US"/>
              <a:t>매개변수만 기술되고 중괄호 </a:t>
            </a:r>
            <a:r>
              <a:rPr lang="en-US" altLang="ko-KR"/>
              <a:t>{ }</a:t>
            </a:r>
            <a:r>
              <a:rPr lang="ko-KR" altLang="en-US"/>
              <a:t>를 붙이지 않는 메소드</a:t>
            </a:r>
            <a:endParaRPr lang="en-US" altLang="ko-KR"/>
          </a:p>
          <a:p>
            <a:pPr lvl="1"/>
            <a:r>
              <a:rPr lang="en-US" altLang="ko-KR"/>
              <a:t>public abstract</a:t>
            </a:r>
            <a:r>
              <a:rPr lang="ko-KR" altLang="en-US"/>
              <a:t>를 생략하더라도 컴파일 과정에서 자동으로 붙음</a:t>
            </a:r>
            <a:endParaRPr lang="en-US" altLang="ko-KR"/>
          </a:p>
          <a:p>
            <a:pPr lvl="1"/>
            <a:r>
              <a:rPr lang="ko-KR" altLang="en-US"/>
              <a:t>추상 메소드는 객체 </a:t>
            </a:r>
            <a:r>
              <a:rPr lang="en-US" altLang="ko-KR"/>
              <a:t>A</a:t>
            </a:r>
            <a:r>
              <a:rPr lang="ko-KR" altLang="en-US"/>
              <a:t>가 인터페이스를 통해 어떻게 메소드를 호출할 수 있는지 방법을 알려주는 역할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8.4 </a:t>
            </a:r>
            <a:r>
              <a:rPr lang="ko-KR" altLang="en-US">
                <a:effectLst/>
                <a:latin typeface="Arial" panose="020B0604020202020204" pitchFamily="34" charset="0"/>
              </a:rPr>
              <a:t>추상 메소드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2B6198-FFE7-7AA9-9736-1296EBB1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95" y="3538829"/>
            <a:ext cx="4819397" cy="1817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B950E82-4D75-F25F-B35C-B5EDE5BA9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64" y="3224848"/>
            <a:ext cx="5646909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디폴트 </a:t>
            </a:r>
            <a:r>
              <a:rPr lang="ko-KR" altLang="en-US" dirty="0" err="1"/>
              <a:t>메소드</a:t>
            </a:r>
            <a:endParaRPr lang="en-US" altLang="ko-KR" sz="2400" dirty="0"/>
          </a:p>
          <a:p>
            <a:pPr lvl="1"/>
            <a:r>
              <a:rPr lang="ko-KR" altLang="en-US" sz="2000" dirty="0"/>
              <a:t>인터페이스에는 완전한 실행 코드를 가진 디폴트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선언할 수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추상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실행부</a:t>
            </a:r>
            <a:r>
              <a:rPr lang="en-US" altLang="ko-KR" sz="2000" dirty="0"/>
              <a:t>(</a:t>
            </a:r>
            <a:r>
              <a:rPr lang="ko-KR" altLang="en-US" sz="2000" dirty="0"/>
              <a:t>중괄호 </a:t>
            </a:r>
            <a:r>
              <a:rPr lang="en-US" altLang="ko-KR" sz="2000" dirty="0"/>
              <a:t>{ })</a:t>
            </a:r>
            <a:r>
              <a:rPr lang="ko-KR" altLang="en-US" sz="2000" dirty="0"/>
              <a:t>가 </a:t>
            </a:r>
            <a:r>
              <a:rPr lang="ko-KR" altLang="en-US" sz="2000" dirty="0" smtClean="0"/>
              <a:t>없지만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디폴트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실행부</a:t>
            </a:r>
            <a:r>
              <a:rPr lang="ko-KR" altLang="en-US" sz="2000" dirty="0"/>
              <a:t> 있음</a:t>
            </a:r>
            <a:r>
              <a:rPr lang="en-US" altLang="ko-KR" sz="2000" dirty="0"/>
              <a:t>. default </a:t>
            </a:r>
            <a:r>
              <a:rPr lang="ko-KR" altLang="en-US" sz="2000" dirty="0"/>
              <a:t>키워드가 리턴 타입 앞에 붙음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dirty="0"/>
              <a:t>디폴트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err="1"/>
              <a:t>실행부에는</a:t>
            </a:r>
            <a:r>
              <a:rPr lang="ko-KR" altLang="en-US" dirty="0"/>
              <a:t> 상수 필드를 읽거나 추상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호출하는 코드를 작성할 수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8.5 </a:t>
            </a:r>
            <a:r>
              <a:rPr lang="ko-KR" altLang="en-US">
                <a:effectLst/>
                <a:latin typeface="Arial" panose="020B0604020202020204" pitchFamily="34" charset="0"/>
              </a:rPr>
              <a:t>디폴트 메소드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097E806-37EA-5064-2F4F-E00C828D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62" y="2880311"/>
            <a:ext cx="7461800" cy="7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630</Words>
  <Application>Microsoft Office PowerPoint</Application>
  <PresentationFormat>와이드스크린</PresentationFormat>
  <Paragraphs>128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Chapter 08 인터페이스</vt:lpstr>
      <vt:lpstr>PowerPoint 프레젠테이션</vt:lpstr>
      <vt:lpstr>8.1 인터페이스 역할</vt:lpstr>
      <vt:lpstr>8.2 인터페이스와 구현 클래스 선언</vt:lpstr>
      <vt:lpstr>8.2 인터페이스와 구현 클래스 선언</vt:lpstr>
      <vt:lpstr>8.2 인터페이스와 구현 클래스 선언</vt:lpstr>
      <vt:lpstr>8.3 상수 필드</vt:lpstr>
      <vt:lpstr>8.4 추상 메소드</vt:lpstr>
      <vt:lpstr>8.5 디폴트 메소드</vt:lpstr>
      <vt:lpstr>8.6 정적 메소드</vt:lpstr>
      <vt:lpstr>8.7 private 메소드</vt:lpstr>
      <vt:lpstr>8.8 다중 인터페이스 구현</vt:lpstr>
      <vt:lpstr>8.9 인터페이스 상속</vt:lpstr>
      <vt:lpstr>8.10 타입 변환</vt:lpstr>
      <vt:lpstr>8.10 타입 변환</vt:lpstr>
      <vt:lpstr>8.11 다형성</vt:lpstr>
      <vt:lpstr>8.11 다형성</vt:lpstr>
      <vt:lpstr>8.12 객체 타입 확인</vt:lpstr>
      <vt:lpstr>8.13 봉인된 인터페이스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37</cp:revision>
  <dcterms:created xsi:type="dcterms:W3CDTF">2022-08-19T02:52:36Z</dcterms:created>
  <dcterms:modified xsi:type="dcterms:W3CDTF">2022-08-26T01:54:05Z</dcterms:modified>
</cp:coreProperties>
</file>