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0C5"/>
    <a:srgbClr val="3668B8"/>
    <a:srgbClr val="3362AF"/>
    <a:srgbClr val="336EAF"/>
    <a:srgbClr val="3777BB"/>
    <a:srgbClr val="CAD8E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971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2997813A-0E95-5704-7702-A8811B0BDD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11E94338-303F-756E-45E9-E78654CEC7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F307E-E946-4A77-98C6-4A18D764554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9D461D1-8B5E-FA60-0EBE-1E64524121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C51A3FD-0ABD-F4F5-3ABF-611407BE14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56D1E-E59C-4F02-BB42-3A2B7E2DC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3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27E46-080C-4B5D-9DC2-B7A199635BE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421CE-F196-4F62-84A0-6C9058EC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54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래픽 20">
            <a:extLst>
              <a:ext uri="{FF2B5EF4-FFF2-40B4-BE49-F238E27FC236}">
                <a16:creationId xmlns:a16="http://schemas.microsoft.com/office/drawing/2014/main" xmlns="" id="{32A3603F-3A56-7256-4319-2015E7A81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4091459"/>
          </a:xfrm>
          <a:prstGeom prst="rect">
            <a:avLst/>
          </a:prstGeom>
        </p:spPr>
      </p:pic>
      <p:sp>
        <p:nvSpPr>
          <p:cNvPr id="28" name="사각형: 잘린 한쪽 모서리 27">
            <a:extLst>
              <a:ext uri="{FF2B5EF4-FFF2-40B4-BE49-F238E27FC236}">
                <a16:creationId xmlns:a16="http://schemas.microsoft.com/office/drawing/2014/main" xmlns="" id="{E79C2C58-6F6F-9564-E8F9-05CB4A2F9010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xmlns="" id="{E223FC63-78AF-2B93-9FE6-2F77E1D624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xmlns="" id="{92F55731-3CD3-A0AF-1072-C71967BDC62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35010" y="6410848"/>
            <a:ext cx="1407629" cy="342727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xmlns="" id="{5C8BF19B-581E-806E-4439-6B890A40DA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579" y="4249725"/>
            <a:ext cx="11749135" cy="669803"/>
          </a:xfrm>
        </p:spPr>
        <p:txBody>
          <a:bodyPr>
            <a:normAutofit/>
          </a:bodyPr>
          <a:lstStyle>
            <a:lvl1pPr>
              <a:defRPr sz="3500" b="1">
                <a:solidFill>
                  <a:srgbClr val="3777BB"/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Chapter 01 </a:t>
            </a:r>
            <a:r>
              <a:rPr lang="ko-KR" altLang="en-US" dirty="0"/>
              <a:t>자바 시작하기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5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0407F07-DCF8-B200-915A-F973A35E3DA1}"/>
              </a:ext>
            </a:extLst>
          </p:cNvPr>
          <p:cNvSpPr/>
          <p:nvPr userDrawn="1"/>
        </p:nvSpPr>
        <p:spPr>
          <a:xfrm>
            <a:off x="-1416" y="0"/>
            <a:ext cx="12193415" cy="6858000"/>
          </a:xfrm>
          <a:prstGeom prst="rect">
            <a:avLst/>
          </a:prstGeom>
          <a:solidFill>
            <a:srgbClr val="3B70C5">
              <a:alpha val="2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E2CB0F89-C543-BA28-8768-FCC4634D89CE}"/>
              </a:ext>
            </a:extLst>
          </p:cNvPr>
          <p:cNvSpPr/>
          <p:nvPr userDrawn="1"/>
        </p:nvSpPr>
        <p:spPr>
          <a:xfrm>
            <a:off x="296845" y="673087"/>
            <a:ext cx="11598310" cy="5817166"/>
          </a:xfrm>
          <a:prstGeom prst="roundRect">
            <a:avLst>
              <a:gd name="adj" fmla="val 869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0A735673-559C-B499-F72A-22EFDB338DA6}"/>
              </a:ext>
            </a:extLst>
          </p:cNvPr>
          <p:cNvSpPr/>
          <p:nvPr userDrawn="1"/>
        </p:nvSpPr>
        <p:spPr>
          <a:xfrm>
            <a:off x="405319" y="765312"/>
            <a:ext cx="11381362" cy="5620780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FC7BD5A5-453D-5AE9-FAB4-420F28D59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027" y="1113099"/>
            <a:ext cx="5337245" cy="5560082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xmlns="" id="{05150F96-0F1A-D346-67A1-D267BF60ADD3}"/>
              </a:ext>
            </a:extLst>
          </p:cNvPr>
          <p:cNvSpPr/>
          <p:nvPr userDrawn="1"/>
        </p:nvSpPr>
        <p:spPr>
          <a:xfrm>
            <a:off x="296844" y="199912"/>
            <a:ext cx="1911335" cy="567025"/>
          </a:xfrm>
          <a:prstGeom prst="round2SameRect">
            <a:avLst/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4F7E0AA-7D52-44E3-2BC8-55306A9494EC}"/>
              </a:ext>
            </a:extLst>
          </p:cNvPr>
          <p:cNvSpPr txBox="1"/>
          <p:nvPr userDrawn="1"/>
        </p:nvSpPr>
        <p:spPr>
          <a:xfrm>
            <a:off x="525137" y="243826"/>
            <a:ext cx="1814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▶ </a:t>
            </a:r>
            <a:r>
              <a:rPr lang="en-US" sz="22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xmlns="" id="{2CAEA60C-7A9A-A64D-D85A-0E2FE241945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11630" y="1113099"/>
            <a:ext cx="5337245" cy="5560082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35935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C3988DF-58B2-EB53-E0BF-6163628A5A38}"/>
              </a:ext>
            </a:extLst>
          </p:cNvPr>
          <p:cNvSpPr/>
          <p:nvPr userDrawn="1"/>
        </p:nvSpPr>
        <p:spPr>
          <a:xfrm>
            <a:off x="-1416" y="0"/>
            <a:ext cx="12193415" cy="6858000"/>
          </a:xfrm>
          <a:prstGeom prst="rect">
            <a:avLst/>
          </a:prstGeom>
          <a:solidFill>
            <a:srgbClr val="3B70C5">
              <a:alpha val="2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BCAF8288-4752-23CA-097C-D128B06B30EC}"/>
              </a:ext>
            </a:extLst>
          </p:cNvPr>
          <p:cNvSpPr/>
          <p:nvPr userDrawn="1"/>
        </p:nvSpPr>
        <p:spPr>
          <a:xfrm>
            <a:off x="296845" y="208225"/>
            <a:ext cx="11598310" cy="6284650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3034372-D688-4BA8-9763-3A48C10CB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11269359" cy="565104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400" b="1">
                <a:solidFill>
                  <a:schemeClr val="tx1"/>
                </a:solidFill>
              </a:defRPr>
            </a:lvl1pPr>
            <a:lvl2pPr marL="361950" indent="-180975">
              <a:lnSpc>
                <a:spcPct val="150000"/>
              </a:lnSpc>
              <a:buClr>
                <a:srgbClr val="3777BB"/>
              </a:buClr>
              <a:buFont typeface="Calibri" panose="020F0502020204030204" pitchFamily="34" charset="0"/>
              <a:buChar char="▪"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xmlns="" id="{CF784E67-3136-4361-BC93-BE98B4E83A5F}"/>
              </a:ext>
            </a:extLst>
          </p:cNvPr>
          <p:cNvSpPr/>
          <p:nvPr userDrawn="1"/>
        </p:nvSpPr>
        <p:spPr>
          <a:xfrm>
            <a:off x="296844" y="208225"/>
            <a:ext cx="11598310" cy="432000"/>
          </a:xfrm>
          <a:prstGeom prst="round2SameRect">
            <a:avLst>
              <a:gd name="adj1" fmla="val 8517"/>
              <a:gd name="adj2" fmla="val 0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F38586C-F512-253E-934E-AE28ADA4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3" y="269271"/>
            <a:ext cx="10515600" cy="342798"/>
          </a:xfrm>
        </p:spPr>
        <p:txBody>
          <a:bodyPr anchor="b"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56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7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xmlns="" id="{873E028C-8E89-1A35-5ADE-186C0C0A2E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5526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6080800-E537-07AA-6EC4-48F634DCC836}"/>
              </a:ext>
            </a:extLst>
          </p:cNvPr>
          <p:cNvSpPr txBox="1"/>
          <p:nvPr userDrawn="1"/>
        </p:nvSpPr>
        <p:spPr>
          <a:xfrm>
            <a:off x="2023068" y="2080011"/>
            <a:ext cx="81458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>
                <a:ln>
                  <a:solidFill>
                    <a:srgbClr val="3777BB"/>
                  </a:solidFill>
                </a:ln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xmlns="" id="{9CAD9055-BAE6-2E6E-DC7B-0CF11E63BBBD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xmlns="" id="{B283DBF6-F899-5D5A-F3EB-A0EEAE22932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xmlns="" id="{24C788AA-44EA-8334-BDED-A96B96EF7FC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24962" y="6410848"/>
            <a:ext cx="1407629" cy="34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6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AB74663-BC9A-D9F0-46BF-299BD955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34FB533-0302-C0C7-9AFF-85F8762D3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xmlns="" id="{82D1D542-F241-B61A-6BD9-770D301DAC0C}"/>
              </a:ext>
            </a:extLst>
          </p:cNvPr>
          <p:cNvSpPr txBox="1">
            <a:spLocks/>
          </p:cNvSpPr>
          <p:nvPr userDrawn="1"/>
        </p:nvSpPr>
        <p:spPr>
          <a:xfrm>
            <a:off x="11353799" y="6515371"/>
            <a:ext cx="70965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9A9F4C-EBD3-4192-949F-C90943BFF8AC}" type="slidenum">
              <a:rPr lang="en-US" smtClean="0"/>
              <a:pPr/>
              <a:t>‹#›</a:t>
            </a:fld>
            <a:r>
              <a:rPr lang="en-US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3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B7A7D695-1EF7-6CD0-5794-CCB8CE51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+mj-ea"/>
              </a:rPr>
              <a:t>Chapter 09 </a:t>
            </a:r>
            <a:r>
              <a:rPr lang="ko-KR" altLang="en-US" sz="4000">
                <a:latin typeface="+mj-ea"/>
              </a:rPr>
              <a:t>중첩 선언과 익명 객체</a:t>
            </a:r>
            <a:endParaRPr 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9546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74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220FAEAA-7E14-FCAC-3F95-0A1B22B8F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027" y="1113099"/>
            <a:ext cx="5337245" cy="498290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9.1  </a:t>
            </a:r>
            <a:r>
              <a:rPr lang="ko-KR" altLang="en-US">
                <a:effectLst/>
                <a:latin typeface="Arial" panose="020B0604020202020204" pitchFamily="34" charset="0"/>
              </a:rPr>
              <a:t>중첩 클래스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9.2  </a:t>
            </a:r>
            <a:r>
              <a:rPr lang="ko-KR" altLang="en-US">
                <a:effectLst/>
                <a:latin typeface="Arial" panose="020B0604020202020204" pitchFamily="34" charset="0"/>
              </a:rPr>
              <a:t>인스턴스 멤버 클래스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9.3  </a:t>
            </a:r>
            <a:r>
              <a:rPr lang="ko-KR" altLang="en-US">
                <a:effectLst/>
                <a:latin typeface="Arial" panose="020B0604020202020204" pitchFamily="34" charset="0"/>
              </a:rPr>
              <a:t>정적 멤버 클래스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9.4  </a:t>
            </a:r>
            <a:r>
              <a:rPr lang="ko-KR" altLang="en-US">
                <a:effectLst/>
                <a:latin typeface="Arial" panose="020B0604020202020204" pitchFamily="34" charset="0"/>
              </a:rPr>
              <a:t>로컬 클래스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9.5  </a:t>
            </a:r>
            <a:r>
              <a:rPr lang="ko-KR" altLang="en-US">
                <a:effectLst/>
                <a:latin typeface="Arial" panose="020B0604020202020204" pitchFamily="34" charset="0"/>
              </a:rPr>
              <a:t>바깥 멤버 접근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9.6  </a:t>
            </a:r>
            <a:r>
              <a:rPr lang="ko-KR" altLang="en-US">
                <a:effectLst/>
                <a:latin typeface="Arial" panose="020B0604020202020204" pitchFamily="34" charset="0"/>
              </a:rPr>
              <a:t>중첩 인터페이스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9.7  </a:t>
            </a:r>
            <a:r>
              <a:rPr lang="ko-KR" altLang="en-US">
                <a:effectLst/>
                <a:latin typeface="Arial" panose="020B0604020202020204" pitchFamily="34" charset="0"/>
              </a:rPr>
              <a:t>익명 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E29F28D-CAC4-4F94-4B29-9D78D326B20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11630" y="1113099"/>
            <a:ext cx="5337245" cy="4982901"/>
          </a:xfrm>
        </p:spPr>
        <p:txBody>
          <a:bodyPr>
            <a:normAutofit/>
          </a:bodyPr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8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/>
              <a:t>중첩 클래스</a:t>
            </a:r>
            <a:endParaRPr lang="en-US" altLang="ko-KR" sz="2400" dirty="0"/>
          </a:p>
          <a:p>
            <a:pPr lvl="1"/>
            <a:r>
              <a:rPr lang="ko-KR" altLang="en-US"/>
              <a:t>클래스 내부에 선언한 클래스</a:t>
            </a:r>
            <a:r>
              <a:rPr lang="en-US" altLang="ko-KR"/>
              <a:t>. </a:t>
            </a:r>
            <a:r>
              <a:rPr lang="ko-KR" altLang="en-US"/>
              <a:t>클래스의 멤버를 쉽게 사용할 수 있고 외부에는 중첩 관계 클래스를 감춤으로써 코드의 복잡성을 줄일 수 있음</a:t>
            </a:r>
            <a:endParaRPr lang="en-US" altLang="ko-KR"/>
          </a:p>
          <a:p>
            <a:pPr lvl="1"/>
            <a:r>
              <a:rPr lang="ko-KR" altLang="en-US"/>
              <a:t>멤버 클래스</a:t>
            </a:r>
            <a:r>
              <a:rPr lang="en-US" altLang="ko-KR"/>
              <a:t>: </a:t>
            </a:r>
            <a:r>
              <a:rPr lang="ko-KR" altLang="en-US"/>
              <a:t>클래스의 멤버로서 선언되는 중첩 클래스</a:t>
            </a:r>
            <a:endParaRPr lang="en-US" altLang="ko-KR"/>
          </a:p>
          <a:p>
            <a:pPr lvl="1"/>
            <a:r>
              <a:rPr lang="ko-KR" altLang="en-US"/>
              <a:t>로컬 클래스</a:t>
            </a:r>
            <a:r>
              <a:rPr lang="en-US" altLang="ko-KR"/>
              <a:t>: </a:t>
            </a:r>
            <a:r>
              <a:rPr lang="ko-KR" altLang="en-US"/>
              <a:t>메소드 내부에서 선언되는 중첩 클래스</a:t>
            </a:r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9.1  </a:t>
            </a:r>
            <a:r>
              <a:rPr lang="ko-KR" altLang="en-US">
                <a:effectLst/>
                <a:latin typeface="Arial" panose="020B0604020202020204" pitchFamily="34" charset="0"/>
              </a:rPr>
              <a:t>중첩 클래스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40F6614-71F6-8AB1-6EF1-3A8F09ACC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76" y="3429000"/>
            <a:ext cx="6394261" cy="293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2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/>
              <a:t>인스턴스 멤버 클래스</a:t>
            </a:r>
            <a:endParaRPr lang="en-US" altLang="ko-KR" sz="2400"/>
          </a:p>
          <a:p>
            <a:pPr lvl="1"/>
            <a:r>
              <a:rPr lang="en-US" altLang="ko-KR"/>
              <a:t>A </a:t>
            </a:r>
            <a:r>
              <a:rPr lang="ko-KR" altLang="en-US"/>
              <a:t>클래스의 멤버로 선언된 </a:t>
            </a:r>
            <a:r>
              <a:rPr lang="en-US" altLang="ko-KR"/>
              <a:t>B </a:t>
            </a:r>
            <a:r>
              <a:rPr lang="ko-KR" altLang="en-US"/>
              <a:t>클래스</a:t>
            </a:r>
            <a:endParaRPr lang="en-US" altLang="ko-KR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ko-KR" altLang="en-US"/>
              <a:t>인스턴스 멤버 클래스 </a:t>
            </a:r>
            <a:r>
              <a:rPr lang="en-US" altLang="ko-KR"/>
              <a:t>B</a:t>
            </a:r>
            <a:r>
              <a:rPr lang="ko-KR" altLang="en-US"/>
              <a:t>는 주로 </a:t>
            </a:r>
            <a:r>
              <a:rPr lang="en-US" altLang="ko-KR"/>
              <a:t>A </a:t>
            </a:r>
            <a:r>
              <a:rPr lang="ko-KR" altLang="en-US"/>
              <a:t>클래스 내부에서 사용되므로 </a:t>
            </a:r>
            <a:r>
              <a:rPr lang="en-US" altLang="ko-KR"/>
              <a:t>private </a:t>
            </a:r>
            <a:r>
              <a:rPr lang="ko-KR" altLang="en-US"/>
              <a:t>접근 제한을 갖는 것이 일반적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9.2  </a:t>
            </a:r>
            <a:r>
              <a:rPr lang="ko-KR" altLang="en-US">
                <a:effectLst/>
                <a:latin typeface="Arial" panose="020B0604020202020204" pitchFamily="34" charset="0"/>
              </a:rPr>
              <a:t>인스턴스 멤버 클래스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70CB3AD-C1C5-072D-057D-D21B39115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04" y="1833247"/>
            <a:ext cx="6658672" cy="13442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85EE6F3-A66F-BCE2-63B6-93253DD8D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273" y="3278766"/>
            <a:ext cx="6739326" cy="132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7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정적 멤버 클래스</a:t>
            </a:r>
            <a:endParaRPr lang="en-US" altLang="ko-KR" sz="2400" dirty="0"/>
          </a:p>
          <a:p>
            <a:pPr lvl="1"/>
            <a:r>
              <a:rPr lang="en-US" altLang="ko-KR"/>
              <a:t>static </a:t>
            </a:r>
            <a:r>
              <a:rPr lang="ko-KR" altLang="en-US"/>
              <a:t>키워드와 함께 </a:t>
            </a:r>
            <a:r>
              <a:rPr lang="en-US" altLang="ko-KR"/>
              <a:t>A </a:t>
            </a:r>
            <a:r>
              <a:rPr lang="ko-KR" altLang="en-US"/>
              <a:t>클래스의 멤버로 선언된 </a:t>
            </a:r>
            <a:r>
              <a:rPr lang="en-US" altLang="ko-KR"/>
              <a:t>B </a:t>
            </a:r>
            <a:r>
              <a:rPr lang="ko-KR" altLang="en-US"/>
              <a:t>클래스</a:t>
            </a:r>
            <a:endParaRPr lang="en-US" altLang="ko-KR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ko-KR" altLang="en-US"/>
              <a:t>정적 멤버 클래스는 주로 </a:t>
            </a:r>
            <a:r>
              <a:rPr lang="en-US" altLang="ko-KR"/>
              <a:t>default </a:t>
            </a:r>
            <a:r>
              <a:rPr lang="ko-KR" altLang="en-US"/>
              <a:t>또는 </a:t>
            </a:r>
            <a:r>
              <a:rPr lang="en-US" altLang="ko-KR"/>
              <a:t>public </a:t>
            </a:r>
            <a:r>
              <a:rPr lang="ko-KR" altLang="en-US"/>
              <a:t>접근 제한을 가진다</a:t>
            </a:r>
            <a:r>
              <a:rPr lang="en-US" altLang="ko-KR"/>
              <a:t>.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9.3  </a:t>
            </a:r>
            <a:r>
              <a:rPr lang="ko-KR" altLang="en-US">
                <a:effectLst/>
                <a:latin typeface="Arial" panose="020B0604020202020204" pitchFamily="34" charset="0"/>
              </a:rPr>
              <a:t>정적 멤버 클래스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77D4F7E-51C4-115C-6334-E2BB22AFD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6" y="1841787"/>
            <a:ext cx="6823479" cy="13280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968A3B5-A987-FC94-0433-9E00164C8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7" y="3304694"/>
            <a:ext cx="6750207" cy="135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5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로컬 클래스</a:t>
            </a:r>
            <a:endParaRPr lang="en-US" altLang="ko-KR" sz="2400" dirty="0"/>
          </a:p>
          <a:p>
            <a:pPr lvl="1"/>
            <a:r>
              <a:rPr lang="ko-KR" altLang="en-US"/>
              <a:t>생성자 또는 메소드 내부에서 다음과 같이 선언된 클래스</a:t>
            </a:r>
            <a:endParaRPr lang="en-US" altLang="ko-KR"/>
          </a:p>
          <a:p>
            <a:pPr lvl="1"/>
            <a:r>
              <a:rPr lang="ko-KR" altLang="en-US"/>
              <a:t>생성자와 메소드가 실행될 동안에만 객체를 생성할 수 있음</a:t>
            </a:r>
            <a:endParaRPr lang="en-US" altLang="ko-KR"/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9.4  </a:t>
            </a:r>
            <a:r>
              <a:rPr lang="ko-KR" altLang="en-US">
                <a:effectLst/>
                <a:latin typeface="Arial" panose="020B0604020202020204" pitchFamily="34" charset="0"/>
              </a:rPr>
              <a:t>로컬 클래스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46C4A1D-975F-3246-486D-4102DFA03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19" y="2466367"/>
            <a:ext cx="6453423" cy="277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6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/>
              <a:t>바깥 클래스의 멤버 접근 제한</a:t>
            </a:r>
            <a:endParaRPr lang="en-US" altLang="ko-KR" sz="2400" dirty="0"/>
          </a:p>
          <a:p>
            <a:pPr lvl="1"/>
            <a:r>
              <a:rPr lang="ko-KR" altLang="en-US" sz="2000"/>
              <a:t>정적 멤버 클래스 내부에서는 바깥 클래스의 필드와 메소드를 사용할 때 제한이 따름</a:t>
            </a:r>
            <a:endParaRPr lang="en-US" altLang="ko-KR" sz="2000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ko-KR" altLang="en-US"/>
              <a:t>정적 멤버 클래스는 바깥 객체가 없어도 사용 가능해야 하므로 바깥 클래스의 인스턴스 필드와 인스턴스 메소드는 사용하지 못함</a:t>
            </a:r>
            <a:endParaRPr lang="en-US" altLang="ko-KR"/>
          </a:p>
          <a:p>
            <a:r>
              <a:rPr lang="ko-KR" altLang="en-US" sz="2400"/>
              <a:t>바깥 클래스의 객체 접근</a:t>
            </a:r>
            <a:endParaRPr lang="en-US" altLang="ko-KR" sz="2400"/>
          </a:p>
          <a:p>
            <a:pPr lvl="1"/>
            <a:r>
              <a:rPr lang="ko-KR" altLang="en-US"/>
              <a:t>중첩 클래스 내부에서 바깥 클래스의 객체를 얻으려면 바깥 클래스 이름에 </a:t>
            </a:r>
            <a:r>
              <a:rPr lang="en-US" altLang="ko-KR"/>
              <a:t>this</a:t>
            </a:r>
            <a:r>
              <a:rPr lang="ko-KR" altLang="en-US"/>
              <a:t>를 붙임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9.5  </a:t>
            </a:r>
            <a:r>
              <a:rPr lang="ko-KR" altLang="en-US">
                <a:effectLst/>
                <a:latin typeface="Arial" panose="020B0604020202020204" pitchFamily="34" charset="0"/>
              </a:rPr>
              <a:t>바깥 멤버 접근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3660AE8-1AEF-84E7-F37A-A331E6FF9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51" y="1830629"/>
            <a:ext cx="6483476" cy="10168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D982284-B43F-5ACF-2207-B92A0CDD6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50" y="5051434"/>
            <a:ext cx="6668189" cy="63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97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중첩 인터페이스</a:t>
            </a:r>
            <a:endParaRPr lang="en-US" altLang="ko-KR" sz="2400" dirty="0"/>
          </a:p>
          <a:p>
            <a:pPr lvl="1"/>
            <a:r>
              <a:rPr lang="ko-KR" altLang="en-US" sz="2000"/>
              <a:t>해당 클래스와 긴밀한 관계를 맺는 구현 객체를 만들기 위해 클래스의 멤버로 선언된 인터페이스</a:t>
            </a:r>
            <a:endParaRPr lang="en-US" altLang="ko-KR" sz="2000"/>
          </a:p>
          <a:p>
            <a:pPr lvl="1"/>
            <a:endParaRPr lang="en-US"/>
          </a:p>
          <a:p>
            <a:pPr lvl="1"/>
            <a:endParaRPr lang="en-US"/>
          </a:p>
          <a:p>
            <a:pPr marL="180975" lvl="1" indent="0">
              <a:buNone/>
            </a:pPr>
            <a:endParaRPr lang="en-US"/>
          </a:p>
          <a:p>
            <a:pPr lvl="1"/>
            <a:r>
              <a:rPr lang="ko-KR" altLang="en-US"/>
              <a:t>안드로이드와 같은 </a:t>
            </a:r>
            <a:r>
              <a:rPr lang="en-US" altLang="ko-KR"/>
              <a:t>UI </a:t>
            </a:r>
            <a:r>
              <a:rPr lang="ko-KR" altLang="en-US"/>
              <a:t>프로그램에서 이벤트를 처리할 목적으로 많이 활용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9.6  </a:t>
            </a:r>
            <a:r>
              <a:rPr lang="ko-KR" altLang="en-US">
                <a:effectLst/>
                <a:latin typeface="Arial" panose="020B0604020202020204" pitchFamily="34" charset="0"/>
              </a:rPr>
              <a:t>중첩 인터페이스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4B6320C-B698-20D6-367B-19A2CB1E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73" y="1756272"/>
            <a:ext cx="5184764" cy="16727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A592AD8-5B3E-075B-8A96-1D65A4B17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73" y="3968999"/>
            <a:ext cx="5212527" cy="223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8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익명 객체</a:t>
            </a:r>
            <a:endParaRPr lang="en-US" altLang="ko-KR" sz="2400" dirty="0"/>
          </a:p>
          <a:p>
            <a:pPr lvl="1"/>
            <a:r>
              <a:rPr lang="ko-KR" altLang="en-US" dirty="0"/>
              <a:t>이름이 없는 객체</a:t>
            </a:r>
            <a:r>
              <a:rPr lang="en-US" altLang="ko-KR" dirty="0"/>
              <a:t>. </a:t>
            </a:r>
            <a:r>
              <a:rPr lang="ko-KR" altLang="en-US" dirty="0"/>
              <a:t>명시적으로 클래스를 선언하지 않기 때문에 쉽게 객체를 생성할 수 있음</a:t>
            </a:r>
            <a:endParaRPr lang="en-US" altLang="ko-KR" dirty="0"/>
          </a:p>
          <a:p>
            <a:pPr lvl="1"/>
            <a:r>
              <a:rPr lang="ko-KR" altLang="en-US" dirty="0" err="1"/>
              <a:t>필드값</a:t>
            </a:r>
            <a:r>
              <a:rPr lang="en-US" altLang="ko-KR" dirty="0"/>
              <a:t>, </a:t>
            </a:r>
            <a:r>
              <a:rPr lang="ko-KR" altLang="en-US" dirty="0"/>
              <a:t>로컬 </a:t>
            </a:r>
            <a:r>
              <a:rPr lang="ko-KR" altLang="en-US" dirty="0" err="1"/>
              <a:t>변수값</a:t>
            </a:r>
            <a:r>
              <a:rPr lang="en-US" altLang="ko-KR" dirty="0"/>
              <a:t>, </a:t>
            </a:r>
            <a:r>
              <a:rPr lang="ko-KR" altLang="en-US" dirty="0" err="1"/>
              <a:t>매개변수값으로</a:t>
            </a:r>
            <a:r>
              <a:rPr lang="ko-KR" altLang="en-US" dirty="0"/>
              <a:t> 주로 사용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익명  자식 객체</a:t>
            </a:r>
          </a:p>
          <a:p>
            <a:pPr lvl="1"/>
            <a:r>
              <a:rPr lang="ko-KR" altLang="en-US" dirty="0"/>
              <a:t>부모 클래스를 상속받아 생성되는 객체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부모 타입의 필드</a:t>
            </a:r>
            <a:r>
              <a:rPr lang="en-US" altLang="ko-KR" dirty="0"/>
              <a:t>, </a:t>
            </a:r>
            <a:r>
              <a:rPr lang="ko-KR" altLang="en-US" dirty="0"/>
              <a:t>로컬 변수</a:t>
            </a:r>
            <a:r>
              <a:rPr lang="en-US" altLang="ko-KR" dirty="0"/>
              <a:t>, </a:t>
            </a:r>
            <a:r>
              <a:rPr lang="ko-KR" altLang="en-US" dirty="0"/>
              <a:t>매개변수의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값으로 대입할 수 있음</a:t>
            </a:r>
            <a:endParaRPr lang="en-US" altLang="ko-KR" dirty="0"/>
          </a:p>
          <a:p>
            <a:r>
              <a:rPr lang="ko-KR" altLang="en-US" dirty="0"/>
              <a:t>익명  구현 객체</a:t>
            </a:r>
          </a:p>
          <a:p>
            <a:pPr lvl="1"/>
            <a:r>
              <a:rPr lang="ko-KR" altLang="en-US" dirty="0"/>
              <a:t>인터페이스를 구현해서 생성되는 객체</a:t>
            </a:r>
            <a:endParaRPr lang="en-US" altLang="ko-KR" dirty="0"/>
          </a:p>
          <a:p>
            <a:pPr lvl="1"/>
            <a:r>
              <a:rPr lang="ko-KR" altLang="en-US" dirty="0"/>
              <a:t>인터페이스 타입의 필드</a:t>
            </a:r>
            <a:r>
              <a:rPr lang="en-US" altLang="ko-KR" dirty="0"/>
              <a:t>, </a:t>
            </a:r>
            <a:r>
              <a:rPr lang="ko-KR" altLang="en-US" dirty="0"/>
              <a:t>로컬변수</a:t>
            </a:r>
            <a:r>
              <a:rPr lang="en-US" altLang="ko-KR" dirty="0"/>
              <a:t>, </a:t>
            </a:r>
            <a:r>
              <a:rPr lang="ko-KR" altLang="en-US" dirty="0"/>
              <a:t>매개변수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의 값으로 대입할 수 있음</a:t>
            </a:r>
            <a:endParaRPr lang="en-US" altLang="ko-KR" dirty="0"/>
          </a:p>
          <a:p>
            <a:pPr lvl="1"/>
            <a:r>
              <a:rPr lang="ko-KR" altLang="en-US" dirty="0" err="1"/>
              <a:t>안드로이드와</a:t>
            </a:r>
            <a:r>
              <a:rPr lang="ko-KR" altLang="en-US" dirty="0"/>
              <a:t> 같은 </a:t>
            </a:r>
            <a:r>
              <a:rPr lang="en-US" altLang="ko-KR" dirty="0"/>
              <a:t>UI </a:t>
            </a:r>
            <a:r>
              <a:rPr lang="ko-KR" altLang="en-US"/>
              <a:t>프로그램에서 이벤트를 처리하는 객체로 많이 </a:t>
            </a:r>
            <a:r>
              <a:rPr lang="ko-KR" altLang="en-US" smtClean="0"/>
              <a:t>사용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9.7  </a:t>
            </a:r>
            <a:r>
              <a:rPr lang="ko-KR" altLang="en-US">
                <a:effectLst/>
                <a:latin typeface="Arial" panose="020B0604020202020204" pitchFamily="34" charset="0"/>
              </a:rPr>
              <a:t>익명 객체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173DFF9-7240-F854-8AAC-180F868B3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934" y="2661878"/>
            <a:ext cx="5692633" cy="11202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B80E71D-4394-4D24-FD49-2C9C43483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210" y="4519963"/>
            <a:ext cx="5738357" cy="11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2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275</Words>
  <Application>Microsoft Office PowerPoint</Application>
  <PresentationFormat>와이드스크린</PresentationFormat>
  <Paragraphs>64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테마</vt:lpstr>
      <vt:lpstr>Chapter 09 중첩 선언과 익명 객체</vt:lpstr>
      <vt:lpstr>PowerPoint 프레젠테이션</vt:lpstr>
      <vt:lpstr>9.1  중첩 클래스</vt:lpstr>
      <vt:lpstr>9.2  인스턴스 멤버 클래스</vt:lpstr>
      <vt:lpstr>9.3  정적 멤버 클래스</vt:lpstr>
      <vt:lpstr>9.4  로컬 클래스</vt:lpstr>
      <vt:lpstr>9.5  바깥 멤버 접근</vt:lpstr>
      <vt:lpstr>9.6  중첩 인터페이스</vt:lpstr>
      <vt:lpstr>9.7  익명 객체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mike.cheol.kang@gmail.com</dc:creator>
  <cp:lastModifiedBy>Microsoft 계정</cp:lastModifiedBy>
  <cp:revision>29</cp:revision>
  <dcterms:created xsi:type="dcterms:W3CDTF">2022-08-19T02:52:36Z</dcterms:created>
  <dcterms:modified xsi:type="dcterms:W3CDTF">2022-08-26T02:02:11Z</dcterms:modified>
</cp:coreProperties>
</file>