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4CEC10-70B4-4077-80F2-9E87E73C9F42}" type="doc">
      <dgm:prSet loTypeId="urn:microsoft.com/office/officeart/2005/8/layout/hierarchy1" loCatId="hierarchy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51AB9484-133A-476C-9E5A-133A093BEBE2}">
      <dgm:prSet/>
      <dgm:spPr/>
      <dgm:t>
        <a:bodyPr/>
        <a:lstStyle/>
        <a:p>
          <a:r>
            <a:rPr lang="en-US" b="1" dirty="0" err="1"/>
            <a:t>Tổng</a:t>
          </a:r>
          <a:r>
            <a:rPr lang="en-US" b="1" dirty="0"/>
            <a:t> </a:t>
          </a:r>
          <a:r>
            <a:rPr lang="en-US" b="1" dirty="0" err="1"/>
            <a:t>quan</a:t>
          </a:r>
          <a:r>
            <a:rPr lang="en-US" b="1" dirty="0"/>
            <a:t> </a:t>
          </a:r>
          <a:r>
            <a:rPr lang="en-US" b="1" dirty="0" err="1"/>
            <a:t>về</a:t>
          </a:r>
          <a:r>
            <a:rPr lang="en-US" b="1" dirty="0"/>
            <a:t> </a:t>
          </a:r>
          <a:r>
            <a:rPr lang="en-US" b="1" dirty="0" err="1"/>
            <a:t>nhận</a:t>
          </a:r>
          <a:r>
            <a:rPr lang="en-US" b="1" dirty="0"/>
            <a:t> </a:t>
          </a:r>
          <a:r>
            <a:rPr lang="en-US" b="1" dirty="0" err="1"/>
            <a:t>dạng</a:t>
          </a:r>
          <a:r>
            <a:rPr lang="en-US" b="1" dirty="0"/>
            <a:t> </a:t>
          </a:r>
          <a:r>
            <a:rPr lang="en-US" b="1" dirty="0" err="1"/>
            <a:t>đối</a:t>
          </a:r>
          <a:r>
            <a:rPr lang="en-US" b="1" dirty="0"/>
            <a:t> </a:t>
          </a:r>
          <a:r>
            <a:rPr lang="en-US" b="1" dirty="0" err="1"/>
            <a:t>tượng</a:t>
          </a:r>
          <a:r>
            <a:rPr lang="en-US" b="1" dirty="0"/>
            <a:t> </a:t>
          </a:r>
          <a:r>
            <a:rPr lang="en-US" b="1" dirty="0" err="1"/>
            <a:t>dựa</a:t>
          </a:r>
          <a:r>
            <a:rPr lang="en-US" b="1" dirty="0"/>
            <a:t> </a:t>
          </a:r>
          <a:r>
            <a:rPr lang="en-US" b="1" dirty="0" err="1"/>
            <a:t>trên</a:t>
          </a:r>
          <a:r>
            <a:rPr lang="en-US" b="1" dirty="0"/>
            <a:t> </a:t>
          </a:r>
          <a:r>
            <a:rPr lang="en-US" b="1" dirty="0" err="1"/>
            <a:t>học</a:t>
          </a:r>
          <a:r>
            <a:rPr lang="en-US" b="1" dirty="0"/>
            <a:t> </a:t>
          </a:r>
          <a:r>
            <a:rPr lang="en-US" b="1" dirty="0" err="1"/>
            <a:t>sâu</a:t>
          </a:r>
          <a:endParaRPr lang="en-US" dirty="0"/>
        </a:p>
      </dgm:t>
    </dgm:pt>
    <dgm:pt modelId="{07C2AAC6-8C9D-47FB-A30B-D44AD45A5160}" type="parTrans" cxnId="{8419AA7B-716C-4ED0-8FE9-3CAC0BC4A07D}">
      <dgm:prSet/>
      <dgm:spPr/>
      <dgm:t>
        <a:bodyPr/>
        <a:lstStyle/>
        <a:p>
          <a:endParaRPr lang="en-US"/>
        </a:p>
      </dgm:t>
    </dgm:pt>
    <dgm:pt modelId="{0162258A-6F32-4C6B-A92D-A8292EC55B07}" type="sibTrans" cxnId="{8419AA7B-716C-4ED0-8FE9-3CAC0BC4A07D}">
      <dgm:prSet/>
      <dgm:spPr/>
      <dgm:t>
        <a:bodyPr/>
        <a:lstStyle/>
        <a:p>
          <a:endParaRPr lang="en-US"/>
        </a:p>
      </dgm:t>
    </dgm:pt>
    <dgm:pt modelId="{DF03AED0-9243-40B6-9D47-BA972AC0AD89}">
      <dgm:prSet/>
      <dgm:spPr/>
      <dgm:t>
        <a:bodyPr/>
        <a:lstStyle/>
        <a:p>
          <a:r>
            <a:rPr lang="en-US" b="1" dirty="0"/>
            <a:t>Models </a:t>
          </a:r>
          <a:r>
            <a:rPr lang="en-US" b="1" dirty="0" err="1"/>
            <a:t>dựa</a:t>
          </a:r>
          <a:r>
            <a:rPr lang="en-US" b="1" dirty="0"/>
            <a:t> </a:t>
          </a:r>
          <a:r>
            <a:rPr lang="en-US" b="1" dirty="0" err="1"/>
            <a:t>trên</a:t>
          </a:r>
          <a:r>
            <a:rPr lang="en-US" b="1" dirty="0"/>
            <a:t> CNN</a:t>
          </a:r>
          <a:endParaRPr lang="en-US" dirty="0"/>
        </a:p>
      </dgm:t>
    </dgm:pt>
    <dgm:pt modelId="{9A6DAC6D-C2FF-4C77-B128-5C15384FD8BA}" type="parTrans" cxnId="{462E9788-7EC5-4C81-BE8D-A4D3345A32F7}">
      <dgm:prSet/>
      <dgm:spPr/>
      <dgm:t>
        <a:bodyPr/>
        <a:lstStyle/>
        <a:p>
          <a:endParaRPr lang="en-US"/>
        </a:p>
      </dgm:t>
    </dgm:pt>
    <dgm:pt modelId="{0D108A6B-D4D1-4DE2-B34D-9F4A8D319872}" type="sibTrans" cxnId="{462E9788-7EC5-4C81-BE8D-A4D3345A32F7}">
      <dgm:prSet/>
      <dgm:spPr/>
      <dgm:t>
        <a:bodyPr/>
        <a:lstStyle/>
        <a:p>
          <a:endParaRPr lang="en-US"/>
        </a:p>
      </dgm:t>
    </dgm:pt>
    <dgm:pt modelId="{7EE95085-5538-4ACB-8B90-9ACC7B96C6A3}">
      <dgm:prSet/>
      <dgm:spPr/>
      <dgm:t>
        <a:bodyPr/>
        <a:lstStyle/>
        <a:p>
          <a:r>
            <a:rPr lang="en-US" b="1"/>
            <a:t>Models dựa trên Transformer</a:t>
          </a:r>
          <a:endParaRPr lang="en-US"/>
        </a:p>
      </dgm:t>
    </dgm:pt>
    <dgm:pt modelId="{862D4557-31F4-4905-ADFA-BE4837FA8F86}" type="parTrans" cxnId="{B73C40AE-0A37-4235-9EF0-273B9DE54FAD}">
      <dgm:prSet/>
      <dgm:spPr/>
      <dgm:t>
        <a:bodyPr/>
        <a:lstStyle/>
        <a:p>
          <a:endParaRPr lang="en-US"/>
        </a:p>
      </dgm:t>
    </dgm:pt>
    <dgm:pt modelId="{99479300-0222-4654-9372-EE25BDDF3302}" type="sibTrans" cxnId="{B73C40AE-0A37-4235-9EF0-273B9DE54FAD}">
      <dgm:prSet/>
      <dgm:spPr/>
      <dgm:t>
        <a:bodyPr/>
        <a:lstStyle/>
        <a:p>
          <a:endParaRPr lang="en-US"/>
        </a:p>
      </dgm:t>
    </dgm:pt>
    <dgm:pt modelId="{D3ACFE9B-F312-421B-A475-635BD19DCD40}" type="pres">
      <dgm:prSet presAssocID="{CA4CEC10-70B4-4077-80F2-9E87E73C9F4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B32FF72-4203-4AE3-97AF-5E2F45E5AF48}" type="pres">
      <dgm:prSet presAssocID="{51AB9484-133A-476C-9E5A-133A093BEBE2}" presName="hierRoot1" presStyleCnt="0"/>
      <dgm:spPr/>
    </dgm:pt>
    <dgm:pt modelId="{FFEE1F35-5514-49F5-A373-CD0B83AA49EB}" type="pres">
      <dgm:prSet presAssocID="{51AB9484-133A-476C-9E5A-133A093BEBE2}" presName="composite" presStyleCnt="0"/>
      <dgm:spPr/>
    </dgm:pt>
    <dgm:pt modelId="{9F06E4A3-8028-46DD-BEE0-B2311A6C21E5}" type="pres">
      <dgm:prSet presAssocID="{51AB9484-133A-476C-9E5A-133A093BEBE2}" presName="background" presStyleLbl="node0" presStyleIdx="0" presStyleCnt="3"/>
      <dgm:spPr/>
    </dgm:pt>
    <dgm:pt modelId="{27970CA8-6358-4CB1-8B00-AF434479EC92}" type="pres">
      <dgm:prSet presAssocID="{51AB9484-133A-476C-9E5A-133A093BEBE2}" presName="text" presStyleLbl="fgAcc0" presStyleIdx="0" presStyleCnt="3">
        <dgm:presLayoutVars>
          <dgm:chPref val="3"/>
        </dgm:presLayoutVars>
      </dgm:prSet>
      <dgm:spPr/>
    </dgm:pt>
    <dgm:pt modelId="{0F8FC69C-C2EB-4AA1-8CEA-AED12B245E03}" type="pres">
      <dgm:prSet presAssocID="{51AB9484-133A-476C-9E5A-133A093BEBE2}" presName="hierChild2" presStyleCnt="0"/>
      <dgm:spPr/>
    </dgm:pt>
    <dgm:pt modelId="{6DD42E74-7A47-4931-A8D8-F8FA2F47608E}" type="pres">
      <dgm:prSet presAssocID="{DF03AED0-9243-40B6-9D47-BA972AC0AD89}" presName="hierRoot1" presStyleCnt="0"/>
      <dgm:spPr/>
    </dgm:pt>
    <dgm:pt modelId="{81D5D396-EFE9-4517-99A6-A940F1656CFE}" type="pres">
      <dgm:prSet presAssocID="{DF03AED0-9243-40B6-9D47-BA972AC0AD89}" presName="composite" presStyleCnt="0"/>
      <dgm:spPr/>
    </dgm:pt>
    <dgm:pt modelId="{2505DFAE-5C25-4D73-AA56-C6F59847CC50}" type="pres">
      <dgm:prSet presAssocID="{DF03AED0-9243-40B6-9D47-BA972AC0AD89}" presName="background" presStyleLbl="node0" presStyleIdx="1" presStyleCnt="3"/>
      <dgm:spPr/>
    </dgm:pt>
    <dgm:pt modelId="{F7F06414-E9FF-47F2-AD8D-41889A927067}" type="pres">
      <dgm:prSet presAssocID="{DF03AED0-9243-40B6-9D47-BA972AC0AD89}" presName="text" presStyleLbl="fgAcc0" presStyleIdx="1" presStyleCnt="3">
        <dgm:presLayoutVars>
          <dgm:chPref val="3"/>
        </dgm:presLayoutVars>
      </dgm:prSet>
      <dgm:spPr/>
    </dgm:pt>
    <dgm:pt modelId="{535B7CDF-DD52-4EEA-B3AD-18F5161C4F0D}" type="pres">
      <dgm:prSet presAssocID="{DF03AED0-9243-40B6-9D47-BA972AC0AD89}" presName="hierChild2" presStyleCnt="0"/>
      <dgm:spPr/>
    </dgm:pt>
    <dgm:pt modelId="{2068601E-1420-4DF1-9644-33478844D94C}" type="pres">
      <dgm:prSet presAssocID="{7EE95085-5538-4ACB-8B90-9ACC7B96C6A3}" presName="hierRoot1" presStyleCnt="0"/>
      <dgm:spPr/>
    </dgm:pt>
    <dgm:pt modelId="{40F22DFE-92E8-43FB-8F50-2AD51C0EE113}" type="pres">
      <dgm:prSet presAssocID="{7EE95085-5538-4ACB-8B90-9ACC7B96C6A3}" presName="composite" presStyleCnt="0"/>
      <dgm:spPr/>
    </dgm:pt>
    <dgm:pt modelId="{545A2F89-9C2F-42B8-B4A1-989A12E77571}" type="pres">
      <dgm:prSet presAssocID="{7EE95085-5538-4ACB-8B90-9ACC7B96C6A3}" presName="background" presStyleLbl="node0" presStyleIdx="2" presStyleCnt="3"/>
      <dgm:spPr/>
    </dgm:pt>
    <dgm:pt modelId="{C032F85E-82B2-462F-896D-077F34EC6780}" type="pres">
      <dgm:prSet presAssocID="{7EE95085-5538-4ACB-8B90-9ACC7B96C6A3}" presName="text" presStyleLbl="fgAcc0" presStyleIdx="2" presStyleCnt="3">
        <dgm:presLayoutVars>
          <dgm:chPref val="3"/>
        </dgm:presLayoutVars>
      </dgm:prSet>
      <dgm:spPr/>
    </dgm:pt>
    <dgm:pt modelId="{88980107-89F1-4E38-B2DF-6E599401E406}" type="pres">
      <dgm:prSet presAssocID="{7EE95085-5538-4ACB-8B90-9ACC7B96C6A3}" presName="hierChild2" presStyleCnt="0"/>
      <dgm:spPr/>
    </dgm:pt>
  </dgm:ptLst>
  <dgm:cxnLst>
    <dgm:cxn modelId="{16E0FB4A-D024-431D-A567-8267AD620F32}" type="presOf" srcId="{DF03AED0-9243-40B6-9D47-BA972AC0AD89}" destId="{F7F06414-E9FF-47F2-AD8D-41889A927067}" srcOrd="0" destOrd="0" presId="urn:microsoft.com/office/officeart/2005/8/layout/hierarchy1"/>
    <dgm:cxn modelId="{6F222F4F-30B6-4888-BCE8-8AC874856B6F}" type="presOf" srcId="{CA4CEC10-70B4-4077-80F2-9E87E73C9F42}" destId="{D3ACFE9B-F312-421B-A475-635BD19DCD40}" srcOrd="0" destOrd="0" presId="urn:microsoft.com/office/officeart/2005/8/layout/hierarchy1"/>
    <dgm:cxn modelId="{8419AA7B-716C-4ED0-8FE9-3CAC0BC4A07D}" srcId="{CA4CEC10-70B4-4077-80F2-9E87E73C9F42}" destId="{51AB9484-133A-476C-9E5A-133A093BEBE2}" srcOrd="0" destOrd="0" parTransId="{07C2AAC6-8C9D-47FB-A30B-D44AD45A5160}" sibTransId="{0162258A-6F32-4C6B-A92D-A8292EC55B07}"/>
    <dgm:cxn modelId="{462E9788-7EC5-4C81-BE8D-A4D3345A32F7}" srcId="{CA4CEC10-70B4-4077-80F2-9E87E73C9F42}" destId="{DF03AED0-9243-40B6-9D47-BA972AC0AD89}" srcOrd="1" destOrd="0" parTransId="{9A6DAC6D-C2FF-4C77-B128-5C15384FD8BA}" sibTransId="{0D108A6B-D4D1-4DE2-B34D-9F4A8D319872}"/>
    <dgm:cxn modelId="{2F232497-143E-4078-A06F-D7F3D4211BA7}" type="presOf" srcId="{7EE95085-5538-4ACB-8B90-9ACC7B96C6A3}" destId="{C032F85E-82B2-462F-896D-077F34EC6780}" srcOrd="0" destOrd="0" presId="urn:microsoft.com/office/officeart/2005/8/layout/hierarchy1"/>
    <dgm:cxn modelId="{B73C40AE-0A37-4235-9EF0-273B9DE54FAD}" srcId="{CA4CEC10-70B4-4077-80F2-9E87E73C9F42}" destId="{7EE95085-5538-4ACB-8B90-9ACC7B96C6A3}" srcOrd="2" destOrd="0" parTransId="{862D4557-31F4-4905-ADFA-BE4837FA8F86}" sibTransId="{99479300-0222-4654-9372-EE25BDDF3302}"/>
    <dgm:cxn modelId="{258534CA-9B80-480B-9DAF-A09A7DD79A42}" type="presOf" srcId="{51AB9484-133A-476C-9E5A-133A093BEBE2}" destId="{27970CA8-6358-4CB1-8B00-AF434479EC92}" srcOrd="0" destOrd="0" presId="urn:microsoft.com/office/officeart/2005/8/layout/hierarchy1"/>
    <dgm:cxn modelId="{F2B25120-4097-49F7-B42A-3A7BC26526AB}" type="presParOf" srcId="{D3ACFE9B-F312-421B-A475-635BD19DCD40}" destId="{EB32FF72-4203-4AE3-97AF-5E2F45E5AF48}" srcOrd="0" destOrd="0" presId="urn:microsoft.com/office/officeart/2005/8/layout/hierarchy1"/>
    <dgm:cxn modelId="{AD762937-2E0E-409B-B888-298CA1CB0833}" type="presParOf" srcId="{EB32FF72-4203-4AE3-97AF-5E2F45E5AF48}" destId="{FFEE1F35-5514-49F5-A373-CD0B83AA49EB}" srcOrd="0" destOrd="0" presId="urn:microsoft.com/office/officeart/2005/8/layout/hierarchy1"/>
    <dgm:cxn modelId="{77A7A6E6-970E-4F32-BA89-8F59179FC66B}" type="presParOf" srcId="{FFEE1F35-5514-49F5-A373-CD0B83AA49EB}" destId="{9F06E4A3-8028-46DD-BEE0-B2311A6C21E5}" srcOrd="0" destOrd="0" presId="urn:microsoft.com/office/officeart/2005/8/layout/hierarchy1"/>
    <dgm:cxn modelId="{0CA18797-634A-4C3D-A8BE-BE09CD4E03B1}" type="presParOf" srcId="{FFEE1F35-5514-49F5-A373-CD0B83AA49EB}" destId="{27970CA8-6358-4CB1-8B00-AF434479EC92}" srcOrd="1" destOrd="0" presId="urn:microsoft.com/office/officeart/2005/8/layout/hierarchy1"/>
    <dgm:cxn modelId="{D9CCB075-6E1D-414B-A086-517DBA451EF3}" type="presParOf" srcId="{EB32FF72-4203-4AE3-97AF-5E2F45E5AF48}" destId="{0F8FC69C-C2EB-4AA1-8CEA-AED12B245E03}" srcOrd="1" destOrd="0" presId="urn:microsoft.com/office/officeart/2005/8/layout/hierarchy1"/>
    <dgm:cxn modelId="{F9D764EE-5212-4965-A246-288FF42CFA67}" type="presParOf" srcId="{D3ACFE9B-F312-421B-A475-635BD19DCD40}" destId="{6DD42E74-7A47-4931-A8D8-F8FA2F47608E}" srcOrd="1" destOrd="0" presId="urn:microsoft.com/office/officeart/2005/8/layout/hierarchy1"/>
    <dgm:cxn modelId="{175A6096-DC88-41C1-B210-045E2A43A0EA}" type="presParOf" srcId="{6DD42E74-7A47-4931-A8D8-F8FA2F47608E}" destId="{81D5D396-EFE9-4517-99A6-A940F1656CFE}" srcOrd="0" destOrd="0" presId="urn:microsoft.com/office/officeart/2005/8/layout/hierarchy1"/>
    <dgm:cxn modelId="{B9A90282-387E-4080-8EE1-516BC0980C99}" type="presParOf" srcId="{81D5D396-EFE9-4517-99A6-A940F1656CFE}" destId="{2505DFAE-5C25-4D73-AA56-C6F59847CC50}" srcOrd="0" destOrd="0" presId="urn:microsoft.com/office/officeart/2005/8/layout/hierarchy1"/>
    <dgm:cxn modelId="{055888FB-2FA6-46DD-AC2C-D1F00AED2AA3}" type="presParOf" srcId="{81D5D396-EFE9-4517-99A6-A940F1656CFE}" destId="{F7F06414-E9FF-47F2-AD8D-41889A927067}" srcOrd="1" destOrd="0" presId="urn:microsoft.com/office/officeart/2005/8/layout/hierarchy1"/>
    <dgm:cxn modelId="{F814E297-82A6-4E42-8D97-67800B991CA4}" type="presParOf" srcId="{6DD42E74-7A47-4931-A8D8-F8FA2F47608E}" destId="{535B7CDF-DD52-4EEA-B3AD-18F5161C4F0D}" srcOrd="1" destOrd="0" presId="urn:microsoft.com/office/officeart/2005/8/layout/hierarchy1"/>
    <dgm:cxn modelId="{D889BB5B-D5C9-40D3-AEA5-042041B12CBA}" type="presParOf" srcId="{D3ACFE9B-F312-421B-A475-635BD19DCD40}" destId="{2068601E-1420-4DF1-9644-33478844D94C}" srcOrd="2" destOrd="0" presId="urn:microsoft.com/office/officeart/2005/8/layout/hierarchy1"/>
    <dgm:cxn modelId="{6A729CC6-8CFB-4ED2-BEB9-8CD32A3A3AA5}" type="presParOf" srcId="{2068601E-1420-4DF1-9644-33478844D94C}" destId="{40F22DFE-92E8-43FB-8F50-2AD51C0EE113}" srcOrd="0" destOrd="0" presId="urn:microsoft.com/office/officeart/2005/8/layout/hierarchy1"/>
    <dgm:cxn modelId="{18F6D4E6-96BA-4483-BCDE-55C8757647C3}" type="presParOf" srcId="{40F22DFE-92E8-43FB-8F50-2AD51C0EE113}" destId="{545A2F89-9C2F-42B8-B4A1-989A12E77571}" srcOrd="0" destOrd="0" presId="urn:microsoft.com/office/officeart/2005/8/layout/hierarchy1"/>
    <dgm:cxn modelId="{4E89A5D8-E5B2-49C3-A9EE-97B57C46CB60}" type="presParOf" srcId="{40F22DFE-92E8-43FB-8F50-2AD51C0EE113}" destId="{C032F85E-82B2-462F-896D-077F34EC6780}" srcOrd="1" destOrd="0" presId="urn:microsoft.com/office/officeart/2005/8/layout/hierarchy1"/>
    <dgm:cxn modelId="{06EB0063-9819-4192-A231-876C41FCD3FB}" type="presParOf" srcId="{2068601E-1420-4DF1-9644-33478844D94C}" destId="{88980107-89F1-4E38-B2DF-6E599401E40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06E4A3-8028-46DD-BEE0-B2311A6C21E5}">
      <dsp:nvSpPr>
        <dsp:cNvPr id="0" name=""/>
        <dsp:cNvSpPr/>
      </dsp:nvSpPr>
      <dsp:spPr>
        <a:xfrm>
          <a:off x="0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970CA8-6358-4CB1-8B00-AF434479EC92}">
      <dsp:nvSpPr>
        <dsp:cNvPr id="0" name=""/>
        <dsp:cNvSpPr/>
      </dsp:nvSpPr>
      <dsp:spPr>
        <a:xfrm>
          <a:off x="328612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 err="1"/>
            <a:t>Tổng</a:t>
          </a:r>
          <a:r>
            <a:rPr lang="en-US" sz="2700" b="1" kern="1200" dirty="0"/>
            <a:t> </a:t>
          </a:r>
          <a:r>
            <a:rPr lang="en-US" sz="2700" b="1" kern="1200" dirty="0" err="1"/>
            <a:t>quan</a:t>
          </a:r>
          <a:r>
            <a:rPr lang="en-US" sz="2700" b="1" kern="1200" dirty="0"/>
            <a:t> </a:t>
          </a:r>
          <a:r>
            <a:rPr lang="en-US" sz="2700" b="1" kern="1200" dirty="0" err="1"/>
            <a:t>về</a:t>
          </a:r>
          <a:r>
            <a:rPr lang="en-US" sz="2700" b="1" kern="1200" dirty="0"/>
            <a:t> </a:t>
          </a:r>
          <a:r>
            <a:rPr lang="en-US" sz="2700" b="1" kern="1200" dirty="0" err="1"/>
            <a:t>nhận</a:t>
          </a:r>
          <a:r>
            <a:rPr lang="en-US" sz="2700" b="1" kern="1200" dirty="0"/>
            <a:t> </a:t>
          </a:r>
          <a:r>
            <a:rPr lang="en-US" sz="2700" b="1" kern="1200" dirty="0" err="1"/>
            <a:t>dạng</a:t>
          </a:r>
          <a:r>
            <a:rPr lang="en-US" sz="2700" b="1" kern="1200" dirty="0"/>
            <a:t> </a:t>
          </a:r>
          <a:r>
            <a:rPr lang="en-US" sz="2700" b="1" kern="1200" dirty="0" err="1"/>
            <a:t>đối</a:t>
          </a:r>
          <a:r>
            <a:rPr lang="en-US" sz="2700" b="1" kern="1200" dirty="0"/>
            <a:t> </a:t>
          </a:r>
          <a:r>
            <a:rPr lang="en-US" sz="2700" b="1" kern="1200" dirty="0" err="1"/>
            <a:t>tượng</a:t>
          </a:r>
          <a:r>
            <a:rPr lang="en-US" sz="2700" b="1" kern="1200" dirty="0"/>
            <a:t> </a:t>
          </a:r>
          <a:r>
            <a:rPr lang="en-US" sz="2700" b="1" kern="1200" dirty="0" err="1"/>
            <a:t>dựa</a:t>
          </a:r>
          <a:r>
            <a:rPr lang="en-US" sz="2700" b="1" kern="1200" dirty="0"/>
            <a:t> </a:t>
          </a:r>
          <a:r>
            <a:rPr lang="en-US" sz="2700" b="1" kern="1200" dirty="0" err="1"/>
            <a:t>trên</a:t>
          </a:r>
          <a:r>
            <a:rPr lang="en-US" sz="2700" b="1" kern="1200" dirty="0"/>
            <a:t> </a:t>
          </a:r>
          <a:r>
            <a:rPr lang="en-US" sz="2700" b="1" kern="1200" dirty="0" err="1"/>
            <a:t>học</a:t>
          </a:r>
          <a:r>
            <a:rPr lang="en-US" sz="2700" b="1" kern="1200" dirty="0"/>
            <a:t> </a:t>
          </a:r>
          <a:r>
            <a:rPr lang="en-US" sz="2700" b="1" kern="1200" dirty="0" err="1"/>
            <a:t>sâu</a:t>
          </a:r>
          <a:endParaRPr lang="en-US" sz="2700" kern="1200" dirty="0"/>
        </a:p>
      </dsp:txBody>
      <dsp:txXfrm>
        <a:off x="383617" y="1447754"/>
        <a:ext cx="2847502" cy="1768010"/>
      </dsp:txXfrm>
    </dsp:sp>
    <dsp:sp modelId="{2505DFAE-5C25-4D73-AA56-C6F59847CC50}">
      <dsp:nvSpPr>
        <dsp:cNvPr id="0" name=""/>
        <dsp:cNvSpPr/>
      </dsp:nvSpPr>
      <dsp:spPr>
        <a:xfrm>
          <a:off x="3614737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F06414-E9FF-47F2-AD8D-41889A927067}">
      <dsp:nvSpPr>
        <dsp:cNvPr id="0" name=""/>
        <dsp:cNvSpPr/>
      </dsp:nvSpPr>
      <dsp:spPr>
        <a:xfrm>
          <a:off x="3943350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Models </a:t>
          </a:r>
          <a:r>
            <a:rPr lang="en-US" sz="2700" b="1" kern="1200" dirty="0" err="1"/>
            <a:t>dựa</a:t>
          </a:r>
          <a:r>
            <a:rPr lang="en-US" sz="2700" b="1" kern="1200" dirty="0"/>
            <a:t> </a:t>
          </a:r>
          <a:r>
            <a:rPr lang="en-US" sz="2700" b="1" kern="1200" dirty="0" err="1"/>
            <a:t>trên</a:t>
          </a:r>
          <a:r>
            <a:rPr lang="en-US" sz="2700" b="1" kern="1200" dirty="0"/>
            <a:t> CNN</a:t>
          </a:r>
          <a:endParaRPr lang="en-US" sz="2700" kern="1200" dirty="0"/>
        </a:p>
      </dsp:txBody>
      <dsp:txXfrm>
        <a:off x="3998355" y="1447754"/>
        <a:ext cx="2847502" cy="1768010"/>
      </dsp:txXfrm>
    </dsp:sp>
    <dsp:sp modelId="{545A2F89-9C2F-42B8-B4A1-989A12E77571}">
      <dsp:nvSpPr>
        <dsp:cNvPr id="0" name=""/>
        <dsp:cNvSpPr/>
      </dsp:nvSpPr>
      <dsp:spPr>
        <a:xfrm>
          <a:off x="7229475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32F85E-82B2-462F-896D-077F34EC6780}">
      <dsp:nvSpPr>
        <dsp:cNvPr id="0" name=""/>
        <dsp:cNvSpPr/>
      </dsp:nvSpPr>
      <dsp:spPr>
        <a:xfrm>
          <a:off x="7558087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Models dựa trên Transformer</a:t>
          </a:r>
          <a:endParaRPr lang="en-US" sz="2700" kern="1200"/>
        </a:p>
      </dsp:txBody>
      <dsp:txXfrm>
        <a:off x="7613092" y="1447754"/>
        <a:ext cx="2847502" cy="17680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78B9-090B-4B8A-8F88-5AB78D47D908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099B-D211-4933-B7B5-B51B4976C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686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78B9-090B-4B8A-8F88-5AB78D47D908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099B-D211-4933-B7B5-B51B4976C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34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78B9-090B-4B8A-8F88-5AB78D47D908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099B-D211-4933-B7B5-B51B4976C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66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78B9-090B-4B8A-8F88-5AB78D47D908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099B-D211-4933-B7B5-B51B4976C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056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78B9-090B-4B8A-8F88-5AB78D47D908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099B-D211-4933-B7B5-B51B4976C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7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78B9-090B-4B8A-8F88-5AB78D47D908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099B-D211-4933-B7B5-B51B4976C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76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78B9-090B-4B8A-8F88-5AB78D47D908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099B-D211-4933-B7B5-B51B4976C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50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78B9-090B-4B8A-8F88-5AB78D47D908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099B-D211-4933-B7B5-B51B4976C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43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78B9-090B-4B8A-8F88-5AB78D47D908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099B-D211-4933-B7B5-B51B4976C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552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78B9-090B-4B8A-8F88-5AB78D47D908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099B-D211-4933-B7B5-B51B4976C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26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78B9-090B-4B8A-8F88-5AB78D47D908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099B-D211-4933-B7B5-B51B4976C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976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878B9-090B-4B8A-8F88-5AB78D47D908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C099B-D211-4933-B7B5-B51B4976C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06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970AF31-D9D1-C811-3280-2CDBE2029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sz="4800" b="1">
                <a:solidFill>
                  <a:schemeClr val="tx2"/>
                </a:solidFill>
                <a:latin typeface="+mn-lt"/>
              </a:rPr>
              <a:t>OBJECT DETECTION IN COMPUTER VISION</a:t>
            </a:r>
            <a:endParaRPr lang="en-US" sz="4800" b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C809C7-F4C7-3F44-B0A7-79FE4F238F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160126"/>
            <a:ext cx="6105194" cy="682079"/>
          </a:xfrm>
        </p:spPr>
        <p:txBody>
          <a:bodyPr>
            <a:normAutofit/>
          </a:bodyPr>
          <a:lstStyle/>
          <a:p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634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lose up of a blue surface&#10;&#10;Description automatically generated">
            <a:extLst>
              <a:ext uri="{FF2B5EF4-FFF2-40B4-BE49-F238E27FC236}">
                <a16:creationId xmlns:a16="http://schemas.microsoft.com/office/drawing/2014/main" id="{3D2CCAFB-66F2-19C9-7CFB-572B2B4070A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FC9172E-575E-BDC4-9A26-5DFE1E911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err="1"/>
              <a:t>Nội</a:t>
            </a:r>
            <a:r>
              <a:rPr lang="en-US" b="1"/>
              <a:t> dung</a:t>
            </a:r>
          </a:p>
        </p:txBody>
      </p:sp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B98FAFCD-5158-7EC9-E08A-2C636D9B62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91969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32902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C9172E-575E-BDC4-9A26-5DFE1E911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413" y="630598"/>
            <a:ext cx="10203426" cy="87374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+mn-lt"/>
              </a:rPr>
              <a:t>1. </a:t>
            </a:r>
            <a:r>
              <a:rPr lang="en-US" sz="4000" b="1" dirty="0" err="1">
                <a:solidFill>
                  <a:srgbClr val="FF0000"/>
                </a:solidFill>
                <a:latin typeface="+mn-lt"/>
              </a:rPr>
              <a:t>Tổng</a:t>
            </a:r>
            <a:r>
              <a:rPr lang="en-US" sz="4000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+mn-lt"/>
              </a:rPr>
              <a:t>quan</a:t>
            </a:r>
            <a:r>
              <a:rPr lang="en-US" sz="4000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+mn-lt"/>
              </a:rPr>
              <a:t>về</a:t>
            </a:r>
            <a:r>
              <a:rPr lang="en-US" sz="4000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+mn-lt"/>
              </a:rPr>
              <a:t>nhận</a:t>
            </a:r>
            <a:r>
              <a:rPr lang="en-US" sz="4000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+mn-lt"/>
              </a:rPr>
              <a:t>dạng</a:t>
            </a:r>
            <a:r>
              <a:rPr lang="en-US" sz="4000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+mn-lt"/>
              </a:rPr>
              <a:t>đối</a:t>
            </a:r>
            <a:r>
              <a:rPr lang="en-US" sz="4000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+mn-lt"/>
              </a:rPr>
              <a:t>tượng</a:t>
            </a:r>
            <a:r>
              <a:rPr lang="en-US" sz="4000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+mn-lt"/>
              </a:rPr>
              <a:t>dựa</a:t>
            </a:r>
            <a:r>
              <a:rPr lang="en-US" sz="4000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+mn-lt"/>
              </a:rPr>
              <a:t>trên</a:t>
            </a:r>
            <a:r>
              <a:rPr lang="en-US" sz="4000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+mn-lt"/>
              </a:rPr>
              <a:t>học</a:t>
            </a:r>
            <a:r>
              <a:rPr lang="en-US" sz="4000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+mn-lt"/>
              </a:rPr>
              <a:t>sâu</a:t>
            </a:r>
            <a:br>
              <a:rPr lang="en-US" sz="1600" b="1" dirty="0">
                <a:solidFill>
                  <a:srgbClr val="FF0000"/>
                </a:solidFill>
                <a:latin typeface="+mn-lt"/>
              </a:rPr>
            </a:br>
            <a:endParaRPr lang="en-US" sz="4000" b="1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1C38EFD-9C0E-38F2-F9A3-8B3A2A2EE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07" y="1661652"/>
            <a:ext cx="11008785" cy="4050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936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C9172E-575E-BDC4-9A26-5DFE1E911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413" y="630598"/>
            <a:ext cx="10203426" cy="87374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+mn-lt"/>
              </a:rPr>
              <a:t>2. Models </a:t>
            </a:r>
            <a:r>
              <a:rPr lang="en-US" sz="4000" b="1" dirty="0" err="1">
                <a:solidFill>
                  <a:srgbClr val="FF0000"/>
                </a:solidFill>
                <a:latin typeface="+mn-lt"/>
              </a:rPr>
              <a:t>dựa</a:t>
            </a:r>
            <a:r>
              <a:rPr lang="en-US" sz="4000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+mn-lt"/>
              </a:rPr>
              <a:t>trên</a:t>
            </a:r>
            <a:r>
              <a:rPr lang="en-US" sz="4000" b="1" dirty="0">
                <a:solidFill>
                  <a:srgbClr val="FF0000"/>
                </a:solidFill>
                <a:latin typeface="+mn-lt"/>
              </a:rPr>
              <a:t> CNN</a:t>
            </a:r>
            <a:br>
              <a:rPr lang="en-US" sz="1600" b="1" dirty="0">
                <a:solidFill>
                  <a:srgbClr val="FF0000"/>
                </a:solidFill>
                <a:latin typeface="+mn-lt"/>
              </a:rPr>
            </a:br>
            <a:endParaRPr lang="en-US" sz="4000" b="1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69D016C-9A20-9219-0353-585C0B240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29" y="1207594"/>
            <a:ext cx="8613058" cy="546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09A74A-A3D0-3027-35AA-5427E725A41A}"/>
              </a:ext>
            </a:extLst>
          </p:cNvPr>
          <p:cNvSpPr txBox="1"/>
          <p:nvPr/>
        </p:nvSpPr>
        <p:spPr>
          <a:xfrm>
            <a:off x="9242322" y="2230126"/>
            <a:ext cx="16714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(a): Two-stage detection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(b) One-stage detection</a:t>
            </a:r>
          </a:p>
        </p:txBody>
      </p:sp>
    </p:spTree>
    <p:extLst>
      <p:ext uri="{BB962C8B-B14F-4D97-AF65-F5344CB8AC3E}">
        <p14:creationId xmlns:p14="http://schemas.microsoft.com/office/powerpoint/2010/main" val="254810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C9172E-575E-BDC4-9A26-5DFE1E911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278" y="522442"/>
            <a:ext cx="10203426" cy="706590"/>
          </a:xfrm>
        </p:spPr>
        <p:txBody>
          <a:bodyPr>
            <a:normAutofit fontScale="90000"/>
          </a:bodyPr>
          <a:lstStyle/>
          <a:p>
            <a:r>
              <a:rPr lang="en-US" sz="3300" b="1" dirty="0">
                <a:solidFill>
                  <a:srgbClr val="FF0000"/>
                </a:solidFill>
                <a:latin typeface="+mn-lt"/>
              </a:rPr>
              <a:t>2.1. Two-stage Detection</a:t>
            </a:r>
            <a:br>
              <a:rPr lang="en-US" sz="4000" b="1" dirty="0">
                <a:solidFill>
                  <a:srgbClr val="FF0000"/>
                </a:solidFill>
                <a:latin typeface="+mn-lt"/>
              </a:rPr>
            </a:br>
            <a:r>
              <a:rPr lang="en-US" sz="4000" b="1" dirty="0">
                <a:solidFill>
                  <a:srgbClr val="FF0000"/>
                </a:solidFill>
                <a:latin typeface="+mn-lt"/>
              </a:rPr>
              <a:t>   </a:t>
            </a:r>
            <a:r>
              <a:rPr lang="en-US" sz="2700" b="1" dirty="0">
                <a:solidFill>
                  <a:srgbClr val="FF0000"/>
                </a:solidFill>
                <a:latin typeface="+mn-lt"/>
              </a:rPr>
              <a:t>2.1.1. R-CNN</a:t>
            </a:r>
            <a:br>
              <a:rPr lang="en-US" sz="1600" b="1" dirty="0">
                <a:solidFill>
                  <a:srgbClr val="FF0000"/>
                </a:solidFill>
                <a:latin typeface="+mn-lt"/>
              </a:rPr>
            </a:br>
            <a:endParaRPr lang="en-US" sz="4000" b="1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CFB23DB-9308-7848-9923-69216A93A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296" y="1199900"/>
            <a:ext cx="8986684" cy="2334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7E47698-7395-192E-1A55-E9903A284F9B}"/>
              </a:ext>
            </a:extLst>
          </p:cNvPr>
          <p:cNvSpPr txBox="1"/>
          <p:nvPr/>
        </p:nvSpPr>
        <p:spPr>
          <a:xfrm>
            <a:off x="442452" y="3903406"/>
            <a:ext cx="11307096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Bao </a:t>
            </a:r>
            <a:r>
              <a:rPr lang="en-US" sz="2000" dirty="0" err="1"/>
              <a:t>gồm</a:t>
            </a:r>
            <a:r>
              <a:rPr lang="en-US" sz="2000" dirty="0"/>
              <a:t> 4 module </a:t>
            </a:r>
            <a:r>
              <a:rPr lang="en-US" sz="2000" dirty="0" err="1"/>
              <a:t>chính</a:t>
            </a:r>
            <a:r>
              <a:rPr lang="en-US" sz="2000" dirty="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Module 1: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phương</a:t>
            </a:r>
            <a:r>
              <a:rPr lang="en-US" sz="2000" dirty="0"/>
              <a:t> </a:t>
            </a:r>
            <a:r>
              <a:rPr lang="en-US" sz="2000" dirty="0" err="1"/>
              <a:t>pháp</a:t>
            </a:r>
            <a:r>
              <a:rPr lang="en-US" sz="2000" dirty="0"/>
              <a:t> </a:t>
            </a:r>
            <a:r>
              <a:rPr lang="en-US" sz="2000" dirty="0" err="1"/>
              <a:t>chọn</a:t>
            </a:r>
            <a:r>
              <a:rPr lang="en-US" sz="2000" dirty="0"/>
              <a:t> </a:t>
            </a:r>
            <a:r>
              <a:rPr lang="en-US" sz="2000" dirty="0" err="1"/>
              <a:t>lọc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đề</a:t>
            </a:r>
            <a:r>
              <a:rPr lang="en-US" sz="2000" dirty="0"/>
              <a:t> </a:t>
            </a:r>
            <a:r>
              <a:rPr lang="en-US" sz="2000" dirty="0" err="1"/>
              <a:t>xuất</a:t>
            </a:r>
            <a:r>
              <a:rPr lang="en-US" sz="2000" dirty="0"/>
              <a:t> </a:t>
            </a:r>
            <a:r>
              <a:rPr lang="en-US" sz="2000" dirty="0" err="1"/>
              <a:t>vùng</a:t>
            </a:r>
            <a:r>
              <a:rPr lang="en-US" sz="2000" dirty="0"/>
              <a:t> </a:t>
            </a:r>
            <a:r>
              <a:rPr lang="en-US" sz="2000" dirty="0" err="1"/>
              <a:t>ứng</a:t>
            </a:r>
            <a:r>
              <a:rPr lang="en-US" sz="2000" dirty="0"/>
              <a:t> </a:t>
            </a:r>
            <a:r>
              <a:rPr lang="en-US" sz="2000" dirty="0" err="1"/>
              <a:t>viên</a:t>
            </a:r>
            <a:r>
              <a:rPr lang="en-US" sz="20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Module 2: </a:t>
            </a:r>
            <a:r>
              <a:rPr lang="en-US" sz="2000" dirty="0" err="1"/>
              <a:t>Trích</a:t>
            </a:r>
            <a:r>
              <a:rPr lang="en-US" sz="2000" dirty="0"/>
              <a:t> </a:t>
            </a:r>
            <a:r>
              <a:rPr lang="en-US" sz="2000" dirty="0" err="1"/>
              <a:t>xuất</a:t>
            </a:r>
            <a:r>
              <a:rPr lang="en-US" sz="2000" dirty="0"/>
              <a:t> vector </a:t>
            </a:r>
            <a:r>
              <a:rPr lang="en-US" sz="2000" dirty="0" err="1"/>
              <a:t>đặc</a:t>
            </a:r>
            <a:r>
              <a:rPr lang="en-US" sz="2000" dirty="0"/>
              <a:t> </a:t>
            </a:r>
            <a:r>
              <a:rPr lang="en-US" sz="2000" dirty="0" err="1"/>
              <a:t>trưng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từng</a:t>
            </a:r>
            <a:r>
              <a:rPr lang="en-US" sz="2000" dirty="0"/>
              <a:t> </a:t>
            </a:r>
            <a:r>
              <a:rPr lang="en-US" sz="2000" dirty="0" err="1"/>
              <a:t>vùng</a:t>
            </a:r>
            <a:r>
              <a:rPr lang="en-US" sz="2000" dirty="0"/>
              <a:t> (</a:t>
            </a:r>
            <a:r>
              <a:rPr lang="en-US" sz="2000" dirty="0" err="1"/>
              <a:t>kích</a:t>
            </a:r>
            <a:r>
              <a:rPr lang="en-US" sz="2000" dirty="0"/>
              <a:t> </a:t>
            </a:r>
            <a:r>
              <a:rPr lang="en-US" sz="2000" dirty="0" err="1"/>
              <a:t>thước</a:t>
            </a:r>
            <a:r>
              <a:rPr lang="en-US" sz="2000" dirty="0"/>
              <a:t> 227x227)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Module 3: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SVM </a:t>
            </a:r>
            <a:r>
              <a:rPr lang="en-US" sz="2000" dirty="0" err="1"/>
              <a:t>xác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vùng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chứa</a:t>
            </a:r>
            <a:r>
              <a:rPr lang="en-US" sz="2000" dirty="0"/>
              <a:t> </a:t>
            </a:r>
            <a:r>
              <a:rPr lang="en-US" sz="2000" dirty="0" err="1"/>
              <a:t>mục</a:t>
            </a:r>
            <a:r>
              <a:rPr lang="en-US" sz="2000" dirty="0"/>
              <a:t> </a:t>
            </a:r>
            <a:r>
              <a:rPr lang="en-US" sz="2000" dirty="0" err="1"/>
              <a:t>tiêu</a:t>
            </a:r>
            <a:r>
              <a:rPr lang="en-US" sz="2000" dirty="0"/>
              <a:t> hay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thuộc</a:t>
            </a:r>
            <a:r>
              <a:rPr lang="en-US" sz="2000" dirty="0"/>
              <a:t> </a:t>
            </a:r>
            <a:r>
              <a:rPr lang="en-US" sz="2000" dirty="0" err="1"/>
              <a:t>mục</a:t>
            </a:r>
            <a:r>
              <a:rPr lang="en-US" sz="2000" dirty="0"/>
              <a:t> </a:t>
            </a:r>
            <a:r>
              <a:rPr lang="en-US" sz="2000" dirty="0" err="1"/>
              <a:t>nào</a:t>
            </a:r>
            <a:r>
              <a:rPr lang="en-US" sz="20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Module 4: Module bounding box </a:t>
            </a:r>
            <a:r>
              <a:rPr lang="en-US" sz="2000" dirty="0" err="1"/>
              <a:t>hồi</a:t>
            </a:r>
            <a:r>
              <a:rPr lang="en-US" sz="2000" dirty="0"/>
              <a:t> </a:t>
            </a:r>
            <a:r>
              <a:rPr lang="en-US" sz="2000" dirty="0" err="1"/>
              <a:t>quy</a:t>
            </a:r>
            <a:r>
              <a:rPr lang="en-US" sz="2000" dirty="0"/>
              <a:t>, </a:t>
            </a:r>
            <a:r>
              <a:rPr lang="en-US" sz="2000" dirty="0" err="1"/>
              <a:t>xác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vị</a:t>
            </a:r>
            <a:r>
              <a:rPr lang="en-US" sz="2000" dirty="0"/>
              <a:t> </a:t>
            </a:r>
            <a:r>
              <a:rPr lang="en-US" sz="2000" dirty="0" err="1"/>
              <a:t>trí</a:t>
            </a:r>
            <a:r>
              <a:rPr lang="en-US" sz="2000" dirty="0"/>
              <a:t> </a:t>
            </a:r>
            <a:r>
              <a:rPr lang="en-US" sz="2000" dirty="0" err="1"/>
              <a:t>đối</a:t>
            </a:r>
            <a:r>
              <a:rPr lang="en-US" sz="2000" dirty="0"/>
              <a:t> </a:t>
            </a:r>
            <a:r>
              <a:rPr lang="en-US" sz="2000" dirty="0" err="1"/>
              <a:t>tượng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2521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C9172E-575E-BDC4-9A26-5DFE1E911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278" y="522442"/>
            <a:ext cx="10203426" cy="706590"/>
          </a:xfrm>
        </p:spPr>
        <p:txBody>
          <a:bodyPr>
            <a:normAutofit fontScale="90000"/>
          </a:bodyPr>
          <a:lstStyle/>
          <a:p>
            <a:r>
              <a:rPr lang="en-US" sz="3300" b="1" dirty="0">
                <a:solidFill>
                  <a:srgbClr val="FF0000"/>
                </a:solidFill>
                <a:latin typeface="+mn-lt"/>
              </a:rPr>
              <a:t>2.1. Two-stage Detection</a:t>
            </a:r>
            <a:br>
              <a:rPr lang="en-US" sz="4000" b="1" dirty="0">
                <a:solidFill>
                  <a:srgbClr val="FF0000"/>
                </a:solidFill>
                <a:latin typeface="+mn-lt"/>
              </a:rPr>
            </a:br>
            <a:r>
              <a:rPr lang="en-US" sz="4000" b="1" dirty="0">
                <a:solidFill>
                  <a:srgbClr val="FF0000"/>
                </a:solidFill>
                <a:latin typeface="+mn-lt"/>
              </a:rPr>
              <a:t>   </a:t>
            </a:r>
            <a:r>
              <a:rPr lang="en-US" sz="2700" b="1" dirty="0">
                <a:solidFill>
                  <a:srgbClr val="FF0000"/>
                </a:solidFill>
                <a:latin typeface="+mn-lt"/>
              </a:rPr>
              <a:t>2.1.1. Fast R-CNN</a:t>
            </a:r>
            <a:br>
              <a:rPr lang="en-US" sz="1600" b="1" dirty="0">
                <a:solidFill>
                  <a:srgbClr val="FF0000"/>
                </a:solidFill>
                <a:latin typeface="+mn-lt"/>
              </a:rPr>
            </a:br>
            <a:endParaRPr lang="en-US" sz="4000" b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40888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C9172E-575E-BDC4-9A26-5DFE1E911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278" y="522442"/>
            <a:ext cx="10203426" cy="706590"/>
          </a:xfrm>
        </p:spPr>
        <p:txBody>
          <a:bodyPr>
            <a:normAutofit fontScale="90000"/>
          </a:bodyPr>
          <a:lstStyle/>
          <a:p>
            <a:r>
              <a:rPr lang="en-US" sz="3300" b="1" dirty="0">
                <a:solidFill>
                  <a:srgbClr val="FF0000"/>
                </a:solidFill>
                <a:latin typeface="+mn-lt"/>
              </a:rPr>
              <a:t>2.1. Two-stage Detection</a:t>
            </a:r>
            <a:br>
              <a:rPr lang="en-US" sz="4000" b="1" dirty="0">
                <a:solidFill>
                  <a:srgbClr val="FF0000"/>
                </a:solidFill>
                <a:latin typeface="+mn-lt"/>
              </a:rPr>
            </a:br>
            <a:r>
              <a:rPr lang="en-US" sz="4000" b="1" dirty="0">
                <a:solidFill>
                  <a:srgbClr val="FF0000"/>
                </a:solidFill>
                <a:latin typeface="+mn-lt"/>
              </a:rPr>
              <a:t>   </a:t>
            </a:r>
            <a:r>
              <a:rPr lang="en-US" sz="2700" b="1" dirty="0">
                <a:solidFill>
                  <a:srgbClr val="FF0000"/>
                </a:solidFill>
                <a:latin typeface="+mn-lt"/>
              </a:rPr>
              <a:t>2.1.1. Faster R-CNN</a:t>
            </a:r>
            <a:br>
              <a:rPr lang="en-US" sz="1600" b="1" dirty="0">
                <a:solidFill>
                  <a:srgbClr val="FF0000"/>
                </a:solidFill>
                <a:latin typeface="+mn-lt"/>
              </a:rPr>
            </a:br>
            <a:endParaRPr lang="en-US" sz="4000" b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11285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61</TotalTime>
  <Words>163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2013 - 2022 Theme</vt:lpstr>
      <vt:lpstr>OBJECT DETECTION IN COMPUTER VISION</vt:lpstr>
      <vt:lpstr>Nội dung</vt:lpstr>
      <vt:lpstr>1. Tổng quan về nhận dạng đối tượng dựa trên học sâu </vt:lpstr>
      <vt:lpstr>2. Models dựa trên CNN </vt:lpstr>
      <vt:lpstr>2.1. Two-stage Detection    2.1.1. R-CNN </vt:lpstr>
      <vt:lpstr>2.1. Two-stage Detection    2.1.1. Fast R-CNN </vt:lpstr>
      <vt:lpstr>2.1. Two-stage Detection    2.1.1. Faster R-CNN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Hùng Bạch</dc:creator>
  <cp:lastModifiedBy>Hùng Bạch</cp:lastModifiedBy>
  <cp:revision>4</cp:revision>
  <dcterms:created xsi:type="dcterms:W3CDTF">2024-09-12T09:16:56Z</dcterms:created>
  <dcterms:modified xsi:type="dcterms:W3CDTF">2024-09-12T10:18:42Z</dcterms:modified>
</cp:coreProperties>
</file>