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09625-DB10-4170-BC9C-899F319E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E87248-641B-421C-82F9-32C36E5B9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63914-4BF9-4D66-A897-A13B6DE7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A8778-9404-4A6A-A5E8-F2EC1F5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BDA2B-F733-4CA8-BC79-6CFD1E0E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017FC-A53E-4349-88E3-0F85715A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D7683-2F71-4306-ADFE-F87F36A6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230FC-67A1-4721-B82E-1FBF70F2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D5DF3-27FB-4711-9E4A-A5D559B6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0F052-8323-43BD-B5AE-FEF1F809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F4D517-C63F-4E08-BA91-098AB4592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89426-78E2-4D7B-BAAF-63F0B7486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79804-4FE1-4509-82D2-C923411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C1140-0A9E-407D-8C2A-AB0C447F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83E8-9904-4538-A839-88766BB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CDC9-7B5E-465E-B89F-3F5A8C8E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39808-B730-4A66-86EF-28F2345C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CC15A-4984-49C9-B640-C8C9D83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5E1D4-64AF-4B41-8AA2-683D8A7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4D573-B796-4FCB-97DC-A95EE043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99A6C-8EA1-4CA3-B102-1D34A5A1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FB355-E684-407B-AF5B-23BF2BAE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A5465-788D-4813-94EF-B0EC200A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75E16-2E8A-4FD0-A2A8-CE27F0B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C33CE-0922-4CD9-9D3C-5172D3E5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0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9FAE-074A-4DA7-8B50-798D0AA1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51FDA-368E-4B16-B56F-4CD5036F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9BCF3-4088-4494-9003-0AACE73D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DB1995-24AE-41B3-8BE7-1B5CE34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CBC280-9AC7-44F0-9AFA-4826846C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4873F-E3AE-4049-A93B-108D2646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7C45-FE86-4D1C-9A55-6DCAF3E9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F146-BBCB-48EC-B1D3-4D73F8D5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E343F-9329-475A-8342-FEFE28E1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DF0329-E1A3-4627-BC43-CB637FBB4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3EBAFB-45CE-4338-9F43-C4D5D999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BB7003-D4C2-4DF2-9F16-F5F04795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7622B6-F395-4FB3-95BD-72C659CF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F9ED37-3E61-4F43-8D96-1134F96B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4A7A-0F6D-4B81-A4AF-0E8BC2FB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19E4DE-CBE0-497A-BBF9-2144B3E6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FF5DA2-F382-4F43-8A87-D800B601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32F7FF-11AA-46B9-8321-2A8D2CD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7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0D76F2-2100-4FB6-9C0A-F148BD2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DBB7BD-F564-461F-9EC9-009E0C5D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21D8FC-C35E-4B98-836E-FAB4B3A5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4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1170-4D7B-46CE-B38E-CA01E9D7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FA4DE-D887-4526-955C-5D09EF20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1DB9CC-501B-48B5-82B7-66F9B1A19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7E83B-CA46-4540-8733-74E32955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900976-82C9-4D6A-BCF3-380EC430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2978E-616C-4C95-8C8C-4C3317F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FC68F-CC4E-4108-80A7-498B3EC7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8CFE69-53F3-4949-A583-7E7DA27ED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3EB89C-E9DB-4985-B7BA-88739337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F685B0-6EFA-457E-B2B3-9D36F2F5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EDF00E-C57B-49DA-A27F-3E68DDAA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B6E8F7-24A0-436A-A42D-7260DBD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82018-E386-4BD4-ACC0-52936385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8A9B5-0F0E-4679-AD85-5A78C238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134D-94CF-404C-AF1E-BB1D04D5E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CBA4-1B45-4843-8F55-4EFA577F8FE8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3DBF6-5AE0-4202-8999-711A44378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E49DC-D3C1-49FA-8FA4-55ABEA046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681A-C3A7-4FB4-8C47-2E1AA1A20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255F97-7C86-4DC7-B77C-C6A70FDF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3" y="30496"/>
            <a:ext cx="11835063" cy="6797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900" dirty="0"/>
              <a:t>Структура реферата может варьироваться в зависимости от требований учебного заведения или научного журнала. Однако, обычно реферат имеет следующую структуру:</a:t>
            </a:r>
          </a:p>
          <a:p>
            <a:pPr marL="0" indent="0">
              <a:buNone/>
            </a:pPr>
            <a:r>
              <a:rPr lang="ru-RU" sz="900" dirty="0"/>
              <a:t>1. Введение:</a:t>
            </a:r>
          </a:p>
          <a:p>
            <a:pPr marL="0" indent="0">
              <a:buNone/>
            </a:pPr>
            <a:r>
              <a:rPr lang="ru-RU" sz="900" dirty="0"/>
              <a:t>   - Фоновая информация о теме реферата;</a:t>
            </a:r>
          </a:p>
          <a:p>
            <a:pPr marL="0" indent="0">
              <a:buNone/>
            </a:pPr>
            <a:r>
              <a:rPr lang="ru-RU" sz="900" dirty="0"/>
              <a:t>   - Цель и задачи исследования;</a:t>
            </a:r>
          </a:p>
          <a:p>
            <a:pPr marL="0" indent="0">
              <a:buNone/>
            </a:pPr>
            <a:r>
              <a:rPr lang="ru-RU" sz="900" dirty="0"/>
              <a:t>   - Обоснование актуальности темы.</a:t>
            </a:r>
          </a:p>
          <a:p>
            <a:pPr marL="0" indent="0">
              <a:buNone/>
            </a:pPr>
            <a:r>
              <a:rPr lang="ru-RU" sz="900" dirty="0"/>
              <a:t>2. Методология:</a:t>
            </a:r>
          </a:p>
          <a:p>
            <a:pPr marL="0" indent="0">
              <a:buNone/>
            </a:pPr>
            <a:r>
              <a:rPr lang="ru-RU" sz="900" dirty="0"/>
              <a:t>   - Описание выбранных методов исследования или анализа;</a:t>
            </a:r>
          </a:p>
          <a:p>
            <a:pPr marL="0" indent="0">
              <a:buNone/>
            </a:pPr>
            <a:r>
              <a:rPr lang="ru-RU" sz="900" dirty="0"/>
              <a:t>   - Обоснование выбора этих методов.</a:t>
            </a:r>
          </a:p>
          <a:p>
            <a:pPr marL="0" indent="0">
              <a:buNone/>
            </a:pPr>
            <a:r>
              <a:rPr lang="ru-RU" sz="900" dirty="0"/>
              <a:t>3. Теоретическая часть:</a:t>
            </a:r>
          </a:p>
          <a:p>
            <a:pPr marL="0" indent="0">
              <a:buNone/>
            </a:pPr>
            <a:r>
              <a:rPr lang="ru-RU" sz="900" dirty="0"/>
              <a:t>   - Литературный обзор существующих теорий, подходов или концепций, связанных с темой реферата;</a:t>
            </a:r>
          </a:p>
          <a:p>
            <a:pPr marL="0" indent="0">
              <a:buNone/>
            </a:pPr>
            <a:r>
              <a:rPr lang="ru-RU" sz="900" dirty="0"/>
              <a:t>   - Объяснение основных понятий и терминов, используемых в работе.</a:t>
            </a:r>
          </a:p>
          <a:p>
            <a:pPr marL="0" indent="0">
              <a:buNone/>
            </a:pPr>
            <a:r>
              <a:rPr lang="ru-RU" sz="900" dirty="0"/>
              <a:t>4. Экспериментальная часть (если применимо):</a:t>
            </a:r>
          </a:p>
          <a:p>
            <a:pPr marL="0" indent="0">
              <a:buNone/>
            </a:pPr>
            <a:r>
              <a:rPr lang="ru-RU" sz="900" dirty="0"/>
              <a:t>   - Описание методики проведения эксперимента или исследования;</a:t>
            </a:r>
          </a:p>
          <a:p>
            <a:pPr marL="0" indent="0">
              <a:buNone/>
            </a:pPr>
            <a:r>
              <a:rPr lang="ru-RU" sz="900" dirty="0"/>
              <a:t>   - Описание полученных данных и их анализ.</a:t>
            </a:r>
          </a:p>
          <a:p>
            <a:pPr marL="0" indent="0">
              <a:buNone/>
            </a:pPr>
            <a:r>
              <a:rPr lang="ru-RU" sz="900" dirty="0"/>
              <a:t>5. Результаты и обсуждение:</a:t>
            </a:r>
          </a:p>
          <a:p>
            <a:pPr marL="0" indent="0">
              <a:buNone/>
            </a:pPr>
            <a:r>
              <a:rPr lang="ru-RU" sz="900" dirty="0"/>
              <a:t>   - Представление основных результатов исследования или анализа данных;</a:t>
            </a:r>
          </a:p>
          <a:p>
            <a:pPr marL="0" indent="0">
              <a:buNone/>
            </a:pPr>
            <a:r>
              <a:rPr lang="ru-RU" sz="900" dirty="0"/>
              <a:t>   - Их интерпретация и сравнение с результатами других исследований;</a:t>
            </a:r>
          </a:p>
          <a:p>
            <a:pPr marL="0" indent="0">
              <a:buNone/>
            </a:pPr>
            <a:r>
              <a:rPr lang="ru-RU" sz="900" dirty="0"/>
              <a:t>   - Обсуждение возможных ограничений и практических применений полученных результатов.</a:t>
            </a:r>
          </a:p>
          <a:p>
            <a:pPr marL="0" indent="0">
              <a:buNone/>
            </a:pPr>
            <a:r>
              <a:rPr lang="ru-RU" sz="900" dirty="0"/>
              <a:t>6. Заключение:</a:t>
            </a:r>
          </a:p>
          <a:p>
            <a:pPr marL="0" indent="0">
              <a:buNone/>
            </a:pPr>
            <a:r>
              <a:rPr lang="ru-RU" sz="900" dirty="0"/>
              <a:t>   - Основные выводы, сделанные на основе проведенного исследования;</a:t>
            </a:r>
          </a:p>
          <a:p>
            <a:pPr marL="0" indent="0">
              <a:buNone/>
            </a:pPr>
            <a:r>
              <a:rPr lang="ru-RU" sz="900" dirty="0"/>
              <a:t>   - Резюме работы и ее значимость.</a:t>
            </a:r>
          </a:p>
          <a:p>
            <a:pPr marL="0" indent="0">
              <a:buNone/>
            </a:pPr>
            <a:r>
              <a:rPr lang="ru-RU" sz="900" dirty="0"/>
              <a:t>7. Список использованной литературы:</a:t>
            </a:r>
          </a:p>
          <a:p>
            <a:pPr marL="0" indent="0">
              <a:buNone/>
            </a:pPr>
            <a:r>
              <a:rPr lang="ru-RU" sz="900" dirty="0"/>
              <a:t>   - Перечисление источников, которые были использованы при написании реферата;</a:t>
            </a:r>
          </a:p>
          <a:p>
            <a:pPr marL="0" indent="0">
              <a:buNone/>
            </a:pPr>
            <a:r>
              <a:rPr lang="ru-RU" sz="900" dirty="0"/>
              <a:t>   - Упорядочение источников в соответствии с определенными стандартами оформления (например, АПА, МЛА и т.д.).</a:t>
            </a:r>
          </a:p>
          <a:p>
            <a:pPr marL="0" indent="0">
              <a:buNone/>
            </a:pPr>
            <a:r>
              <a:rPr lang="ru-RU" sz="900" dirty="0"/>
              <a:t>8. Приложения (если применимо):</a:t>
            </a:r>
          </a:p>
          <a:p>
            <a:pPr marL="0" indent="0">
              <a:buNone/>
            </a:pPr>
            <a:r>
              <a:rPr lang="ru-RU" sz="900" dirty="0"/>
              <a:t>   - Дополнительные материалы, которые могут быть полезны для понимания или проверки полученных результатов (например, таблицы, графики, фотографии и т.д.).</a:t>
            </a:r>
          </a:p>
          <a:p>
            <a:pPr marL="0" indent="0">
              <a:buNone/>
            </a:pPr>
            <a:r>
              <a:rPr lang="ru-RU" sz="900" dirty="0"/>
              <a:t>Важно отметить, что структура реферата может незначительно изменяться в зависимости от специфики темы, требований преподавателей или научных журналов, поэтому всегда рекомендуется консультироваться с соответствующей литературой или своим преподавателем для точных указаний по структуре.</a:t>
            </a:r>
          </a:p>
        </p:txBody>
      </p:sp>
    </p:spTree>
    <p:extLst>
      <p:ext uri="{BB962C8B-B14F-4D97-AF65-F5344CB8AC3E}">
        <p14:creationId xmlns:p14="http://schemas.microsoft.com/office/powerpoint/2010/main" val="3823885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Широкоэкранный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Sergei Slepcov</dc:creator>
  <cp:lastModifiedBy>Sergei Slepcov</cp:lastModifiedBy>
  <cp:revision>1</cp:revision>
  <dcterms:created xsi:type="dcterms:W3CDTF">2024-01-22T09:05:55Z</dcterms:created>
  <dcterms:modified xsi:type="dcterms:W3CDTF">2024-01-22T09:06:49Z</dcterms:modified>
</cp:coreProperties>
</file>