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D2D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2D2D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838200"/>
          </a:xfrm>
          <a:custGeom>
            <a:avLst/>
            <a:gdLst/>
            <a:ahLst/>
            <a:cxnLst/>
            <a:rect l="l" t="t" r="r" b="b"/>
            <a:pathLst>
              <a:path w="9144000" h="838200">
                <a:moveTo>
                  <a:pt x="9144000" y="0"/>
                </a:moveTo>
                <a:lnTo>
                  <a:pt x="0" y="0"/>
                </a:lnTo>
                <a:lnTo>
                  <a:pt x="0" y="838200"/>
                </a:lnTo>
                <a:lnTo>
                  <a:pt x="9144000" y="83820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705596"/>
            <a:ext cx="9144000" cy="152400"/>
          </a:xfrm>
          <a:custGeom>
            <a:avLst/>
            <a:gdLst/>
            <a:ahLst/>
            <a:cxnLst/>
            <a:rect l="l" t="t" r="r" b="b"/>
            <a:pathLst>
              <a:path w="9144000" h="152400">
                <a:moveTo>
                  <a:pt x="9144000" y="0"/>
                </a:moveTo>
                <a:lnTo>
                  <a:pt x="0" y="0"/>
                </a:lnTo>
                <a:lnTo>
                  <a:pt x="0" y="152403"/>
                </a:lnTo>
                <a:lnTo>
                  <a:pt x="9144000" y="152403"/>
                </a:lnTo>
                <a:lnTo>
                  <a:pt x="91440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6146800" y="0"/>
            <a:ext cx="2997200" cy="838200"/>
          </a:xfrm>
          <a:custGeom>
            <a:avLst/>
            <a:gdLst/>
            <a:ahLst/>
            <a:cxnLst/>
            <a:rect l="l" t="t" r="r" b="b"/>
            <a:pathLst>
              <a:path w="2997200" h="838200">
                <a:moveTo>
                  <a:pt x="2997200" y="0"/>
                </a:moveTo>
                <a:lnTo>
                  <a:pt x="0" y="0"/>
                </a:lnTo>
                <a:lnTo>
                  <a:pt x="0" y="838200"/>
                </a:lnTo>
                <a:lnTo>
                  <a:pt x="2997200" y="838200"/>
                </a:lnTo>
                <a:lnTo>
                  <a:pt x="2997200" y="0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6527800" y="190500"/>
            <a:ext cx="2076450" cy="685800"/>
          </a:xfrm>
          <a:custGeom>
            <a:avLst/>
            <a:gdLst/>
            <a:ahLst/>
            <a:cxnLst/>
            <a:rect l="l" t="t" r="r" b="b"/>
            <a:pathLst>
              <a:path w="2076450" h="685800">
                <a:moveTo>
                  <a:pt x="2076450" y="0"/>
                </a:moveTo>
                <a:lnTo>
                  <a:pt x="0" y="0"/>
                </a:lnTo>
                <a:lnTo>
                  <a:pt x="0" y="685800"/>
                </a:lnTo>
                <a:lnTo>
                  <a:pt x="2076450" y="685800"/>
                </a:lnTo>
                <a:lnTo>
                  <a:pt x="20764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553200" y="228600"/>
            <a:ext cx="1920240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5803" y="61925"/>
            <a:ext cx="4366158" cy="6390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048" y="1474978"/>
            <a:ext cx="7969250" cy="2845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2D2D2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30006" y="6447704"/>
            <a:ext cx="215900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006FC0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eeksforgeeks.org/" TargetMode="External"/><Relationship Id="rId2" Type="http://schemas.openxmlformats.org/officeDocument/2006/relationships/hyperlink" Target="https://www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at.openai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485" y="1150365"/>
            <a:ext cx="3380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Presentation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on</a:t>
            </a:r>
            <a:r>
              <a:rPr sz="1800" b="1" spc="-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Full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Stack</a:t>
            </a:r>
            <a:r>
              <a:rPr sz="1800" b="1" spc="-2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6853" y="1412189"/>
            <a:ext cx="13004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i="1" spc="-10" dirty="0">
                <a:latin typeface="Times New Roman"/>
                <a:cs typeface="Times New Roman"/>
              </a:rPr>
              <a:t>Topic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2958" y="2093188"/>
            <a:ext cx="6209030" cy="35567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algn="ctr">
              <a:lnSpc>
                <a:spcPct val="117000"/>
              </a:lnSpc>
              <a:spcBef>
                <a:spcPts val="100"/>
              </a:spcBef>
            </a:pPr>
            <a:r>
              <a:rPr lang="en-US" sz="1800" dirty="0"/>
              <a:t>Doctors Appointment Booking App</a:t>
            </a:r>
            <a:endParaRPr lang="en-IN" sz="1800" dirty="0"/>
          </a:p>
          <a:p>
            <a:pPr marL="12065" marR="5080" algn="ctr">
              <a:lnSpc>
                <a:spcPct val="117000"/>
              </a:lnSpc>
              <a:spcBef>
                <a:spcPts val="100"/>
              </a:spcBef>
            </a:pPr>
            <a:r>
              <a:rPr sz="2000" spc="-25" dirty="0">
                <a:latin typeface="Times New Roman"/>
                <a:cs typeface="Times New Roman"/>
              </a:rPr>
              <a:t>by</a:t>
            </a:r>
            <a:endParaRPr sz="20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  <a:spcBef>
                <a:spcPts val="400"/>
              </a:spcBef>
            </a:pPr>
            <a:r>
              <a:rPr sz="1800" spc="-20" dirty="0">
                <a:latin typeface="Times New Roman"/>
                <a:cs typeface="Times New Roman"/>
              </a:rPr>
              <a:t>G-</a:t>
            </a:r>
            <a:r>
              <a:rPr sz="1800" spc="-25" dirty="0">
                <a:latin typeface="Times New Roman"/>
                <a:cs typeface="Times New Roman"/>
              </a:rPr>
              <a:t>4</a:t>
            </a:r>
            <a:endParaRPr sz="1800" dirty="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400"/>
              </a:spcBef>
            </a:pPr>
            <a:r>
              <a:rPr lang="en-US" sz="1600" spc="-25" dirty="0">
                <a:latin typeface="Times New Roman"/>
                <a:cs typeface="Times New Roman"/>
              </a:rPr>
              <a:t>Shruti Dhiman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2</a:t>
            </a:r>
            <a:r>
              <a:rPr lang="en-US" sz="1600" spc="-10" dirty="0">
                <a:latin typeface="Times New Roman"/>
                <a:cs typeface="Times New Roman"/>
              </a:rPr>
              <a:t>3</a:t>
            </a:r>
            <a:r>
              <a:rPr sz="1600" spc="-10" dirty="0">
                <a:latin typeface="Times New Roman"/>
                <a:cs typeface="Times New Roman"/>
              </a:rPr>
              <a:t>10991</a:t>
            </a:r>
            <a:r>
              <a:rPr lang="en-US" sz="1600" spc="-10" dirty="0">
                <a:latin typeface="Times New Roman"/>
                <a:cs typeface="Times New Roman"/>
              </a:rPr>
              <a:t>053</a:t>
            </a:r>
            <a:endParaRPr sz="1600" dirty="0">
              <a:latin typeface="Times New Roman"/>
              <a:cs typeface="Times New Roman"/>
            </a:endParaRPr>
          </a:p>
          <a:p>
            <a:pPr marL="1924050" marR="1913889" algn="ctr">
              <a:lnSpc>
                <a:spcPct val="118400"/>
              </a:lnSpc>
              <a:spcBef>
                <a:spcPts val="10"/>
              </a:spcBef>
            </a:pPr>
            <a:r>
              <a:rPr lang="en-IN" sz="1600" spc="-15" dirty="0">
                <a:latin typeface="Times New Roman"/>
                <a:cs typeface="Times New Roman"/>
              </a:rPr>
              <a:t>Syona Chandna</a:t>
            </a:r>
            <a:r>
              <a:rPr sz="1600" dirty="0">
                <a:latin typeface="Times New Roman"/>
                <a:cs typeface="Times New Roman"/>
              </a:rPr>
              <a:t>:</a:t>
            </a:r>
            <a:r>
              <a:rPr lang="en-US" sz="1600" dirty="0">
                <a:latin typeface="Times New Roman"/>
                <a:cs typeface="Times New Roman"/>
              </a:rPr>
              <a:t>2310991062</a:t>
            </a:r>
          </a:p>
          <a:p>
            <a:pPr marL="1924050" marR="1913889" algn="ctr">
              <a:lnSpc>
                <a:spcPct val="118400"/>
              </a:lnSpc>
              <a:spcBef>
                <a:spcPts val="10"/>
              </a:spcBef>
            </a:pPr>
            <a:r>
              <a:rPr lang="en-US" sz="1600" dirty="0">
                <a:latin typeface="Times New Roman"/>
                <a:cs typeface="Times New Roman"/>
              </a:rPr>
              <a:t>Tanisha : 2310991064</a:t>
            </a:r>
          </a:p>
          <a:p>
            <a:pPr marL="1924050" marR="1913889" algn="ctr">
              <a:lnSpc>
                <a:spcPct val="118400"/>
              </a:lnSpc>
              <a:spcBef>
                <a:spcPts val="1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2420620" marR="2412365" algn="ctr">
              <a:lnSpc>
                <a:spcPct val="118500"/>
              </a:lnSpc>
              <a:spcBef>
                <a:spcPts val="5"/>
              </a:spcBef>
            </a:pPr>
            <a:r>
              <a:rPr sz="1800" dirty="0">
                <a:latin typeface="Times New Roman"/>
                <a:cs typeface="Times New Roman"/>
              </a:rPr>
              <a:t>Supervised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by: </a:t>
            </a:r>
            <a:r>
              <a:rPr sz="1800" dirty="0">
                <a:latin typeface="Times New Roman"/>
                <a:cs typeface="Times New Roman"/>
              </a:rPr>
              <a:t>Rahul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lang="en-US" sz="1800" spc="-50" dirty="0">
                <a:latin typeface="Times New Roman"/>
                <a:cs typeface="Times New Roman"/>
              </a:rPr>
              <a:t>Sir</a:t>
            </a:r>
            <a:endParaRPr sz="1800" dirty="0">
              <a:latin typeface="Times New Roman"/>
              <a:cs typeface="Times New Roman"/>
            </a:endParaRPr>
          </a:p>
          <a:p>
            <a:pPr marL="502920" marR="495934" algn="ctr">
              <a:lnSpc>
                <a:spcPct val="116500"/>
              </a:lnSpc>
            </a:pPr>
            <a:r>
              <a:rPr sz="2000" dirty="0">
                <a:latin typeface="Times New Roman"/>
                <a:cs typeface="Times New Roman"/>
              </a:rPr>
              <a:t>Department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Computer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Science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Engineering, </a:t>
            </a:r>
            <a:r>
              <a:rPr sz="2000" dirty="0">
                <a:latin typeface="Times New Roman"/>
                <a:cs typeface="Times New Roman"/>
              </a:rPr>
              <a:t>Chitkara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University,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Punjab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43573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5472" y="1484756"/>
            <a:ext cx="7969250" cy="3973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1959" marR="6350" indent="-429895" algn="just">
              <a:lnSpc>
                <a:spcPct val="100000"/>
              </a:lnSpc>
              <a:spcBef>
                <a:spcPts val="95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Official</a:t>
            </a:r>
            <a:r>
              <a:rPr sz="1600" spc="2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Documentation:</a:t>
            </a:r>
            <a:r>
              <a:rPr sz="1600" spc="229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Documentation</a:t>
            </a:r>
            <a:r>
              <a:rPr sz="1600" spc="2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for</a:t>
            </a:r>
            <a:r>
              <a:rPr sz="1600" spc="229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libraries,</a:t>
            </a:r>
            <a:r>
              <a:rPr sz="1600" spc="25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frameworks,</a:t>
            </a:r>
            <a:r>
              <a:rPr sz="1600" spc="2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2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tools</a:t>
            </a:r>
            <a:r>
              <a:rPr sz="1600" spc="2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used</a:t>
            </a:r>
            <a:r>
              <a:rPr sz="1600" spc="2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in</a:t>
            </a:r>
            <a:r>
              <a:rPr sz="1600" spc="2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the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project, as</a:t>
            </a:r>
            <a:r>
              <a:rPr sz="1600" spc="-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well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as</a:t>
            </a:r>
            <a:r>
              <a:rPr sz="1600" spc="-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APIs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-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services</a:t>
            </a:r>
            <a:r>
              <a:rPr sz="1600" spc="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integrated.</a:t>
            </a:r>
            <a:endParaRPr sz="1600">
              <a:latin typeface="Times New Roman"/>
              <a:cs typeface="Times New Roman"/>
            </a:endParaRPr>
          </a:p>
          <a:p>
            <a:pPr marL="443865" indent="-431165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https://www.google.com/</a:t>
            </a:r>
            <a:endParaRPr sz="1600">
              <a:latin typeface="Times New Roman"/>
              <a:cs typeface="Times New Roman"/>
            </a:endParaRPr>
          </a:p>
          <a:p>
            <a:pPr marL="441959" marR="5080" indent="-429895" algn="just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Tutorials</a:t>
            </a:r>
            <a:r>
              <a:rPr sz="1600" spc="35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3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Guides:</a:t>
            </a:r>
            <a:r>
              <a:rPr sz="1600" spc="3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Online</a:t>
            </a:r>
            <a:r>
              <a:rPr sz="1600" spc="3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tutorials,</a:t>
            </a:r>
            <a:r>
              <a:rPr sz="1600" spc="3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guides,</a:t>
            </a:r>
            <a:r>
              <a:rPr sz="1600" spc="35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blog</a:t>
            </a:r>
            <a:r>
              <a:rPr sz="1600" spc="36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posts,</a:t>
            </a:r>
            <a:r>
              <a:rPr sz="1600" spc="3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3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educational</a:t>
            </a:r>
            <a:r>
              <a:rPr sz="1600" spc="35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videos</a:t>
            </a:r>
            <a:r>
              <a:rPr sz="1600" spc="34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2D2D2D"/>
                </a:solidFill>
                <a:latin typeface="Times New Roman"/>
                <a:cs typeface="Times New Roman"/>
              </a:rPr>
              <a:t>that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provided</a:t>
            </a:r>
            <a:r>
              <a:rPr sz="1600" spc="-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assistance</a:t>
            </a: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-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insights</a:t>
            </a:r>
            <a:r>
              <a:rPr sz="1600" spc="-3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during</a:t>
            </a:r>
            <a:r>
              <a:rPr sz="1600" spc="-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development.</a:t>
            </a:r>
            <a:endParaRPr sz="1600">
              <a:latin typeface="Times New Roman"/>
              <a:cs typeface="Times New Roman"/>
            </a:endParaRPr>
          </a:p>
          <a:p>
            <a:pPr marL="443865" indent="-431165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https: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  <a:hlinkClick r:id="rId3"/>
              </a:rPr>
              <a:t>//www.geeksforgeeks.org/</a:t>
            </a:r>
            <a:endParaRPr sz="1600">
              <a:latin typeface="Times New Roman"/>
              <a:cs typeface="Times New Roman"/>
            </a:endParaRPr>
          </a:p>
          <a:p>
            <a:pPr marL="441959" marR="6350" indent="-429895" algn="just">
              <a:lnSpc>
                <a:spcPct val="100000"/>
              </a:lnSpc>
              <a:spcBef>
                <a:spcPts val="605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Code</a:t>
            </a:r>
            <a:r>
              <a:rPr sz="1600" spc="28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Repositories:</a:t>
            </a:r>
            <a:r>
              <a:rPr sz="1600" spc="2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GitHub</a:t>
            </a:r>
            <a:r>
              <a:rPr sz="1600" spc="29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repositories</a:t>
            </a:r>
            <a:r>
              <a:rPr sz="1600" spc="29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29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other</a:t>
            </a:r>
            <a:r>
              <a:rPr sz="1600" spc="2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code</a:t>
            </a:r>
            <a:r>
              <a:rPr sz="1600" spc="30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repositories</a:t>
            </a:r>
            <a:r>
              <a:rPr sz="1600" spc="30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where</a:t>
            </a:r>
            <a:r>
              <a:rPr sz="1600" spc="2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code</a:t>
            </a:r>
            <a:r>
              <a:rPr sz="1600" spc="28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snippets,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examples, or</a:t>
            </a:r>
            <a:r>
              <a:rPr sz="1600" spc="-5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inspiration</a:t>
            </a:r>
            <a:r>
              <a:rPr sz="1600" spc="-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were</a:t>
            </a:r>
            <a:r>
              <a:rPr sz="1600" spc="-3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found.</a:t>
            </a:r>
            <a:endParaRPr sz="1600">
              <a:latin typeface="Times New Roman"/>
              <a:cs typeface="Times New Roman"/>
            </a:endParaRPr>
          </a:p>
          <a:p>
            <a:pPr marL="443865" indent="-431165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https://chat.openai.com/</a:t>
            </a:r>
            <a:endParaRPr sz="1600">
              <a:latin typeface="Times New Roman"/>
              <a:cs typeface="Times New Roman"/>
            </a:endParaRPr>
          </a:p>
          <a:p>
            <a:pPr marL="442595" marR="5715" indent="-430530" algn="just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Forums</a:t>
            </a:r>
            <a:r>
              <a:rPr sz="1600" spc="-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Communities: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Online</a:t>
            </a:r>
            <a:r>
              <a:rPr sz="1600" spc="-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forums,</a:t>
            </a:r>
            <a:r>
              <a:rPr sz="1600" spc="-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such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as</a:t>
            </a:r>
            <a:r>
              <a:rPr sz="1600" spc="-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Stack</a:t>
            </a:r>
            <a:r>
              <a:rPr sz="1600" spc="-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Overflow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Reddit,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and</a:t>
            </a:r>
            <a:r>
              <a:rPr sz="1600" spc="-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developer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communities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where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questions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were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asked,</a:t>
            </a:r>
            <a:r>
              <a:rPr sz="1600" spc="114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advice</a:t>
            </a:r>
            <a:r>
              <a:rPr sz="1600" spc="12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was</a:t>
            </a:r>
            <a:r>
              <a:rPr sz="1600" spc="105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sought,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114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discussions</a:t>
            </a:r>
            <a:r>
              <a:rPr sz="1600" spc="110" dirty="0">
                <a:solidFill>
                  <a:srgbClr val="2D2D2D"/>
                </a:solidFill>
                <a:latin typeface="Times New Roman"/>
                <a:cs typeface="Times New Roman"/>
              </a:rPr>
              <a:t>  </a:t>
            </a:r>
            <a:r>
              <a:rPr sz="1600" spc="-20" dirty="0">
                <a:solidFill>
                  <a:srgbClr val="2D2D2D"/>
                </a:solidFill>
                <a:latin typeface="Times New Roman"/>
                <a:cs typeface="Times New Roman"/>
              </a:rPr>
              <a:t>were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participated</a:t>
            </a:r>
            <a:r>
              <a:rPr sz="1600" spc="-3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2D2D2D"/>
                </a:solidFill>
                <a:latin typeface="Times New Roman"/>
                <a:cs typeface="Times New Roman"/>
              </a:rPr>
              <a:t>in.</a:t>
            </a:r>
            <a:endParaRPr sz="1600">
              <a:latin typeface="Times New Roman"/>
              <a:cs typeface="Times New Roman"/>
            </a:endParaRPr>
          </a:p>
          <a:p>
            <a:pPr marL="441959" marR="5080" indent="-429895" algn="just">
              <a:lnSpc>
                <a:spcPct val="100000"/>
              </a:lnSpc>
              <a:spcBef>
                <a:spcPts val="600"/>
              </a:spcBef>
              <a:buClr>
                <a:srgbClr val="878787"/>
              </a:buClr>
              <a:buSzPct val="200000"/>
              <a:buFont typeface="Arial MT"/>
              <a:buChar char="•"/>
              <a:tabLst>
                <a:tab pos="443865" algn="l"/>
              </a:tabLst>
            </a:pP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Personal</a:t>
            </a:r>
            <a:r>
              <a:rPr sz="1600" spc="3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Communication:</a:t>
            </a:r>
            <a:r>
              <a:rPr sz="1600" spc="3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Mentors,</a:t>
            </a:r>
            <a:r>
              <a:rPr sz="1600" spc="32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peers</a:t>
            </a:r>
            <a:r>
              <a:rPr sz="1600" spc="31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who</a:t>
            </a:r>
            <a:r>
              <a:rPr sz="1600" spc="305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provided</a:t>
            </a:r>
            <a:r>
              <a:rPr sz="1600" spc="3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guidance,</a:t>
            </a:r>
            <a:r>
              <a:rPr sz="1600" spc="30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feedback,</a:t>
            </a:r>
            <a:r>
              <a:rPr sz="1600" spc="3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or</a:t>
            </a:r>
            <a:r>
              <a:rPr sz="1600" spc="31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support 	</a:t>
            </a:r>
            <a:r>
              <a:rPr sz="1600" dirty="0">
                <a:solidFill>
                  <a:srgbClr val="2D2D2D"/>
                </a:solidFill>
                <a:latin typeface="Times New Roman"/>
                <a:cs typeface="Times New Roman"/>
              </a:rPr>
              <a:t>during</a:t>
            </a:r>
            <a:r>
              <a:rPr sz="1600" spc="-40" dirty="0">
                <a:solidFill>
                  <a:srgbClr val="2D2D2D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2D2D2D"/>
                </a:solidFill>
                <a:latin typeface="Times New Roman"/>
                <a:cs typeface="Times New Roman"/>
              </a:rPr>
              <a:t>development.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105"/>
              </a:spcBef>
            </a:pPr>
            <a:r>
              <a:rPr dirty="0"/>
              <a:t>Q&amp;A</a:t>
            </a:r>
            <a:r>
              <a:rPr spc="-1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0" dirty="0"/>
              <a:t>Discussion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78516" y="1207052"/>
            <a:ext cx="7971155" cy="52213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1600" b="1" dirty="0"/>
              <a:t>1. Ensuring Cross-Device Responsiveness</a:t>
            </a:r>
          </a:p>
          <a:p>
            <a:r>
              <a:rPr lang="en-US" sz="1600" b="1" dirty="0"/>
              <a:t>Challenge:</a:t>
            </a:r>
            <a:r>
              <a:rPr lang="en-US" sz="1600" dirty="0"/>
              <a:t> Creating a user interface that works smoothly across desktops, tablets, and mobile devices.</a:t>
            </a:r>
          </a:p>
          <a:p>
            <a:r>
              <a:rPr lang="en-US" sz="1600" b="1" dirty="0"/>
              <a:t>Solution:</a:t>
            </a:r>
            <a:r>
              <a:rPr lang="en-US" sz="1600" dirty="0"/>
              <a:t> Applied responsive design using HTML, CSS, and optionally React.js, and tested the platform on multiple devices to ensure patients and doctors can access appointment booking and admin features seamlessly.</a:t>
            </a:r>
          </a:p>
          <a:p>
            <a:pPr marL="12699">
              <a:lnSpc>
                <a:spcPct val="100000"/>
              </a:lnSpc>
              <a:spcBef>
                <a:spcPts val="95"/>
              </a:spcBef>
              <a:tabLst>
                <a:tab pos="214629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b="1" dirty="0"/>
              <a:t>2. Dynamic Data Handling</a:t>
            </a:r>
          </a:p>
          <a:p>
            <a:r>
              <a:rPr lang="en-US" sz="1600" b="1" dirty="0"/>
              <a:t>Challenge:</a:t>
            </a:r>
            <a:r>
              <a:rPr lang="en-US" sz="1600" dirty="0"/>
              <a:t> Efficiently fetching and displaying patient, doctor, and appointment data without slowing down the system.</a:t>
            </a:r>
          </a:p>
          <a:p>
            <a:r>
              <a:rPr lang="en-US" sz="1600" b="1" dirty="0"/>
              <a:t>Solution:</a:t>
            </a:r>
            <a:r>
              <a:rPr lang="en-US" sz="1600" dirty="0"/>
              <a:t> Optimized MongoDB queries and implemented indexing, along with efficient API endpoints in Node.js/Express.js to ensure fast retrieval and real-time updates for bookings and confirmations.</a:t>
            </a:r>
          </a:p>
          <a:p>
            <a:pPr marL="12699">
              <a:lnSpc>
                <a:spcPct val="100000"/>
              </a:lnSpc>
              <a:spcBef>
                <a:spcPts val="95"/>
              </a:spcBef>
              <a:tabLst>
                <a:tab pos="214629" algn="l"/>
              </a:tabLst>
            </a:pPr>
            <a:endParaRPr lang="en-US" sz="1600" dirty="0">
              <a:latin typeface="Times New Roman"/>
              <a:cs typeface="Times New Roman"/>
            </a:endParaRPr>
          </a:p>
          <a:p>
            <a:r>
              <a:rPr lang="en-US" sz="1600" b="1" dirty="0"/>
              <a:t>3. Admin Panel and Appointment Management</a:t>
            </a:r>
          </a:p>
          <a:p>
            <a:r>
              <a:rPr lang="en-US" sz="1600" b="1" dirty="0"/>
              <a:t>Challenge:</a:t>
            </a:r>
            <a:r>
              <a:rPr lang="en-US" sz="1600" dirty="0"/>
              <a:t> Allowing administrators to manage confirmations, cancellations, rescheduling, and reports while handling multiple requests simultaneously.</a:t>
            </a:r>
          </a:p>
          <a:p>
            <a:r>
              <a:rPr lang="en-US" sz="1600" b="1" dirty="0"/>
              <a:t>Solution:</a:t>
            </a:r>
            <a:r>
              <a:rPr lang="en-US" sz="1600" dirty="0"/>
              <a:t> Built a robust admin panel with secure role-based access, real-time notifications, and CRUD operations in Node.js, enabling smooth control over appointments and reporting.</a:t>
            </a:r>
          </a:p>
          <a:p>
            <a:pPr marL="12699">
              <a:lnSpc>
                <a:spcPct val="100000"/>
              </a:lnSpc>
              <a:spcBef>
                <a:spcPts val="95"/>
              </a:spcBef>
              <a:tabLst>
                <a:tab pos="214629" algn="l"/>
              </a:tabLst>
            </a:pP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839469">
              <a:lnSpc>
                <a:spcPct val="100000"/>
              </a:lnSpc>
              <a:spcBef>
                <a:spcPts val="105"/>
              </a:spcBef>
            </a:pPr>
            <a:r>
              <a:rPr dirty="0"/>
              <a:t>Q&amp;A</a:t>
            </a:r>
            <a:r>
              <a:rPr spc="-1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0" dirty="0"/>
              <a:t>Discussion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76656" y="1676400"/>
            <a:ext cx="7969250" cy="3608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dirty="0"/>
              <a:t>4. </a:t>
            </a:r>
            <a:r>
              <a:rPr lang="en-US" sz="1800" dirty="0"/>
              <a:t>Scalability of the Backend</a:t>
            </a:r>
          </a:p>
          <a:p>
            <a:r>
              <a:rPr lang="en-US" sz="1800" dirty="0"/>
              <a:t>Challenge</a:t>
            </a:r>
            <a:r>
              <a:rPr lang="en-US" sz="1800" b="0" dirty="0"/>
              <a:t>: Designing a backend capable of handling an increasing number of patients, doctors, and concurrent appointment requests.</a:t>
            </a:r>
          </a:p>
          <a:p>
            <a:r>
              <a:rPr lang="en-US" sz="1800" dirty="0"/>
              <a:t>Solution: </a:t>
            </a:r>
            <a:r>
              <a:rPr lang="en-US" sz="1800" b="0" dirty="0"/>
              <a:t>Used Node.js and Express.js with MongoDB to handle multiple concurrent API requests, ensuring scalable and reliable performance as the user base grows.</a:t>
            </a: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 startAt="4"/>
              <a:tabLst>
                <a:tab pos="214629" algn="l"/>
              </a:tabLst>
            </a:pPr>
            <a:endParaRPr lang="en-US" sz="1800" dirty="0">
              <a:latin typeface="Times New Roman"/>
              <a:cs typeface="Times New Roman"/>
            </a:endParaRPr>
          </a:p>
          <a:p>
            <a:r>
              <a:rPr lang="en-IN" sz="1800" dirty="0"/>
              <a:t>5. </a:t>
            </a:r>
            <a:r>
              <a:rPr lang="en-US" sz="1800" dirty="0"/>
              <a:t>Real-Time Notifications and Reminders</a:t>
            </a:r>
          </a:p>
          <a:p>
            <a:r>
              <a:rPr lang="en-US" sz="1800" dirty="0"/>
              <a:t>Challenge: </a:t>
            </a:r>
            <a:r>
              <a:rPr lang="en-US" sz="1800" b="0" dirty="0"/>
              <a:t>Ensuring patients, doctors, and admins are immediately informed of appointment bookings, cancellations, or updates.</a:t>
            </a:r>
          </a:p>
          <a:p>
            <a:r>
              <a:rPr lang="en-US" sz="1800" dirty="0"/>
              <a:t>Solution: </a:t>
            </a:r>
            <a:r>
              <a:rPr lang="en-US" sz="1800" b="0" dirty="0"/>
              <a:t>Implemented real-time notifications using Node.js and integrated email/SMS alerts to keep all users updated instantly, reducing missed appointments and improving communication efficiency.</a:t>
            </a:r>
          </a:p>
          <a:p>
            <a:pPr marL="12699">
              <a:lnSpc>
                <a:spcPct val="100000"/>
              </a:lnSpc>
              <a:spcBef>
                <a:spcPts val="95"/>
              </a:spcBef>
              <a:tabLst>
                <a:tab pos="214629" algn="l"/>
              </a:tabLst>
            </a:pPr>
            <a:r>
              <a:rPr lang="en-IN" dirty="0"/>
              <a:t> </a:t>
            </a:r>
            <a:endParaRPr sz="1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833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2C44"/>
                </a:solidFill>
              </a:rPr>
              <a:t>Table</a:t>
            </a:r>
            <a:r>
              <a:rPr sz="2800" spc="-50" dirty="0">
                <a:solidFill>
                  <a:srgbClr val="002C44"/>
                </a:solidFill>
              </a:rPr>
              <a:t> </a:t>
            </a:r>
            <a:r>
              <a:rPr sz="2800" dirty="0">
                <a:solidFill>
                  <a:srgbClr val="002C44"/>
                </a:solidFill>
              </a:rPr>
              <a:t>of</a:t>
            </a:r>
            <a:r>
              <a:rPr sz="2800" spc="-30" dirty="0">
                <a:solidFill>
                  <a:srgbClr val="002C44"/>
                </a:solidFill>
              </a:rPr>
              <a:t> </a:t>
            </a:r>
            <a:r>
              <a:rPr sz="2800" spc="-10" dirty="0">
                <a:solidFill>
                  <a:srgbClr val="002C44"/>
                </a:solidFill>
              </a:rPr>
              <a:t>Contents</a:t>
            </a:r>
            <a:endParaRPr sz="28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33222" y="1511655"/>
            <a:ext cx="5318125" cy="322707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3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Objective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Purpose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  <a:tab pos="4711700" algn="l"/>
              </a:tabLst>
            </a:pPr>
            <a:r>
              <a:rPr sz="2000" dirty="0">
                <a:latin typeface="Times New Roman"/>
                <a:cs typeface="Times New Roman"/>
              </a:rPr>
              <a:t>Main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Topics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 Sections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(Depends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 </a:t>
            </a:r>
            <a:r>
              <a:rPr sz="2000" spc="-20" dirty="0">
                <a:latin typeface="Times New Roman"/>
                <a:cs typeface="Times New Roman"/>
              </a:rPr>
              <a:t>your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Times New Roman"/>
                <a:cs typeface="Times New Roman"/>
              </a:rPr>
              <a:t>topic)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Future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Scope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Conclusion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References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applicable)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Q&amp;A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/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Discussion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Problem</a:t>
            </a:r>
            <a:r>
              <a:rPr spc="-30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17601" y="2133600"/>
            <a:ext cx="7920355" cy="23171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Manual booking is time – consuming and error-prone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Patients face difficulties scheduling appointments efficiently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Lack of Transparency in current system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Need for digital solution for booking, rescheduling, and tracking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Admins require control for confirmations, cancellations, and reports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105"/>
              </a:spcBef>
            </a:pPr>
            <a:r>
              <a:rPr dirty="0"/>
              <a:t>Objective</a:t>
            </a:r>
            <a:r>
              <a:rPr spc="-25" dirty="0"/>
              <a:t> </a:t>
            </a:r>
            <a:r>
              <a:rPr dirty="0"/>
              <a:t>/</a:t>
            </a:r>
            <a:r>
              <a:rPr spc="-15" dirty="0"/>
              <a:t> </a:t>
            </a:r>
            <a:r>
              <a:rPr spc="-10" dirty="0"/>
              <a:t>Purpose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91744" y="1313433"/>
            <a:ext cx="7933055" cy="44249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878787"/>
              </a:buClr>
              <a:buSzPct val="160000"/>
              <a:buFont typeface="Arial MT"/>
              <a:buChar char="•"/>
              <a:tabLst>
                <a:tab pos="354965" algn="l"/>
              </a:tabLst>
            </a:pPr>
            <a:r>
              <a:rPr lang="en-US" sz="2000" b="1" dirty="0"/>
              <a:t>User-Friendly Platform:</a:t>
            </a:r>
            <a:r>
              <a:rPr lang="en-US" sz="2000" dirty="0"/>
              <a:t> Allows patients to easily book appointments online without visiting the clinic.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878787"/>
              </a:buClr>
              <a:buSzPct val="160000"/>
              <a:buFont typeface="Arial MT"/>
              <a:buChar char="•"/>
              <a:tabLst>
                <a:tab pos="35496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878787"/>
              </a:buClr>
              <a:buSzPct val="160000"/>
              <a:buFont typeface="Arial MT"/>
              <a:buChar char="•"/>
              <a:tabLst>
                <a:tab pos="354965" algn="l"/>
              </a:tabLst>
            </a:pPr>
            <a:r>
              <a:rPr lang="en-US" sz="2000" b="1" dirty="0"/>
              <a:t>Doctor Schedule Management:</a:t>
            </a:r>
            <a:r>
              <a:rPr lang="en-US" sz="2000" dirty="0"/>
              <a:t> Doctors can efficiently manage and view their appointments to avoid conflicts.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878787"/>
              </a:buClr>
              <a:buSzPct val="160000"/>
              <a:buFont typeface="Arial MT"/>
              <a:buChar char="•"/>
              <a:tabLst>
                <a:tab pos="35496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878787"/>
              </a:buClr>
              <a:buSzPct val="160000"/>
              <a:buFont typeface="Arial MT"/>
              <a:buChar char="•"/>
              <a:tabLst>
                <a:tab pos="354965" algn="l"/>
              </a:tabLst>
            </a:pPr>
            <a:r>
              <a:rPr lang="en-US" sz="2000" b="1" dirty="0"/>
              <a:t>Admin Panel:</a:t>
            </a:r>
            <a:r>
              <a:rPr lang="en-US" sz="2000" dirty="0"/>
              <a:t> Admins can confirm, reschedule, cancel appointments, and generate reports.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878787"/>
              </a:buClr>
              <a:buSzPct val="160000"/>
              <a:buFont typeface="Arial MT"/>
              <a:buChar char="•"/>
              <a:tabLst>
                <a:tab pos="35496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878787"/>
              </a:buClr>
              <a:buSzPct val="160000"/>
              <a:buFont typeface="Arial MT"/>
              <a:buChar char="•"/>
              <a:tabLst>
                <a:tab pos="354965" algn="l"/>
              </a:tabLst>
            </a:pPr>
            <a:r>
              <a:rPr lang="en-US" sz="2000" b="1" dirty="0"/>
              <a:t>Real-Time Notifications:</a:t>
            </a:r>
            <a:r>
              <a:rPr lang="en-US" sz="2000" dirty="0"/>
              <a:t> Sends instant alerts to patients, doctors, and admins about updates or changes.</a:t>
            </a: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878787"/>
              </a:buClr>
              <a:buSzPct val="160000"/>
              <a:buFont typeface="Arial MT"/>
              <a:buChar char="•"/>
              <a:tabLst>
                <a:tab pos="354965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878787"/>
              </a:buClr>
              <a:buSzPct val="160000"/>
              <a:buFont typeface="Arial MT"/>
              <a:buChar char="•"/>
              <a:tabLst>
                <a:tab pos="354965" algn="l"/>
              </a:tabLst>
            </a:pPr>
            <a:r>
              <a:rPr lang="en-US" sz="2000" b="1" dirty="0"/>
              <a:t>Secure Data Storage:</a:t>
            </a:r>
            <a:r>
              <a:rPr lang="en-US" sz="2000" dirty="0"/>
              <a:t> Stores all patient, doctor, and appointment information safely using MongoDB.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105"/>
              </a:spcBef>
            </a:pPr>
            <a:r>
              <a:rPr dirty="0"/>
              <a:t>Main Topics / </a:t>
            </a:r>
            <a:r>
              <a:rPr spc="-10" dirty="0"/>
              <a:t>Sections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81660" y="1524000"/>
            <a:ext cx="7980680" cy="429374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443865" marR="5080" indent="-431800">
              <a:lnSpc>
                <a:spcPct val="100699"/>
              </a:lnSpc>
              <a:spcBef>
                <a:spcPts val="85"/>
              </a:spcBef>
              <a:buClr>
                <a:srgbClr val="878787"/>
              </a:buClr>
              <a:buSzPct val="177777"/>
              <a:buFont typeface="Arial MT"/>
              <a:buChar char="•"/>
              <a:tabLst>
                <a:tab pos="443865" algn="l"/>
              </a:tabLst>
            </a:pPr>
            <a:r>
              <a:rPr lang="en-US" b="1" dirty="0"/>
              <a:t>System Overview:</a:t>
            </a:r>
            <a:r>
              <a:rPr lang="en-US" dirty="0"/>
              <a:t> The application </a:t>
            </a:r>
            <a:r>
              <a:rPr lang="en-US" b="1" dirty="0"/>
              <a:t>allows patients to book appointments online</a:t>
            </a:r>
            <a:r>
              <a:rPr lang="en-US" dirty="0"/>
              <a:t>, doctors to manage schedules, and admins to oversee the process.</a:t>
            </a:r>
          </a:p>
          <a:p>
            <a:pPr marL="443865" marR="5080" indent="-431800">
              <a:lnSpc>
                <a:spcPct val="100699"/>
              </a:lnSpc>
              <a:spcBef>
                <a:spcPts val="85"/>
              </a:spcBef>
              <a:buClr>
                <a:srgbClr val="878787"/>
              </a:buClr>
              <a:buSzPct val="177777"/>
              <a:buFont typeface="Arial MT"/>
              <a:buChar char="•"/>
              <a:tabLst>
                <a:tab pos="44386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443865" marR="5080" indent="-431800">
              <a:lnSpc>
                <a:spcPct val="100699"/>
              </a:lnSpc>
              <a:spcBef>
                <a:spcPts val="85"/>
              </a:spcBef>
              <a:buClr>
                <a:srgbClr val="878787"/>
              </a:buClr>
              <a:buSzPct val="177777"/>
              <a:buFont typeface="Arial MT"/>
              <a:buChar char="•"/>
              <a:tabLst>
                <a:tab pos="443865" algn="l"/>
              </a:tabLst>
            </a:pPr>
            <a:r>
              <a:rPr lang="en-US" b="1" dirty="0"/>
              <a:t>Features:</a:t>
            </a:r>
            <a:r>
              <a:rPr lang="en-US" dirty="0"/>
              <a:t> Includes </a:t>
            </a:r>
            <a:r>
              <a:rPr lang="en-US" b="1" dirty="0"/>
              <a:t>patient booking</a:t>
            </a:r>
            <a:r>
              <a:rPr lang="en-US" dirty="0"/>
              <a:t>, </a:t>
            </a:r>
            <a:r>
              <a:rPr lang="en-US" b="1" dirty="0"/>
              <a:t>doctor schedule management</a:t>
            </a:r>
            <a:r>
              <a:rPr lang="en-US" dirty="0"/>
              <a:t>, and </a:t>
            </a:r>
            <a:r>
              <a:rPr lang="en-US" b="1" dirty="0"/>
              <a:t>admin panel controls </a:t>
            </a:r>
            <a:r>
              <a:rPr lang="en-US" dirty="0"/>
              <a:t>for confirmations and reports</a:t>
            </a:r>
          </a:p>
          <a:p>
            <a:pPr marL="443865" marR="5080" indent="-431800">
              <a:lnSpc>
                <a:spcPct val="100699"/>
              </a:lnSpc>
              <a:spcBef>
                <a:spcPts val="85"/>
              </a:spcBef>
              <a:buClr>
                <a:srgbClr val="878787"/>
              </a:buClr>
              <a:buSzPct val="177777"/>
              <a:buFont typeface="Arial MT"/>
              <a:buChar char="•"/>
              <a:tabLst>
                <a:tab pos="44386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443865" marR="5080" indent="-431800">
              <a:lnSpc>
                <a:spcPct val="100699"/>
              </a:lnSpc>
              <a:spcBef>
                <a:spcPts val="85"/>
              </a:spcBef>
              <a:buClr>
                <a:srgbClr val="878787"/>
              </a:buClr>
              <a:buSzPct val="177777"/>
              <a:buFont typeface="Arial MT"/>
              <a:buChar char="•"/>
              <a:tabLst>
                <a:tab pos="443865" algn="l"/>
              </a:tabLst>
            </a:pPr>
            <a:r>
              <a:rPr lang="en-US" b="1" dirty="0"/>
              <a:t>Database Design:</a:t>
            </a:r>
            <a:r>
              <a:rPr lang="en-US" dirty="0"/>
              <a:t> Uses </a:t>
            </a:r>
            <a:r>
              <a:rPr lang="en-US" b="1" dirty="0"/>
              <a:t>MongoDB</a:t>
            </a:r>
            <a:r>
              <a:rPr lang="en-US" dirty="0"/>
              <a:t> to securely store patient, doctor, and appointment information.</a:t>
            </a:r>
          </a:p>
          <a:p>
            <a:pPr marL="443865" marR="5080" indent="-431800">
              <a:lnSpc>
                <a:spcPct val="100699"/>
              </a:lnSpc>
              <a:spcBef>
                <a:spcPts val="85"/>
              </a:spcBef>
              <a:buClr>
                <a:srgbClr val="878787"/>
              </a:buClr>
              <a:buSzPct val="177777"/>
              <a:buFont typeface="Arial MT"/>
              <a:buChar char="•"/>
              <a:tabLst>
                <a:tab pos="44386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443865" marR="5080" indent="-431800">
              <a:lnSpc>
                <a:spcPct val="100699"/>
              </a:lnSpc>
              <a:spcBef>
                <a:spcPts val="85"/>
              </a:spcBef>
              <a:buClr>
                <a:srgbClr val="878787"/>
              </a:buClr>
              <a:buSzPct val="177777"/>
              <a:buFont typeface="Arial MT"/>
              <a:buChar char="•"/>
              <a:tabLst>
                <a:tab pos="443865" algn="l"/>
              </a:tabLst>
            </a:pPr>
            <a:r>
              <a:rPr lang="en-US" b="1" dirty="0"/>
              <a:t>Technologies Used:</a:t>
            </a:r>
            <a:r>
              <a:rPr lang="en-US" dirty="0"/>
              <a:t> Built with </a:t>
            </a:r>
            <a:r>
              <a:rPr lang="en-US" b="1" dirty="0"/>
              <a:t>Node.js, Express.js, MongoDB</a:t>
            </a:r>
            <a:r>
              <a:rPr lang="en-US" dirty="0"/>
              <a:t>, and </a:t>
            </a:r>
            <a:r>
              <a:rPr lang="en-US" b="1" dirty="0"/>
              <a:t>HTML/CSS/JS </a:t>
            </a:r>
            <a:r>
              <a:rPr lang="en-US" dirty="0"/>
              <a:t>for frontend and backend development.</a:t>
            </a:r>
          </a:p>
          <a:p>
            <a:pPr marL="443865" marR="5080" indent="-431800">
              <a:lnSpc>
                <a:spcPct val="100699"/>
              </a:lnSpc>
              <a:spcBef>
                <a:spcPts val="85"/>
              </a:spcBef>
              <a:buClr>
                <a:srgbClr val="878787"/>
              </a:buClr>
              <a:buSzPct val="177777"/>
              <a:buFont typeface="Arial MT"/>
              <a:buChar char="•"/>
              <a:tabLst>
                <a:tab pos="443865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443865" marR="5080" indent="-431800">
              <a:lnSpc>
                <a:spcPct val="100699"/>
              </a:lnSpc>
              <a:spcBef>
                <a:spcPts val="85"/>
              </a:spcBef>
              <a:buClr>
                <a:srgbClr val="878787"/>
              </a:buClr>
              <a:buSzPct val="177777"/>
              <a:buFont typeface="Arial MT"/>
              <a:buChar char="•"/>
              <a:tabLst>
                <a:tab pos="443865" algn="l"/>
              </a:tabLst>
            </a:pPr>
            <a:r>
              <a:rPr lang="en-US" b="1" dirty="0"/>
              <a:t>Workflow / Screens:</a:t>
            </a:r>
            <a:r>
              <a:rPr lang="en-US" dirty="0"/>
              <a:t> Users log in, book appointments, receive confirmations, and get real-time notifications.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229995">
              <a:lnSpc>
                <a:spcPct val="100000"/>
              </a:lnSpc>
              <a:spcBef>
                <a:spcPts val="105"/>
              </a:spcBef>
            </a:pPr>
            <a:r>
              <a:rPr dirty="0"/>
              <a:t>Future</a:t>
            </a:r>
            <a:r>
              <a:rPr spc="-30" dirty="0"/>
              <a:t> </a:t>
            </a:r>
            <a:r>
              <a:rPr spc="-10" dirty="0"/>
              <a:t>Scope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00027" y="1676400"/>
            <a:ext cx="7969884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lang="en-US" b="1" dirty="0"/>
              <a:t>Mobile App Version:</a:t>
            </a:r>
            <a:r>
              <a:rPr lang="en-US" dirty="0"/>
              <a:t> Develop Android and iOS apps for easier appointment booking on the go.</a:t>
            </a: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lang="en-US" b="1" dirty="0"/>
              <a:t>Calendar Integration:</a:t>
            </a:r>
            <a:r>
              <a:rPr lang="en-US" dirty="0"/>
              <a:t> Sync appointments with calendars and send automated reminders.</a:t>
            </a: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lang="en-US" b="1" dirty="0"/>
              <a:t>Online Payment System:</a:t>
            </a:r>
            <a:r>
              <a:rPr lang="en-US" dirty="0"/>
              <a:t> Enable patients to pay for appointments securely online.</a:t>
            </a: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lang="en-US" b="1" dirty="0"/>
              <a:t>AI-Based Recommendations:</a:t>
            </a:r>
            <a:r>
              <a:rPr lang="en-US" dirty="0"/>
              <a:t> Suggest doctors or appointment times based on patient history and preferences.</a:t>
            </a: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lang="en-US" b="1" dirty="0"/>
              <a:t>Analytics Tools:</a:t>
            </a:r>
            <a:r>
              <a:rPr lang="en-US" dirty="0"/>
              <a:t> Provide insights for hospital management to improve efficiency and decision-making.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958215">
              <a:lnSpc>
                <a:spcPct val="100000"/>
              </a:lnSpc>
              <a:spcBef>
                <a:spcPts val="105"/>
              </a:spcBef>
            </a:pPr>
            <a:r>
              <a:rPr dirty="0"/>
              <a:t>Project</a:t>
            </a:r>
            <a:r>
              <a:rPr spc="-25" dirty="0"/>
              <a:t> </a:t>
            </a:r>
            <a:r>
              <a:rPr spc="-10" dirty="0"/>
              <a:t>Snippets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3C14AE-7AD4-49F5-7AC5-12BE45FCDE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3" y="999392"/>
            <a:ext cx="4328043" cy="24345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6ACBCCE-BCF2-7A59-F71A-F26308D9FF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61" y="994475"/>
            <a:ext cx="4328044" cy="2434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5C23733-6F6F-80B7-DAB8-C1523321ED3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61" y="3890074"/>
            <a:ext cx="4328044" cy="243452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505B0F-1520-964E-F461-7EF90BC5EA6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3" y="3890075"/>
            <a:ext cx="4328044" cy="2434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139825">
              <a:lnSpc>
                <a:spcPct val="100000"/>
              </a:lnSpc>
              <a:spcBef>
                <a:spcPts val="105"/>
              </a:spcBef>
            </a:pPr>
            <a:r>
              <a:rPr dirty="0"/>
              <a:t>Code</a:t>
            </a:r>
            <a:r>
              <a:rPr spc="-20" dirty="0"/>
              <a:t> </a:t>
            </a:r>
            <a:r>
              <a:rPr spc="-10" dirty="0"/>
              <a:t>Snippets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E83F5D-162C-6277-9343-09D80140B6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96" y="914400"/>
            <a:ext cx="4301067" cy="24193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8535FB-91CD-DAC9-306C-9894071A9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1961" y="914400"/>
            <a:ext cx="4301067" cy="24193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6BA5F6-FD5D-2303-474F-D2195900ED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350" y="3524251"/>
            <a:ext cx="5067300" cy="28503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8049" rIns="0" bIns="0" rtlCol="0">
            <a:spAutoFit/>
          </a:bodyPr>
          <a:lstStyle/>
          <a:p>
            <a:pPr marL="14141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Conclusion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675386" y="1600200"/>
            <a:ext cx="7970520" cy="3992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lang="en-US" b="1" dirty="0"/>
              <a:t>Simplifies booking and management:</a:t>
            </a:r>
            <a:r>
              <a:rPr lang="en-US" dirty="0"/>
              <a:t> Makes appointment scheduling faster and more organized.</a:t>
            </a: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lang="en-US" b="1" dirty="0"/>
              <a:t>Reduces errors and waiting times:</a:t>
            </a:r>
            <a:r>
              <a:rPr lang="en-US" dirty="0"/>
              <a:t> Minimizes mistakes and shortens patient waiting periods.</a:t>
            </a: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lang="en-US" b="1" dirty="0"/>
              <a:t>Improves satisfaction and efficiency:</a:t>
            </a:r>
            <a:r>
              <a:rPr lang="en-US" dirty="0"/>
              <a:t> Enhances patient experience and administrative workflow.</a:t>
            </a: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lang="en-US" b="1" dirty="0"/>
              <a:t>Secure and scalable:</a:t>
            </a:r>
            <a:r>
              <a:rPr lang="en-US" dirty="0"/>
              <a:t> MongoDB ensures safe, reliable, and expandable data storage.</a:t>
            </a: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endParaRPr lang="en-US" dirty="0">
              <a:latin typeface="Times New Roman"/>
              <a:cs typeface="Times New Roman"/>
            </a:endParaRPr>
          </a:p>
          <a:p>
            <a:pPr marL="214629" indent="-2019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14629" algn="l"/>
              </a:tabLst>
            </a:pPr>
            <a:r>
              <a:rPr lang="en-US" b="1" dirty="0"/>
              <a:t>Real-time notifications:</a:t>
            </a:r>
            <a:r>
              <a:rPr lang="en-US" dirty="0"/>
              <a:t> Keeps patients, doctors, and admins informed about updates, cancellations, or rescheduling instantly.</a:t>
            </a:r>
            <a:endParaRPr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922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MT</vt:lpstr>
      <vt:lpstr>Times New Roman</vt:lpstr>
      <vt:lpstr>Office Theme</vt:lpstr>
      <vt:lpstr>Topic</vt:lpstr>
      <vt:lpstr>Table of Contents</vt:lpstr>
      <vt:lpstr>Problem Statement</vt:lpstr>
      <vt:lpstr>Objective / Purpose</vt:lpstr>
      <vt:lpstr>Main Topics / Sections</vt:lpstr>
      <vt:lpstr>Future Scope</vt:lpstr>
      <vt:lpstr>Project Snippets</vt:lpstr>
      <vt:lpstr>Code Snippets</vt:lpstr>
      <vt:lpstr>Conclusion</vt:lpstr>
      <vt:lpstr>References</vt:lpstr>
      <vt:lpstr>Q&amp;A / Discussion</vt:lpstr>
      <vt:lpstr>Q&amp;A /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Arushi Gupta</dc:creator>
  <cp:lastModifiedBy>Shruti Dhiman</cp:lastModifiedBy>
  <cp:revision>10</cp:revision>
  <dcterms:created xsi:type="dcterms:W3CDTF">2025-09-23T19:15:49Z</dcterms:created>
  <dcterms:modified xsi:type="dcterms:W3CDTF">2025-09-23T19:48:49Z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2025-03-11T00:00:00Z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2025-09-23T00:00:00Z</vt:filetime>
  </property>
  <property fmtid="{D5CDD505-2E9C-101B-9397-08002B2CF9AE}" pid="5" name="Producer">
    <vt:lpwstr>Microsoft® PowerPoint® 2021</vt:lpwstr>
  </property>
</Properties>
</file>