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3716000" cx="24384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6" roundtripDataSignature="AMtx7mgPEIdQqWTNphU7M+yMnqpJXWwG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b4168edd0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7b4168edd0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5230254" y="-37339"/>
            <a:ext cx="19217708" cy="13716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1425" lIns="71425" spcFirstLastPara="1" rIns="71425" wrap="square" tIns="7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Helvetica Neue Light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" name="Google Shape;11;p1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FFFFFF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 Light"/>
              <a:buNone/>
              <a:defRPr sz="5200"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>
            <p:ph idx="2" type="pic"/>
          </p:nvPr>
        </p:nvSpPr>
        <p:spPr>
          <a:xfrm>
            <a:off x="3048000" y="0"/>
            <a:ext cx="18288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по центру" type="tx">
  <p:cSld name="TITLE_AND_BODY"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 — вверху">
  <p:cSld name="Заголовок — вверху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горизонтально">
  <p:cSld name="Фото — горизонтально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/>
          <p:nvPr>
            <p:ph idx="2" type="pic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3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1935814" y="13001625"/>
            <a:ext cx="49451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вертикально">
  <p:cSld name="Фото — вертикально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>
            <p:ph idx="2" type="pic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defRPr sz="44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>
  <p:cSld name="Заголовок и пункты"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>
            <p:ph idx="2" type="pic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0957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1pPr>
            <a:lvl2pPr indent="-40957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2pPr>
            <a:lvl3pPr indent="-40957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3pPr>
            <a:lvl4pPr indent="-40957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4pPr>
            <a:lvl5pPr indent="-40957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Helvetica Neue Light"/>
              <a:buChar char="•"/>
              <a:defRPr sz="3800"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indent="-31432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indent="-31432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indent="-31432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indent="-31432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indent="-31432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indent="-31432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indent="-31432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indent="-31432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 — 3 шт.">
  <p:cSld name="Фото — 3 шт."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>
            <p:ph idx="2" type="pic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8"/>
          <p:cNvSpPr/>
          <p:nvPr>
            <p:ph idx="3" type="pic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8"/>
          <p:cNvSpPr/>
          <p:nvPr>
            <p:ph idx="4" type="pic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395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 Light"/>
              <a:buNone/>
              <a:defRPr b="0" i="0" sz="1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466725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66725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66725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66725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66725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66725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66725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66725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66725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Helvetica Neue Light"/>
              <a:buChar char="•"/>
              <a:defRPr b="0" i="0" sz="5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/>
          <p:cNvCxnSpPr/>
          <p:nvPr/>
        </p:nvCxnSpPr>
        <p:spPr>
          <a:xfrm flipH="1" rot="10800000">
            <a:off x="10370343" y="1604166"/>
            <a:ext cx="1" cy="2777349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7" name="Google Shape;57;p1"/>
          <p:cNvSpPr txBox="1"/>
          <p:nvPr/>
        </p:nvSpPr>
        <p:spPr>
          <a:xfrm>
            <a:off x="7116925" y="3314700"/>
            <a:ext cx="11285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Оптическое распознавание символов (</a:t>
            </a: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OCR)</a:t>
            </a: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. Алгоритмы удаление мусора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7116925" y="8929578"/>
            <a:ext cx="94434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Выполнил студент 4-й группы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Индюченко Никита</a:t>
            </a:r>
            <a:endParaRPr sz="4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7116927" y="1561700"/>
            <a:ext cx="115203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Майнор Бизнес-Информатика</a:t>
            </a:r>
            <a:b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Современные информационные технологии в бизнесе</a:t>
            </a:r>
            <a:endParaRPr/>
          </a:p>
        </p:txBody>
      </p:sp>
      <p:sp>
        <p:nvSpPr>
          <p:cNvPr id="60" name="Google Shape;60;p1"/>
          <p:cNvSpPr txBox="1"/>
          <p:nvPr/>
        </p:nvSpPr>
        <p:spPr>
          <a:xfrm>
            <a:off x="7116915" y="11892516"/>
            <a:ext cx="94434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b="0" i="0" lang="en-US" sz="2800" u="none" cap="none" strike="noStrike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Москва, 20</a:t>
            </a: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22</a:t>
            </a:r>
            <a:endParaRPr sz="28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970" y="1330739"/>
            <a:ext cx="2736119" cy="2645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"/>
          <p:cNvCxnSpPr/>
          <p:nvPr/>
        </p:nvCxnSpPr>
        <p:spPr>
          <a:xfrm>
            <a:off x="1201065" y="2214562"/>
            <a:ext cx="21506373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7" name="Google Shape;67;p2"/>
          <p:cNvSpPr txBox="1"/>
          <p:nvPr/>
        </p:nvSpPr>
        <p:spPr>
          <a:xfrm>
            <a:off x="1209450" y="2972775"/>
            <a:ext cx="112683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Что такое OCR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Оптическое распознавание символов - это механическое или электронный перевод изображений рукописного, машинописного или печатного текста в текстовые данные, использующие для представления символов в компьютере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201075" y="7145925"/>
            <a:ext cx="13657800" cy="5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lang="en-US" sz="3200"/>
              <a:t>В 1978 году компания “Курцвейл компьютер продактс” начала продажи первой коммерчески успешной компьютерной программы оптического распознавания символов. Два года спустя Курцвейл продал свою компанию корпорации “Ксерокс”.</a:t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2800"/>
              <a:buFont typeface="Arial Narrow"/>
              <a:buNone/>
            </a:pPr>
            <a:r>
              <a:rPr lang="en-US" sz="3200">
                <a:solidFill>
                  <a:srgbClr val="202122"/>
                </a:solidFill>
                <a:highlight>
                  <a:srgbClr val="FFFFFF"/>
                </a:highlight>
              </a:rPr>
              <a:t>Первой программой, распознающей кириллицу, была программа </a:t>
            </a:r>
            <a:r>
              <a:rPr b="1" lang="en-US" sz="3200">
                <a:solidFill>
                  <a:srgbClr val="202122"/>
                </a:solidFill>
                <a:highlight>
                  <a:srgbClr val="FFFFFF"/>
                </a:highlight>
              </a:rPr>
              <a:t>«AutoR» </a:t>
            </a:r>
            <a:r>
              <a:rPr lang="en-US" sz="3200">
                <a:solidFill>
                  <a:srgbClr val="202122"/>
                </a:solidFill>
                <a:highlight>
                  <a:srgbClr val="FFFFFF"/>
                </a:highlight>
              </a:rPr>
              <a:t>российской компании «ОКРУС». Программа начала распространяться в 1992 году. 1993 году вышла технология распознавания текстов российской компании </a:t>
            </a:r>
            <a:r>
              <a:rPr b="1" lang="en-US" sz="3200">
                <a:solidFill>
                  <a:srgbClr val="202122"/>
                </a:solidFill>
                <a:highlight>
                  <a:srgbClr val="FFFFFF"/>
                </a:highlight>
              </a:rPr>
              <a:t>ABBYY</a:t>
            </a:r>
            <a:endParaRPr b="1" sz="3200"/>
          </a:p>
        </p:txBody>
      </p:sp>
      <p:sp>
        <p:nvSpPr>
          <p:cNvPr id="69" name="Google Shape;69;p2"/>
          <p:cNvSpPr txBox="1"/>
          <p:nvPr/>
        </p:nvSpPr>
        <p:spPr>
          <a:xfrm>
            <a:off x="1201075" y="6119028"/>
            <a:ext cx="160734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История оптического распознавание символов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11338744" y="956276"/>
            <a:ext cx="113664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Современные информационные технологии в бизнесе</a:t>
            </a:r>
            <a:endParaRPr sz="29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t/>
            </a:r>
            <a:endParaRPr sz="2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4300" y="2445950"/>
            <a:ext cx="7488600" cy="447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81025" y="6924178"/>
            <a:ext cx="762000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14994300" y="12219025"/>
            <a:ext cx="94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PenReader </a:t>
            </a:r>
            <a:r>
              <a:rPr lang="en-US" sz="1800"/>
              <a:t>- устройство, сканирующая печатный текст, созданный компанией ABBYY</a:t>
            </a:r>
            <a:endParaRPr sz="1800"/>
          </a:p>
        </p:txBody>
      </p:sp>
      <p:sp>
        <p:nvSpPr>
          <p:cNvPr id="75" name="Google Shape;75;p2"/>
          <p:cNvSpPr txBox="1"/>
          <p:nvPr/>
        </p:nvSpPr>
        <p:spPr>
          <a:xfrm>
            <a:off x="15269100" y="12889225"/>
            <a:ext cx="915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Источники: Wikipedia.org, Nirmech.ru,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1201075" y="7703950"/>
            <a:ext cx="11841600" cy="3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PIL</a:t>
            </a:r>
            <a:endParaRPr sz="3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OpenCV</a:t>
            </a:r>
            <a:endParaRPr sz="3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PyTesseract</a:t>
            </a:r>
            <a:endParaRPr sz="3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Tensorflow</a:t>
            </a:r>
            <a:endParaRPr sz="3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CUDA</a:t>
            </a:r>
            <a:endParaRPr sz="3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TPU и Colaboratory</a:t>
            </a:r>
            <a:endParaRPr sz="3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/>
              <a:buChar char="●"/>
            </a:pPr>
            <a:r>
              <a:rPr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Keras</a:t>
            </a:r>
            <a:endParaRPr sz="32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115675" y="2577850"/>
            <a:ext cx="11178300" cy="3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Распознавание протоколов</a:t>
            </a:r>
            <a:endParaRPr b="1"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 2022 году студентам 1-ого курса ОП “Прикладная математика” была предложена идея по созданию программы, которая должна конвертировать графические файлы в excel таблицы</a:t>
            </a:r>
            <a:endParaRPr/>
          </a:p>
        </p:txBody>
      </p:sp>
      <p:sp>
        <p:nvSpPr>
          <p:cNvPr id="82" name="Google Shape;82;p3"/>
          <p:cNvSpPr txBox="1"/>
          <p:nvPr/>
        </p:nvSpPr>
        <p:spPr>
          <a:xfrm>
            <a:off x="1107275" y="6858000"/>
            <a:ext cx="160734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Основные инструменты для работы с изображением</a:t>
            </a:r>
            <a:endParaRPr/>
          </a:p>
        </p:txBody>
      </p:sp>
      <p:cxnSp>
        <p:nvCxnSpPr>
          <p:cNvPr id="83" name="Google Shape;83;p3"/>
          <p:cNvCxnSpPr/>
          <p:nvPr/>
        </p:nvCxnSpPr>
        <p:spPr>
          <a:xfrm>
            <a:off x="1201065" y="2214562"/>
            <a:ext cx="21506374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4" name="Google Shape;84;p3"/>
          <p:cNvSpPr txBox="1"/>
          <p:nvPr/>
        </p:nvSpPr>
        <p:spPr>
          <a:xfrm>
            <a:off x="11338744" y="956276"/>
            <a:ext cx="113664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Современные информационные технологии в бизнесе</a:t>
            </a:r>
            <a:endParaRPr sz="29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t/>
            </a:r>
            <a:endParaRPr sz="2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4350" y="2392177"/>
            <a:ext cx="9343816" cy="5111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74338" y="7391050"/>
            <a:ext cx="8394399" cy="53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15343950" y="12873950"/>
            <a:ext cx="90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Источники: dzone.com, nanonets,com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9010" y="7503325"/>
            <a:ext cx="3551640" cy="2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57385" y="7503325"/>
            <a:ext cx="5116958" cy="22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2072" y="9901425"/>
            <a:ext cx="1845507" cy="227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3985" y="10051125"/>
            <a:ext cx="2273049" cy="22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1014100" y="8626925"/>
            <a:ext cx="79065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1 - Распознание вертикальных и горизонтальных линий</a:t>
            </a:r>
            <a:endParaRPr sz="28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2 - </a:t>
            </a: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Совмещение</a:t>
            </a:r>
            <a:endParaRPr sz="28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3 - </a:t>
            </a: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Определение “ложных” линий</a:t>
            </a:r>
            <a:endParaRPr sz="28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4 - Выделение ячеек</a:t>
            </a:r>
            <a:endParaRPr sz="28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115675" y="2972775"/>
            <a:ext cx="10950300" cy="4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Задачи и первая реализация нейронной сети</a:t>
            </a:r>
            <a:endParaRPr b="1" sz="7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2600"/>
              <a:t>1 - </a:t>
            </a:r>
            <a:r>
              <a:rPr b="1" lang="en-US" sz="2600"/>
              <a:t>Поворот картинки</a:t>
            </a:r>
            <a:r>
              <a:rPr lang="en-US" sz="2600"/>
              <a:t>. Первая задача, которую нужно решить при обработке фотографии – это выявление и устранение наклона таблицы. Для этого используется метод суммирования строк.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2600"/>
              <a:t>2 - </a:t>
            </a:r>
            <a:r>
              <a:rPr b="1" lang="en-US" sz="2600"/>
              <a:t>Основной алгоритм</a:t>
            </a:r>
            <a:r>
              <a:rPr lang="en-US" sz="2600"/>
              <a:t> (OpenCV+PyTesseract).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Разбиение таблицы на ячейки.</a:t>
            </a:r>
            <a:endParaRPr sz="26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Распознавание содержимого каждой ячейки 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t/>
            </a:r>
            <a:endParaRPr sz="1800"/>
          </a:p>
        </p:txBody>
      </p:sp>
      <p:sp>
        <p:nvSpPr>
          <p:cNvPr id="99" name="Google Shape;99;p4"/>
          <p:cNvSpPr txBox="1"/>
          <p:nvPr/>
        </p:nvSpPr>
        <p:spPr>
          <a:xfrm>
            <a:off x="1226600" y="7579900"/>
            <a:ext cx="58902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1"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Шаги разбиения таблицы</a:t>
            </a:r>
            <a:endParaRPr/>
          </a:p>
        </p:txBody>
      </p:sp>
      <p:cxnSp>
        <p:nvCxnSpPr>
          <p:cNvPr id="100" name="Google Shape;100;p4"/>
          <p:cNvCxnSpPr/>
          <p:nvPr/>
        </p:nvCxnSpPr>
        <p:spPr>
          <a:xfrm>
            <a:off x="1201065" y="2214562"/>
            <a:ext cx="21506374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01" name="Google Shape;101;p4"/>
          <p:cNvSpPr txBox="1"/>
          <p:nvPr/>
        </p:nvSpPr>
        <p:spPr>
          <a:xfrm>
            <a:off x="11338744" y="956276"/>
            <a:ext cx="113664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Современные информационные технологии в бизнесе</a:t>
            </a:r>
            <a:endParaRPr sz="29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t/>
            </a:r>
            <a:endParaRPr sz="2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5675" y="2445962"/>
            <a:ext cx="5890050" cy="28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15297300" y="5509075"/>
            <a:ext cx="55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Фотография с наклоном и без наклона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16325" y="7069063"/>
            <a:ext cx="2823180" cy="204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56750" y="8921225"/>
            <a:ext cx="28003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16850" y="6077475"/>
            <a:ext cx="2880147" cy="20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95350" y="7069078"/>
            <a:ext cx="2943324" cy="20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875500" y="7072348"/>
            <a:ext cx="2880150" cy="203743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10604975" y="9227250"/>
            <a:ext cx="22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Исходная таблица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3936600" y="8264725"/>
            <a:ext cx="280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Горизонтальные линии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3936600" y="11154375"/>
            <a:ext cx="27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Вертикальные линии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17445600" y="9326775"/>
            <a:ext cx="24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Совмещенные линии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1175575" y="9326775"/>
            <a:ext cx="20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Выделение ячеек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15" name="Google Shape;115;p4"/>
          <p:cNvCxnSpPr>
            <a:endCxn id="107" idx="1"/>
          </p:cNvCxnSpPr>
          <p:nvPr/>
        </p:nvCxnSpPr>
        <p:spPr>
          <a:xfrm flipH="1" rot="10800000">
            <a:off x="13234850" y="7099462"/>
            <a:ext cx="5820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4"/>
          <p:cNvCxnSpPr/>
          <p:nvPr/>
        </p:nvCxnSpPr>
        <p:spPr>
          <a:xfrm>
            <a:off x="13234725" y="9109625"/>
            <a:ext cx="6015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4"/>
          <p:cNvCxnSpPr>
            <a:stCxn id="107" idx="3"/>
          </p:cNvCxnSpPr>
          <p:nvPr/>
        </p:nvCxnSpPr>
        <p:spPr>
          <a:xfrm>
            <a:off x="16696997" y="7099462"/>
            <a:ext cx="4911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4"/>
          <p:cNvCxnSpPr/>
          <p:nvPr/>
        </p:nvCxnSpPr>
        <p:spPr>
          <a:xfrm flipH="1" rot="10800000">
            <a:off x="16672325" y="8542275"/>
            <a:ext cx="532800" cy="9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4"/>
          <p:cNvCxnSpPr>
            <a:stCxn id="108" idx="3"/>
            <a:endCxn id="109" idx="1"/>
          </p:cNvCxnSpPr>
          <p:nvPr/>
        </p:nvCxnSpPr>
        <p:spPr>
          <a:xfrm>
            <a:off x="20138674" y="8091066"/>
            <a:ext cx="73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4"/>
          <p:cNvSpPr txBox="1"/>
          <p:nvPr/>
        </p:nvSpPr>
        <p:spPr>
          <a:xfrm>
            <a:off x="18373950" y="13183175"/>
            <a:ext cx="60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Источники: zephyrnet.com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1115675" y="2972775"/>
            <a:ext cx="96144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Распознавание символов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4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Сравнение работоспособности TensorFlow и OpenCV 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107275" y="5405725"/>
            <a:ext cx="160734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1" lang="en-US" sz="3600"/>
              <a:t>OpenCV + PyTesseract</a:t>
            </a:r>
            <a:endParaRPr b="1" sz="3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3600"/>
              <a:t>Эффективность работы с печатными данными: </a:t>
            </a:r>
            <a:endParaRPr sz="3600"/>
          </a:p>
        </p:txBody>
      </p:sp>
      <p:cxnSp>
        <p:nvCxnSpPr>
          <p:cNvPr id="127" name="Google Shape;127;p5"/>
          <p:cNvCxnSpPr/>
          <p:nvPr/>
        </p:nvCxnSpPr>
        <p:spPr>
          <a:xfrm>
            <a:off x="1201065" y="2214562"/>
            <a:ext cx="21506374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28" name="Google Shape;128;p5"/>
          <p:cNvSpPr txBox="1"/>
          <p:nvPr/>
        </p:nvSpPr>
        <p:spPr>
          <a:xfrm>
            <a:off x="11338744" y="956276"/>
            <a:ext cx="113664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Современные информационные технологии в бизнесе</a:t>
            </a:r>
            <a:endParaRPr sz="29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400"/>
              <a:buFont typeface="Arial Narrow"/>
              <a:buNone/>
            </a:pPr>
            <a:r>
              <a:t/>
            </a:r>
            <a:endParaRPr sz="24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Изображение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981" y="7118700"/>
            <a:ext cx="14053000" cy="24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7271925" y="9616013"/>
            <a:ext cx="155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Исходник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5675" y="10225425"/>
            <a:ext cx="12394624" cy="26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5"/>
          <p:cNvCxnSpPr/>
          <p:nvPr/>
        </p:nvCxnSpPr>
        <p:spPr>
          <a:xfrm>
            <a:off x="6680225" y="9618050"/>
            <a:ext cx="0" cy="6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5"/>
          <p:cNvSpPr txBox="1"/>
          <p:nvPr/>
        </p:nvSpPr>
        <p:spPr>
          <a:xfrm>
            <a:off x="7054550" y="13005475"/>
            <a:ext cx="155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Результат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5" name="Google Shape;13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0038" y="2571825"/>
            <a:ext cx="12910111" cy="2213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5"/>
          <p:cNvCxnSpPr/>
          <p:nvPr/>
        </p:nvCxnSpPr>
        <p:spPr>
          <a:xfrm rot="10800000">
            <a:off x="12892775" y="4827625"/>
            <a:ext cx="18600" cy="22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5"/>
          <p:cNvSpPr txBox="1"/>
          <p:nvPr/>
        </p:nvSpPr>
        <p:spPr>
          <a:xfrm>
            <a:off x="13063650" y="5033575"/>
            <a:ext cx="1043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Переделанный исходник: крестики и нолики заменили на + и - соответственно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47975" y="6421575"/>
            <a:ext cx="8836899" cy="194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>
            <a:off x="23390175" y="4827725"/>
            <a:ext cx="0" cy="15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5"/>
          <p:cNvSpPr txBox="1"/>
          <p:nvPr/>
        </p:nvSpPr>
        <p:spPr>
          <a:xfrm>
            <a:off x="17207375" y="8607175"/>
            <a:ext cx="5318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Результат с “новым” исходником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1" name="Google Shape;141;p5"/>
          <p:cNvSpPr txBox="1"/>
          <p:nvPr/>
        </p:nvSpPr>
        <p:spPr>
          <a:xfrm>
            <a:off x="14202525" y="9880000"/>
            <a:ext cx="9879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Выводы:</a:t>
            </a:r>
            <a:endParaRPr sz="3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PyTesseract не очень богат алфавитом различных символов, так как он не распознаёт такие знаки, как крестики и нолики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Заменив эти символы на + и -, проблема со сканированием данных решается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Helvetica Neue Light"/>
              <a:buChar char="●"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Печатные данные распознаёт со 100% эффективностью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5074975" y="13036225"/>
            <a:ext cx="900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Источники: отчёт по проектной работе “Распознавание протоколов”, zephyrnet.com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/>
        </p:nvSpPr>
        <p:spPr>
          <a:xfrm>
            <a:off x="1209450" y="2972775"/>
            <a:ext cx="121860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Продолжение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Эффективность работы с данными, введенными с графического планшета:</a:t>
            </a:r>
            <a:endParaRPr sz="3000">
              <a:solidFill>
                <a:srgbClr val="253957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1201065" y="2214562"/>
            <a:ext cx="21506374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9" name="Google Shape;149;p6"/>
          <p:cNvSpPr txBox="1"/>
          <p:nvPr/>
        </p:nvSpPr>
        <p:spPr>
          <a:xfrm>
            <a:off x="11338744" y="956276"/>
            <a:ext cx="113664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Современные информационные технологии в бизнесе</a:t>
            </a:r>
            <a:endParaRPr/>
          </a:p>
        </p:txBody>
      </p:sp>
      <p:pic>
        <p:nvPicPr>
          <p:cNvPr descr="Изображение"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075" y="5120324"/>
            <a:ext cx="12186000" cy="20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6623275" y="7297725"/>
            <a:ext cx="155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Исходник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2463" y="7933200"/>
            <a:ext cx="107156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6623275" y="10460100"/>
            <a:ext cx="165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Результат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5" name="Google Shape;155;p6"/>
          <p:cNvCxnSpPr/>
          <p:nvPr/>
        </p:nvCxnSpPr>
        <p:spPr>
          <a:xfrm>
            <a:off x="8457900" y="7222875"/>
            <a:ext cx="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6"/>
          <p:cNvSpPr txBox="1"/>
          <p:nvPr/>
        </p:nvSpPr>
        <p:spPr>
          <a:xfrm>
            <a:off x="14277374" y="4042975"/>
            <a:ext cx="1007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 Narrow"/>
                <a:ea typeface="Arial Narrow"/>
                <a:cs typeface="Arial Narrow"/>
                <a:sym typeface="Arial Narrow"/>
              </a:rPr>
              <a:t>Эффективность работы с данными, заполненными от руки:</a:t>
            </a:r>
            <a:endParaRPr sz="3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66300" y="5234600"/>
            <a:ext cx="10715625" cy="1836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18225625" y="7185450"/>
            <a:ext cx="177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Исходник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10506" y="7861050"/>
            <a:ext cx="11348778" cy="2313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6"/>
          <p:cNvCxnSpPr/>
          <p:nvPr/>
        </p:nvCxnSpPr>
        <p:spPr>
          <a:xfrm>
            <a:off x="19834875" y="7073200"/>
            <a:ext cx="0" cy="7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6"/>
          <p:cNvSpPr txBox="1"/>
          <p:nvPr/>
        </p:nvSpPr>
        <p:spPr>
          <a:xfrm>
            <a:off x="18196775" y="10326750"/>
            <a:ext cx="155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Результат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3371025" y="10966950"/>
            <a:ext cx="735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Helvetica Neue"/>
                <a:ea typeface="Helvetica Neue"/>
                <a:cs typeface="Helvetica Neue"/>
                <a:sym typeface="Helvetica Neue"/>
              </a:rPr>
              <a:t>Эффективность 98,6% - 2 ячейки не считаны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17146475" y="11002075"/>
            <a:ext cx="355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Helvetica Neue"/>
                <a:ea typeface="Helvetica Neue"/>
                <a:cs typeface="Helvetica Neue"/>
                <a:sym typeface="Helvetica Neue"/>
              </a:rPr>
              <a:t>Эффективность 57%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14576775" y="13098500"/>
            <a:ext cx="770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Источники: отчёт по проектной работе “Распознавание протоколов”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1186000" y="2972775"/>
            <a:ext cx="95736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7000"/>
              <a:buFont typeface="Arial Narrow"/>
              <a:buNone/>
            </a:pPr>
            <a:r>
              <a:rPr b="1" lang="en-US" sz="7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TensorFlow+PyTesseract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 txBox="1"/>
          <p:nvPr/>
        </p:nvSpPr>
        <p:spPr>
          <a:xfrm>
            <a:off x="2151900" y="4496275"/>
            <a:ext cx="82521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1" lang="en-US" sz="32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Эффективность работы с печатными данными: </a:t>
            </a:r>
            <a:endParaRPr sz="3200"/>
          </a:p>
        </p:txBody>
      </p:sp>
      <p:cxnSp>
        <p:nvCxnSpPr>
          <p:cNvPr id="171" name="Google Shape;171;p7"/>
          <p:cNvCxnSpPr/>
          <p:nvPr/>
        </p:nvCxnSpPr>
        <p:spPr>
          <a:xfrm>
            <a:off x="1201065" y="2214562"/>
            <a:ext cx="21506374" cy="1"/>
          </a:xfrm>
          <a:prstGeom prst="straightConnector1">
            <a:avLst/>
          </a:prstGeom>
          <a:noFill/>
          <a:ln cap="flat" cmpd="sng" w="12700">
            <a:solidFill>
              <a:srgbClr val="253957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72" name="Google Shape;172;p7"/>
          <p:cNvSpPr txBox="1"/>
          <p:nvPr/>
        </p:nvSpPr>
        <p:spPr>
          <a:xfrm>
            <a:off x="11338744" y="956276"/>
            <a:ext cx="113664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Современные информационные технологии в бизнесе</a:t>
            </a:r>
            <a:endParaRPr/>
          </a:p>
        </p:txBody>
      </p:sp>
      <p:pic>
        <p:nvPicPr>
          <p:cNvPr descr="Изображение" id="173" name="Google Shape;1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606" y="586180"/>
            <a:ext cx="1199579" cy="1199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75" y="5535250"/>
            <a:ext cx="10778100" cy="18649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7"/>
          <p:cNvSpPr txBox="1"/>
          <p:nvPr/>
        </p:nvSpPr>
        <p:spPr>
          <a:xfrm>
            <a:off x="5576225" y="8121075"/>
            <a:ext cx="107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4827775" y="7597875"/>
            <a:ext cx="16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Исходник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2863" y="8224600"/>
            <a:ext cx="7237925" cy="478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 txBox="1"/>
          <p:nvPr/>
        </p:nvSpPr>
        <p:spPr>
          <a:xfrm>
            <a:off x="5176975" y="13108475"/>
            <a:ext cx="158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Результат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78338" y="5535274"/>
            <a:ext cx="11799426" cy="19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11978400" y="4423950"/>
            <a:ext cx="117993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b" bIns="71425" lIns="71425" spcFirstLastPara="1" rIns="71425" wrap="square" tIns="7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4200"/>
              <a:buFont typeface="Arial Narrow"/>
              <a:buNone/>
            </a:pPr>
            <a:r>
              <a:rPr b="1" lang="en-US" sz="28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Эффективность работы с данными, введенными с графического планшета: </a:t>
            </a:r>
            <a:endParaRPr sz="2800"/>
          </a:p>
        </p:txBody>
      </p:sp>
      <p:cxnSp>
        <p:nvCxnSpPr>
          <p:cNvPr id="181" name="Google Shape;181;p7"/>
          <p:cNvCxnSpPr/>
          <p:nvPr/>
        </p:nvCxnSpPr>
        <p:spPr>
          <a:xfrm>
            <a:off x="6399550" y="7428725"/>
            <a:ext cx="0" cy="7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2" name="Google Shape;182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78394" y="8214725"/>
            <a:ext cx="11925199" cy="24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 txBox="1"/>
          <p:nvPr/>
        </p:nvSpPr>
        <p:spPr>
          <a:xfrm>
            <a:off x="17028025" y="7588188"/>
            <a:ext cx="142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Исходник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84" name="Google Shape;184;p7"/>
          <p:cNvCxnSpPr/>
          <p:nvPr/>
        </p:nvCxnSpPr>
        <p:spPr>
          <a:xfrm>
            <a:off x="18861850" y="7484850"/>
            <a:ext cx="0" cy="8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7"/>
          <p:cNvSpPr txBox="1"/>
          <p:nvPr/>
        </p:nvSpPr>
        <p:spPr>
          <a:xfrm>
            <a:off x="16944175" y="10805575"/>
            <a:ext cx="158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Результат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11852675" y="11467075"/>
            <a:ext cx="1192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253957"/>
                </a:solidFill>
                <a:latin typeface="Arial Narrow"/>
                <a:ea typeface="Arial Narrow"/>
                <a:cs typeface="Arial Narrow"/>
                <a:sym typeface="Arial Narrow"/>
              </a:rPr>
              <a:t>Вывод: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Helvetica Neue Light"/>
                <a:ea typeface="Helvetica Neue Light"/>
                <a:cs typeface="Helvetica Neue Light"/>
                <a:sym typeface="Helvetica Neue Light"/>
              </a:rPr>
              <a:t>При обработке изображений с помощью алгоритма на Keras/TensorFlow теряется структура изображения и нет смысла говорить об эффективности. Данные, заполненные от руки не считались ни в одном случае.</a:t>
            </a:r>
            <a:endParaRPr sz="2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14427050" y="13145900"/>
            <a:ext cx="737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Источники: отчёт по проектной работе “Распознавание протоколов”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" id="192" name="Google Shape;192;g17b4168edd0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4075" y="4920064"/>
            <a:ext cx="3195850" cy="309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17b4168edd0_0_67"/>
          <p:cNvSpPr txBox="1"/>
          <p:nvPr/>
        </p:nvSpPr>
        <p:spPr>
          <a:xfrm>
            <a:off x="9243800" y="10067125"/>
            <a:ext cx="5969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Спасибо за внимание</a:t>
            </a:r>
            <a:endParaRPr sz="46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