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3" r:id="rId5"/>
    <p:sldId id="264" r:id="rId6"/>
    <p:sldId id="274" r:id="rId7"/>
    <p:sldId id="275" r:id="rId8"/>
    <p:sldId id="259" r:id="rId9"/>
    <p:sldId id="272" r:id="rId10"/>
    <p:sldId id="273" r:id="rId11"/>
    <p:sldId id="260" r:id="rId12"/>
    <p:sldId id="262" r:id="rId13"/>
    <p:sldId id="267" r:id="rId14"/>
    <p:sldId id="277" r:id="rId15"/>
    <p:sldId id="265" r:id="rId16"/>
    <p:sldId id="270" r:id="rId17"/>
    <p:sldId id="271" r:id="rId18"/>
    <p:sldId id="276" r:id="rId19"/>
    <p:sldId id="279"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0"/>
    <p:restoredTop sz="80486" autoAdjust="0"/>
  </p:normalViewPr>
  <p:slideViewPr>
    <p:cSldViewPr snapToGrid="0" snapToObjects="1">
      <p:cViewPr varScale="1">
        <p:scale>
          <a:sx n="53" d="100"/>
          <a:sy n="53" d="100"/>
        </p:scale>
        <p:origin x="168"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27"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FF6BD-4136-42D6-A234-5C2304986405}" type="datetimeFigureOut">
              <a:rPr lang="en-CA" smtClean="0"/>
              <a:t>2017-12-07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E17EC-33F4-485C-B530-AC398542B860}" type="slidenum">
              <a:rPr lang="en-CA" smtClean="0"/>
              <a:t>‹#›</a:t>
            </a:fld>
            <a:endParaRPr lang="en-CA"/>
          </a:p>
        </p:txBody>
      </p:sp>
    </p:spTree>
    <p:extLst>
      <p:ext uri="{BB962C8B-B14F-4D97-AF65-F5344CB8AC3E}">
        <p14:creationId xmlns:p14="http://schemas.microsoft.com/office/powerpoint/2010/main" val="3508435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2CE17EC-33F4-485C-B530-AC398542B860}" type="slidenum">
              <a:rPr lang="en-CA" smtClean="0"/>
              <a:t>2</a:t>
            </a:fld>
            <a:endParaRPr lang="en-CA"/>
          </a:p>
        </p:txBody>
      </p:sp>
    </p:spTree>
    <p:extLst>
      <p:ext uri="{BB962C8B-B14F-4D97-AF65-F5344CB8AC3E}">
        <p14:creationId xmlns:p14="http://schemas.microsoft.com/office/powerpoint/2010/main" val="3275640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2CE17EC-33F4-485C-B530-AC398542B860}" type="slidenum">
              <a:rPr lang="en-CA" smtClean="0"/>
              <a:t>4</a:t>
            </a:fld>
            <a:endParaRPr lang="en-CA"/>
          </a:p>
        </p:txBody>
      </p:sp>
    </p:spTree>
    <p:extLst>
      <p:ext uri="{BB962C8B-B14F-4D97-AF65-F5344CB8AC3E}">
        <p14:creationId xmlns:p14="http://schemas.microsoft.com/office/powerpoint/2010/main" val="144215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52CE17EC-33F4-485C-B530-AC398542B860}" type="slidenum">
              <a:rPr lang="en-CA" smtClean="0"/>
              <a:t>5</a:t>
            </a:fld>
            <a:endParaRPr lang="en-CA"/>
          </a:p>
        </p:txBody>
      </p:sp>
    </p:spTree>
    <p:extLst>
      <p:ext uri="{BB962C8B-B14F-4D97-AF65-F5344CB8AC3E}">
        <p14:creationId xmlns:p14="http://schemas.microsoft.com/office/powerpoint/2010/main" val="1346725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2CE17EC-33F4-485C-B530-AC398542B860}" type="slidenum">
              <a:rPr lang="en-CA" smtClean="0"/>
              <a:t>11</a:t>
            </a:fld>
            <a:endParaRPr lang="en-CA"/>
          </a:p>
        </p:txBody>
      </p:sp>
    </p:spTree>
    <p:extLst>
      <p:ext uri="{BB962C8B-B14F-4D97-AF65-F5344CB8AC3E}">
        <p14:creationId xmlns:p14="http://schemas.microsoft.com/office/powerpoint/2010/main" val="1240398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12/7/17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4457 Project </a:t>
            </a:r>
            <a:br>
              <a:rPr lang="en-US" dirty="0"/>
            </a:br>
            <a:r>
              <a:rPr lang="en-US" dirty="0"/>
              <a:t>Presentation</a:t>
            </a:r>
          </a:p>
        </p:txBody>
      </p:sp>
      <p:sp>
        <p:nvSpPr>
          <p:cNvPr id="3" name="Subtitle 2"/>
          <p:cNvSpPr>
            <a:spLocks noGrp="1"/>
          </p:cNvSpPr>
          <p:nvPr>
            <p:ph type="subTitle" idx="1"/>
          </p:nvPr>
        </p:nvSpPr>
        <p:spPr/>
        <p:txBody>
          <a:bodyPr/>
          <a:lstStyle/>
          <a:p>
            <a:r>
              <a:rPr lang="en-US" dirty="0"/>
              <a:t>BY Jameel Kaba, Pedro Ortega, Pearson Radu</a:t>
            </a:r>
          </a:p>
        </p:txBody>
      </p:sp>
    </p:spTree>
    <p:extLst>
      <p:ext uri="{BB962C8B-B14F-4D97-AF65-F5344CB8AC3E}">
        <p14:creationId xmlns:p14="http://schemas.microsoft.com/office/powerpoint/2010/main" val="1213094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7148D0-5E88-47DA-83C6-7EB4DD9E91DF}"/>
              </a:ext>
            </a:extLst>
          </p:cNvPr>
          <p:cNvSpPr>
            <a:spLocks noGrp="1"/>
          </p:cNvSpPr>
          <p:nvPr>
            <p:ph type="title"/>
          </p:nvPr>
        </p:nvSpPr>
        <p:spPr/>
        <p:txBody>
          <a:bodyPr/>
          <a:lstStyle/>
          <a:p>
            <a:r>
              <a:rPr lang="en-CA" dirty="0"/>
              <a:t>Step by step description of how software/solution was developed</a:t>
            </a:r>
          </a:p>
        </p:txBody>
      </p:sp>
      <p:sp>
        <p:nvSpPr>
          <p:cNvPr id="3" name="Content Placeholder 2">
            <a:extLst>
              <a:ext uri="{FF2B5EF4-FFF2-40B4-BE49-F238E27FC236}">
                <a16:creationId xmlns="" xmlns:a16="http://schemas.microsoft.com/office/drawing/2014/main" id="{4ED85FB9-89C4-40E8-8B45-7D88B73F52D7}"/>
              </a:ext>
            </a:extLst>
          </p:cNvPr>
          <p:cNvSpPr>
            <a:spLocks noGrp="1"/>
          </p:cNvSpPr>
          <p:nvPr>
            <p:ph idx="1"/>
          </p:nvPr>
        </p:nvSpPr>
        <p:spPr/>
        <p:txBody>
          <a:bodyPr>
            <a:normAutofit/>
          </a:bodyPr>
          <a:lstStyle/>
          <a:p>
            <a:r>
              <a:rPr lang="en-US" dirty="0"/>
              <a:t>Description of how it was developed</a:t>
            </a:r>
          </a:p>
          <a:p>
            <a:pPr lvl="1"/>
            <a:r>
              <a:rPr lang="en-US" dirty="0"/>
              <a:t>Altered the basic JUNG software to draw a network topology</a:t>
            </a:r>
          </a:p>
          <a:p>
            <a:pPr lvl="1"/>
            <a:r>
              <a:rPr lang="en-US" dirty="0"/>
              <a:t>Created a Shortest path algorithm to be able to find the shortest path between 2 </a:t>
            </a:r>
            <a:r>
              <a:rPr lang="en-US" dirty="0" smtClean="0"/>
              <a:t>nodes via an internet source</a:t>
            </a:r>
            <a:endParaRPr lang="en-US" dirty="0"/>
          </a:p>
          <a:p>
            <a:pPr lvl="2"/>
            <a:r>
              <a:rPr lang="en-US" dirty="0"/>
              <a:t>Altered JUNG to highlight path taken</a:t>
            </a:r>
          </a:p>
          <a:p>
            <a:pPr lvl="1"/>
            <a:r>
              <a:rPr lang="en-US" dirty="0"/>
              <a:t>Included Network parameters and modified JUNG to display the network </a:t>
            </a:r>
            <a:r>
              <a:rPr lang="en-US" dirty="0" smtClean="0"/>
              <a:t>status along the path </a:t>
            </a:r>
          </a:p>
          <a:p>
            <a:pPr lvl="2"/>
            <a:r>
              <a:rPr lang="en-US" dirty="0" smtClean="0"/>
              <a:t>Altered JUNG so that network parameters are displayed by selecting a point along the path</a:t>
            </a:r>
            <a:endParaRPr lang="en-US" dirty="0"/>
          </a:p>
          <a:p>
            <a:pPr lvl="1"/>
            <a:endParaRPr lang="en-US" dirty="0"/>
          </a:p>
        </p:txBody>
      </p:sp>
    </p:spTree>
    <p:extLst>
      <p:ext uri="{BB962C8B-B14F-4D97-AF65-F5344CB8AC3E}">
        <p14:creationId xmlns:p14="http://schemas.microsoft.com/office/powerpoint/2010/main" val="196830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Our Solution Works</a:t>
            </a:r>
          </a:p>
        </p:txBody>
      </p:sp>
      <p:sp>
        <p:nvSpPr>
          <p:cNvPr id="3" name="Content Placeholder 2"/>
          <p:cNvSpPr>
            <a:spLocks noGrp="1"/>
          </p:cNvSpPr>
          <p:nvPr>
            <p:ph idx="1"/>
          </p:nvPr>
        </p:nvSpPr>
        <p:spPr/>
        <p:txBody>
          <a:bodyPr/>
          <a:lstStyle/>
          <a:p>
            <a:r>
              <a:rPr lang="en-US" dirty="0"/>
              <a:t>The program returns a network topology that contains the network status along a path between two endpoints. </a:t>
            </a:r>
          </a:p>
          <a:p>
            <a:r>
              <a:rPr lang="en-US" dirty="0"/>
              <a:t>The network topology will be drawn by using JUNG which is an open-source software</a:t>
            </a:r>
          </a:p>
          <a:p>
            <a:r>
              <a:rPr lang="en-US" dirty="0"/>
              <a:t>This path is determined </a:t>
            </a:r>
            <a:r>
              <a:rPr lang="en-US" dirty="0" smtClean="0"/>
              <a:t>by two endpoints provided by the user</a:t>
            </a:r>
            <a:endParaRPr lang="en-US" dirty="0"/>
          </a:p>
        </p:txBody>
      </p:sp>
    </p:spTree>
    <p:extLst>
      <p:ext uri="{BB962C8B-B14F-4D97-AF65-F5344CB8AC3E}">
        <p14:creationId xmlns:p14="http://schemas.microsoft.com/office/powerpoint/2010/main" val="137494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Our Solution Works (2)</a:t>
            </a:r>
          </a:p>
        </p:txBody>
      </p:sp>
      <p:sp>
        <p:nvSpPr>
          <p:cNvPr id="3" name="Content Placeholder 2"/>
          <p:cNvSpPr>
            <a:spLocks noGrp="1"/>
          </p:cNvSpPr>
          <p:nvPr>
            <p:ph idx="1"/>
          </p:nvPr>
        </p:nvSpPr>
        <p:spPr/>
        <p:txBody>
          <a:bodyPr/>
          <a:lstStyle/>
          <a:p>
            <a:r>
              <a:rPr lang="en-US" dirty="0" smtClean="0"/>
              <a:t>The </a:t>
            </a:r>
            <a:r>
              <a:rPr lang="en-US" dirty="0"/>
              <a:t>User provides two endpoints</a:t>
            </a:r>
          </a:p>
          <a:p>
            <a:pPr lvl="1"/>
            <a:r>
              <a:rPr lang="en-US" dirty="0"/>
              <a:t>The program will determine the best possible path between endpoints </a:t>
            </a:r>
          </a:p>
          <a:p>
            <a:pPr lvl="2"/>
            <a:r>
              <a:rPr lang="en-US" dirty="0"/>
              <a:t>The program will try to find the shortest path to go from the first endpoint to an internet source, and from an internet source to the second endpoint</a:t>
            </a:r>
          </a:p>
          <a:p>
            <a:pPr lvl="1"/>
            <a:r>
              <a:rPr lang="en-US" dirty="0"/>
              <a:t>The program will return a network topology that contains the network status along this path. </a:t>
            </a:r>
          </a:p>
          <a:p>
            <a:pPr lvl="1"/>
            <a:r>
              <a:rPr lang="en-US" dirty="0"/>
              <a:t>Metrics can be viewed by selecting a point along the path</a:t>
            </a:r>
          </a:p>
          <a:p>
            <a:pPr lvl="1"/>
            <a:endParaRPr lang="en-US" dirty="0"/>
          </a:p>
        </p:txBody>
      </p:sp>
    </p:spTree>
    <p:extLst>
      <p:ext uri="{BB962C8B-B14F-4D97-AF65-F5344CB8AC3E}">
        <p14:creationId xmlns:p14="http://schemas.microsoft.com/office/powerpoint/2010/main" val="1333884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2F3607-8D0F-423C-8949-6509A31206FD}"/>
              </a:ext>
            </a:extLst>
          </p:cNvPr>
          <p:cNvSpPr>
            <a:spLocks noGrp="1"/>
          </p:cNvSpPr>
          <p:nvPr>
            <p:ph type="title"/>
          </p:nvPr>
        </p:nvSpPr>
        <p:spPr/>
        <p:txBody>
          <a:bodyPr/>
          <a:lstStyle/>
          <a:p>
            <a:r>
              <a:rPr lang="en-CA" dirty="0"/>
              <a:t>Demo</a:t>
            </a:r>
          </a:p>
        </p:txBody>
      </p:sp>
      <p:sp>
        <p:nvSpPr>
          <p:cNvPr id="3" name="Content Placeholder 2">
            <a:extLst>
              <a:ext uri="{FF2B5EF4-FFF2-40B4-BE49-F238E27FC236}">
                <a16:creationId xmlns="" xmlns:a16="http://schemas.microsoft.com/office/drawing/2014/main" id="{4AA6FBFD-55C6-4CA3-B5B9-BCF115E85803}"/>
              </a:ext>
            </a:extLst>
          </p:cNvPr>
          <p:cNvSpPr>
            <a:spLocks noGrp="1"/>
          </p:cNvSpPr>
          <p:nvPr>
            <p:ph idx="1"/>
          </p:nvPr>
        </p:nvSpPr>
        <p:spPr/>
        <p:txBody>
          <a:bodyPr/>
          <a:lstStyle/>
          <a:p>
            <a:r>
              <a:rPr lang="en-CA" dirty="0"/>
              <a:t>As previously mentioned we are using JUNG to draw our network topology.</a:t>
            </a:r>
          </a:p>
          <a:p>
            <a:r>
              <a:rPr lang="en-CA" dirty="0"/>
              <a:t>Following presentation, demo of our program at this point.</a:t>
            </a:r>
          </a:p>
          <a:p>
            <a:r>
              <a:rPr lang="en-CA" dirty="0"/>
              <a:t>Metrics to be considered</a:t>
            </a:r>
          </a:p>
          <a:p>
            <a:pPr lvl="1"/>
            <a:r>
              <a:rPr lang="en-CA" dirty="0"/>
              <a:t>Packet Loss</a:t>
            </a:r>
          </a:p>
          <a:p>
            <a:pPr lvl="1"/>
            <a:r>
              <a:rPr lang="en-CA" dirty="0"/>
              <a:t>Throughput</a:t>
            </a:r>
          </a:p>
          <a:p>
            <a:pPr lvl="1"/>
            <a:r>
              <a:rPr lang="en-CA" dirty="0"/>
              <a:t>Latency</a:t>
            </a:r>
          </a:p>
          <a:p>
            <a:pPr lvl="1"/>
            <a:r>
              <a:rPr lang="en-CA" dirty="0"/>
              <a:t>Number of Hops</a:t>
            </a:r>
          </a:p>
          <a:p>
            <a:pPr lvl="1"/>
            <a:r>
              <a:rPr lang="en-CA" dirty="0"/>
              <a:t>Link Utilization</a:t>
            </a:r>
          </a:p>
          <a:p>
            <a:pPr lvl="1"/>
            <a:endParaRPr lang="en-CA" dirty="0"/>
          </a:p>
        </p:txBody>
      </p:sp>
    </p:spTree>
    <p:extLst>
      <p:ext uri="{BB962C8B-B14F-4D97-AF65-F5344CB8AC3E}">
        <p14:creationId xmlns:p14="http://schemas.microsoft.com/office/powerpoint/2010/main" val="1701574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Ranges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74010328"/>
              </p:ext>
            </p:extLst>
          </p:nvPr>
        </p:nvGraphicFramePr>
        <p:xfrm>
          <a:off x="1103313" y="2052638"/>
          <a:ext cx="8947148" cy="2225040"/>
        </p:xfrm>
        <a:graphic>
          <a:graphicData uri="http://schemas.openxmlformats.org/drawingml/2006/table">
            <a:tbl>
              <a:tblPr firstRow="1" bandRow="1">
                <a:tableStyleId>{073A0DAA-6AF3-43AB-8588-CEC1D06C72B9}</a:tableStyleId>
              </a:tblPr>
              <a:tblGrid>
                <a:gridCol w="2236787">
                  <a:extLst>
                    <a:ext uri="{9D8B030D-6E8A-4147-A177-3AD203B41FA5}">
                      <a16:colId xmlns="" xmlns:a16="http://schemas.microsoft.com/office/drawing/2014/main" val="20000"/>
                    </a:ext>
                  </a:extLst>
                </a:gridCol>
                <a:gridCol w="2236787">
                  <a:extLst>
                    <a:ext uri="{9D8B030D-6E8A-4147-A177-3AD203B41FA5}">
                      <a16:colId xmlns="" xmlns:a16="http://schemas.microsoft.com/office/drawing/2014/main" val="20001"/>
                    </a:ext>
                  </a:extLst>
                </a:gridCol>
                <a:gridCol w="2236787">
                  <a:extLst>
                    <a:ext uri="{9D8B030D-6E8A-4147-A177-3AD203B41FA5}">
                      <a16:colId xmlns="" xmlns:a16="http://schemas.microsoft.com/office/drawing/2014/main" val="20002"/>
                    </a:ext>
                  </a:extLst>
                </a:gridCol>
                <a:gridCol w="2236787">
                  <a:extLst>
                    <a:ext uri="{9D8B030D-6E8A-4147-A177-3AD203B41FA5}">
                      <a16:colId xmlns="" xmlns:a16="http://schemas.microsoft.com/office/drawing/2014/main" val="20003"/>
                    </a:ext>
                  </a:extLst>
                </a:gridCol>
              </a:tblGrid>
              <a:tr h="370840">
                <a:tc>
                  <a:txBody>
                    <a:bodyPr/>
                    <a:lstStyle/>
                    <a:p>
                      <a:r>
                        <a:rPr lang="en-US" dirty="0"/>
                        <a:t>Metric</a:t>
                      </a:r>
                    </a:p>
                  </a:txBody>
                  <a:tcPr/>
                </a:tc>
                <a:tc>
                  <a:txBody>
                    <a:bodyPr/>
                    <a:lstStyle/>
                    <a:p>
                      <a:r>
                        <a:rPr lang="en-US" dirty="0"/>
                        <a:t>Good</a:t>
                      </a:r>
                    </a:p>
                  </a:txBody>
                  <a:tcPr/>
                </a:tc>
                <a:tc>
                  <a:txBody>
                    <a:bodyPr/>
                    <a:lstStyle/>
                    <a:p>
                      <a:r>
                        <a:rPr lang="en-US" dirty="0"/>
                        <a:t>Acceptable</a:t>
                      </a:r>
                    </a:p>
                  </a:txBody>
                  <a:tcPr/>
                </a:tc>
                <a:tc>
                  <a:txBody>
                    <a:bodyPr/>
                    <a:lstStyle/>
                    <a:p>
                      <a:r>
                        <a:rPr lang="en-US" dirty="0"/>
                        <a:t>Bad</a:t>
                      </a:r>
                    </a:p>
                  </a:txBody>
                  <a:tcPr/>
                </a:tc>
                <a:extLst>
                  <a:ext uri="{0D108BD9-81ED-4DB2-BD59-A6C34878D82A}">
                    <a16:rowId xmlns="" xmlns:a16="http://schemas.microsoft.com/office/drawing/2014/main" val="10000"/>
                  </a:ext>
                </a:extLst>
              </a:tr>
              <a:tr h="370840">
                <a:tc>
                  <a:txBody>
                    <a:bodyPr/>
                    <a:lstStyle/>
                    <a:p>
                      <a:r>
                        <a:rPr lang="en-US" dirty="0"/>
                        <a:t>Packet</a:t>
                      </a:r>
                      <a:r>
                        <a:rPr lang="en-US" baseline="0" dirty="0"/>
                        <a:t> Loss</a:t>
                      </a:r>
                      <a:endParaRPr lang="en-US" dirty="0"/>
                    </a:p>
                  </a:txBody>
                  <a:tcPr/>
                </a:tc>
                <a:tc>
                  <a:txBody>
                    <a:bodyPr/>
                    <a:lstStyle/>
                    <a:p>
                      <a:r>
                        <a:rPr lang="en-US" dirty="0"/>
                        <a:t>&lt; 1%</a:t>
                      </a:r>
                    </a:p>
                  </a:txBody>
                  <a:tcPr/>
                </a:tc>
                <a:tc>
                  <a:txBody>
                    <a:bodyPr/>
                    <a:lstStyle/>
                    <a:p>
                      <a:r>
                        <a:rPr lang="en-US" dirty="0"/>
                        <a:t>1% - 5%</a:t>
                      </a:r>
                    </a:p>
                  </a:txBody>
                  <a:tcPr/>
                </a:tc>
                <a:tc>
                  <a:txBody>
                    <a:bodyPr/>
                    <a:lstStyle/>
                    <a:p>
                      <a:r>
                        <a:rPr lang="en-US" dirty="0"/>
                        <a:t>5%</a:t>
                      </a:r>
                      <a:r>
                        <a:rPr lang="en-US" baseline="0" dirty="0"/>
                        <a:t> - 10%</a:t>
                      </a:r>
                      <a:endParaRPr lang="en-US" dirty="0"/>
                    </a:p>
                  </a:txBody>
                  <a:tcPr/>
                </a:tc>
                <a:extLst>
                  <a:ext uri="{0D108BD9-81ED-4DB2-BD59-A6C34878D82A}">
                    <a16:rowId xmlns="" xmlns:a16="http://schemas.microsoft.com/office/drawing/2014/main" val="10001"/>
                  </a:ext>
                </a:extLst>
              </a:tr>
              <a:tr h="370840">
                <a:tc>
                  <a:txBody>
                    <a:bodyPr/>
                    <a:lstStyle/>
                    <a:p>
                      <a:r>
                        <a:rPr lang="en-US" dirty="0"/>
                        <a:t>Throughput</a:t>
                      </a:r>
                    </a:p>
                  </a:txBody>
                  <a:tcPr/>
                </a:tc>
                <a:tc>
                  <a:txBody>
                    <a:bodyPr/>
                    <a:lstStyle/>
                    <a:p>
                      <a:r>
                        <a:rPr lang="en-US" dirty="0"/>
                        <a:t>&lt;50% Link</a:t>
                      </a:r>
                      <a:r>
                        <a:rPr lang="en-US" baseline="0" dirty="0"/>
                        <a:t> Speed</a:t>
                      </a:r>
                      <a:endParaRPr lang="en-US" dirty="0"/>
                    </a:p>
                  </a:txBody>
                  <a:tcPr/>
                </a:tc>
                <a:tc>
                  <a:txBody>
                    <a:bodyPr/>
                    <a:lstStyle/>
                    <a:p>
                      <a:r>
                        <a:rPr lang="en-US" dirty="0"/>
                        <a:t>50% - 80%</a:t>
                      </a:r>
                    </a:p>
                  </a:txBody>
                  <a:tcPr/>
                </a:tc>
                <a:tc>
                  <a:txBody>
                    <a:bodyPr/>
                    <a:lstStyle/>
                    <a:p>
                      <a:r>
                        <a:rPr lang="en-US" dirty="0"/>
                        <a:t>80%+</a:t>
                      </a:r>
                    </a:p>
                  </a:txBody>
                  <a:tcPr/>
                </a:tc>
                <a:extLst>
                  <a:ext uri="{0D108BD9-81ED-4DB2-BD59-A6C34878D82A}">
                    <a16:rowId xmlns="" xmlns:a16="http://schemas.microsoft.com/office/drawing/2014/main" val="10002"/>
                  </a:ext>
                </a:extLst>
              </a:tr>
              <a:tr h="370840">
                <a:tc>
                  <a:txBody>
                    <a:bodyPr/>
                    <a:lstStyle/>
                    <a:p>
                      <a:r>
                        <a:rPr lang="en-US" dirty="0"/>
                        <a:t>Latency</a:t>
                      </a:r>
                    </a:p>
                  </a:txBody>
                  <a:tcPr/>
                </a:tc>
                <a:tc>
                  <a:txBody>
                    <a:bodyPr/>
                    <a:lstStyle/>
                    <a:p>
                      <a:r>
                        <a:rPr lang="en-US" dirty="0"/>
                        <a:t>0ms </a:t>
                      </a:r>
                      <a:r>
                        <a:rPr lang="mr-IN" dirty="0"/>
                        <a:t>–</a:t>
                      </a:r>
                      <a:r>
                        <a:rPr lang="en-US" dirty="0"/>
                        <a:t> 80ms</a:t>
                      </a:r>
                    </a:p>
                  </a:txBody>
                  <a:tcPr/>
                </a:tc>
                <a:tc>
                  <a:txBody>
                    <a:bodyPr/>
                    <a:lstStyle/>
                    <a:p>
                      <a:r>
                        <a:rPr lang="en-US" dirty="0"/>
                        <a:t>80ms </a:t>
                      </a:r>
                      <a:r>
                        <a:rPr lang="mr-IN" dirty="0"/>
                        <a:t>–</a:t>
                      </a:r>
                      <a:r>
                        <a:rPr lang="en-US" dirty="0"/>
                        <a:t> 170ms</a:t>
                      </a:r>
                    </a:p>
                  </a:txBody>
                  <a:tcPr/>
                </a:tc>
                <a:tc>
                  <a:txBody>
                    <a:bodyPr/>
                    <a:lstStyle/>
                    <a:p>
                      <a:r>
                        <a:rPr lang="en-US" dirty="0"/>
                        <a:t>170ms+</a:t>
                      </a:r>
                    </a:p>
                  </a:txBody>
                  <a:tcPr/>
                </a:tc>
                <a:extLst>
                  <a:ext uri="{0D108BD9-81ED-4DB2-BD59-A6C34878D82A}">
                    <a16:rowId xmlns="" xmlns:a16="http://schemas.microsoft.com/office/drawing/2014/main" val="10003"/>
                  </a:ext>
                </a:extLst>
              </a:tr>
              <a:tr h="370840">
                <a:tc>
                  <a:txBody>
                    <a:bodyPr/>
                    <a:lstStyle/>
                    <a:p>
                      <a:r>
                        <a:rPr lang="en-US" dirty="0"/>
                        <a:t>Link Utilization</a:t>
                      </a:r>
                    </a:p>
                  </a:txBody>
                  <a:tcPr/>
                </a:tc>
                <a:tc>
                  <a:txBody>
                    <a:bodyPr/>
                    <a:lstStyle/>
                    <a:p>
                      <a:r>
                        <a:rPr lang="en-US" dirty="0"/>
                        <a:t>&lt; 40%</a:t>
                      </a:r>
                    </a:p>
                  </a:txBody>
                  <a:tcPr/>
                </a:tc>
                <a:tc>
                  <a:txBody>
                    <a:bodyPr/>
                    <a:lstStyle/>
                    <a:p>
                      <a:r>
                        <a:rPr lang="en-US" dirty="0"/>
                        <a:t>40%</a:t>
                      </a:r>
                      <a:r>
                        <a:rPr lang="en-US" baseline="0" dirty="0"/>
                        <a:t> - 70%</a:t>
                      </a:r>
                      <a:endParaRPr lang="en-US" dirty="0"/>
                    </a:p>
                  </a:txBody>
                  <a:tcPr/>
                </a:tc>
                <a:tc>
                  <a:txBody>
                    <a:bodyPr/>
                    <a:lstStyle/>
                    <a:p>
                      <a:r>
                        <a:rPr lang="en-US" dirty="0"/>
                        <a:t>70%+</a:t>
                      </a:r>
                    </a:p>
                  </a:txBody>
                  <a:tcPr/>
                </a:tc>
                <a:extLst>
                  <a:ext uri="{0D108BD9-81ED-4DB2-BD59-A6C34878D82A}">
                    <a16:rowId xmlns="" xmlns:a16="http://schemas.microsoft.com/office/drawing/2014/main" val="10004"/>
                  </a:ext>
                </a:extLst>
              </a:tr>
              <a:tr h="370840">
                <a:tc>
                  <a:txBody>
                    <a:bodyPr/>
                    <a:lstStyle/>
                    <a:p>
                      <a:r>
                        <a:rPr lang="en-US" dirty="0"/>
                        <a:t>TCP Port</a:t>
                      </a:r>
                    </a:p>
                  </a:txBody>
                  <a:tcPr/>
                </a:tc>
                <a:tc gridSpan="3">
                  <a:txBody>
                    <a:bodyPr/>
                    <a:lstStyle/>
                    <a:p>
                      <a:r>
                        <a:rPr lang="en-US" dirty="0" smtClean="0"/>
                        <a:t>22</a:t>
                      </a:r>
                      <a:r>
                        <a:rPr lang="en-US" baseline="0" dirty="0" smtClean="0"/>
                        <a:t> </a:t>
                      </a:r>
                      <a:r>
                        <a:rPr lang="en-US" baseline="0" dirty="0"/>
                        <a:t>(SFTP)</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76697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Proposed Idea to Address the Problem</a:t>
            </a:r>
          </a:p>
        </p:txBody>
      </p:sp>
      <p:sp>
        <p:nvSpPr>
          <p:cNvPr id="3" name="Content Placeholder 2"/>
          <p:cNvSpPr>
            <a:spLocks noGrp="1"/>
          </p:cNvSpPr>
          <p:nvPr>
            <p:ph idx="1"/>
          </p:nvPr>
        </p:nvSpPr>
        <p:spPr/>
        <p:txBody>
          <a:bodyPr/>
          <a:lstStyle/>
          <a:p>
            <a:r>
              <a:rPr lang="en-US" dirty="0"/>
              <a:t>Our idea will help solve the problem by analyzing data flow from 2 end points and will be displayed to the user using a network topology diagram.</a:t>
            </a:r>
          </a:p>
          <a:p>
            <a:pPr lvl="1"/>
            <a:r>
              <a:rPr lang="en-US" dirty="0"/>
              <a:t>Showing all of the existing points on the network and their connections</a:t>
            </a:r>
          </a:p>
          <a:p>
            <a:pPr lvl="1"/>
            <a:r>
              <a:rPr lang="en-US" dirty="0"/>
              <a:t>Showing status along the path between end points</a:t>
            </a:r>
          </a:p>
          <a:p>
            <a:pPr lvl="1"/>
            <a:r>
              <a:rPr lang="en-US" dirty="0"/>
              <a:t>Showing connectivity information between </a:t>
            </a:r>
            <a:r>
              <a:rPr lang="en-US" dirty="0" smtClean="0"/>
              <a:t>selected points</a:t>
            </a:r>
            <a:endParaRPr lang="en-US" dirty="0"/>
          </a:p>
          <a:p>
            <a:pPr lvl="2"/>
            <a:r>
              <a:rPr lang="en-US" dirty="0"/>
              <a:t>Packet data, throughput, </a:t>
            </a:r>
            <a:r>
              <a:rPr lang="en-US" dirty="0" err="1"/>
              <a:t>etc</a:t>
            </a:r>
            <a:r>
              <a:rPr lang="en-US" dirty="0"/>
              <a:t>…</a:t>
            </a:r>
          </a:p>
          <a:p>
            <a:pPr lvl="1"/>
            <a:endParaRPr lang="en-US" dirty="0"/>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639180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F757E9-C8FF-4497-9836-ADA7D4BD2381}"/>
              </a:ext>
            </a:extLst>
          </p:cNvPr>
          <p:cNvSpPr>
            <a:spLocks noGrp="1"/>
          </p:cNvSpPr>
          <p:nvPr>
            <p:ph type="title"/>
          </p:nvPr>
        </p:nvSpPr>
        <p:spPr/>
        <p:txBody>
          <a:bodyPr/>
          <a:lstStyle/>
          <a:p>
            <a:r>
              <a:rPr lang="en-CA" dirty="0"/>
              <a:t>Testing and results</a:t>
            </a:r>
          </a:p>
        </p:txBody>
      </p:sp>
      <p:sp>
        <p:nvSpPr>
          <p:cNvPr id="3" name="Content Placeholder 2">
            <a:extLst>
              <a:ext uri="{FF2B5EF4-FFF2-40B4-BE49-F238E27FC236}">
                <a16:creationId xmlns="" xmlns:a16="http://schemas.microsoft.com/office/drawing/2014/main" id="{74A402D2-66E1-4770-88AB-F2F1C3C17B53}"/>
              </a:ext>
            </a:extLst>
          </p:cNvPr>
          <p:cNvSpPr>
            <a:spLocks noGrp="1"/>
          </p:cNvSpPr>
          <p:nvPr>
            <p:ph idx="1"/>
          </p:nvPr>
        </p:nvSpPr>
        <p:spPr/>
        <p:txBody>
          <a:bodyPr/>
          <a:lstStyle/>
          <a:p>
            <a:r>
              <a:rPr lang="en-CA" dirty="0"/>
              <a:t>What we expect to see</a:t>
            </a:r>
          </a:p>
          <a:p>
            <a:pPr lvl="1"/>
            <a:r>
              <a:rPr lang="en-CA" dirty="0"/>
              <a:t>Test: The network topology displays on screen. PASS</a:t>
            </a:r>
          </a:p>
          <a:p>
            <a:pPr lvl="1"/>
            <a:r>
              <a:rPr lang="en-CA" dirty="0"/>
              <a:t>Test: Metrics displayed when a node from the path is selected. PASS</a:t>
            </a:r>
          </a:p>
          <a:p>
            <a:pPr lvl="2"/>
            <a:r>
              <a:rPr lang="en-CA" dirty="0"/>
              <a:t>Note: issues with calculations, and how percentages are displayed</a:t>
            </a:r>
          </a:p>
          <a:p>
            <a:pPr lvl="1"/>
            <a:r>
              <a:rPr lang="en-CA" dirty="0"/>
              <a:t>Test: Path color changes between edges based on the network status . PASS</a:t>
            </a:r>
          </a:p>
          <a:p>
            <a:pPr lvl="1"/>
            <a:r>
              <a:rPr lang="en-CA" dirty="0"/>
              <a:t>Test: User can select two endpoints and the program will return the path, metrics for selected points, and path status for the path. PASS</a:t>
            </a:r>
          </a:p>
        </p:txBody>
      </p:sp>
    </p:spTree>
    <p:extLst>
      <p:ext uri="{BB962C8B-B14F-4D97-AF65-F5344CB8AC3E}">
        <p14:creationId xmlns:p14="http://schemas.microsoft.com/office/powerpoint/2010/main" val="1735563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2DEAD5-98FA-41E1-8F39-10147FB7CCF5}"/>
              </a:ext>
            </a:extLst>
          </p:cNvPr>
          <p:cNvSpPr>
            <a:spLocks noGrp="1"/>
          </p:cNvSpPr>
          <p:nvPr>
            <p:ph type="title"/>
          </p:nvPr>
        </p:nvSpPr>
        <p:spPr/>
        <p:txBody>
          <a:bodyPr/>
          <a:lstStyle/>
          <a:p>
            <a:r>
              <a:rPr lang="en-CA" dirty="0"/>
              <a:t>Possible improvements</a:t>
            </a:r>
          </a:p>
        </p:txBody>
      </p:sp>
      <p:sp>
        <p:nvSpPr>
          <p:cNvPr id="3" name="Content Placeholder 2">
            <a:extLst>
              <a:ext uri="{FF2B5EF4-FFF2-40B4-BE49-F238E27FC236}">
                <a16:creationId xmlns="" xmlns:a16="http://schemas.microsoft.com/office/drawing/2014/main" id="{E14D16D4-61C6-45B9-86FC-37E8EF1CDECC}"/>
              </a:ext>
            </a:extLst>
          </p:cNvPr>
          <p:cNvSpPr>
            <a:spLocks noGrp="1"/>
          </p:cNvSpPr>
          <p:nvPr>
            <p:ph idx="1"/>
          </p:nvPr>
        </p:nvSpPr>
        <p:spPr/>
        <p:txBody>
          <a:bodyPr/>
          <a:lstStyle/>
          <a:p>
            <a:r>
              <a:rPr lang="en-CA" dirty="0"/>
              <a:t>Comparative testing with a known method or solution ( use another company software)</a:t>
            </a:r>
          </a:p>
          <a:p>
            <a:r>
              <a:rPr lang="en-CA" dirty="0"/>
              <a:t>Testing our software on an actual network as opposed to using simulated data and a predetermined network topology</a:t>
            </a:r>
          </a:p>
          <a:p>
            <a:r>
              <a:rPr lang="en-CA" dirty="0"/>
              <a:t>Spend time working with other open source drawing software to make the program look nicer and cleaner</a:t>
            </a:r>
          </a:p>
          <a:p>
            <a:endParaRPr lang="en-CA" dirty="0"/>
          </a:p>
        </p:txBody>
      </p:sp>
    </p:spTree>
    <p:extLst>
      <p:ext uri="{BB962C8B-B14F-4D97-AF65-F5344CB8AC3E}">
        <p14:creationId xmlns:p14="http://schemas.microsoft.com/office/powerpoint/2010/main" val="3975618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15189-91BC-4E48-B5A2-2E6DFCDA8B4F}"/>
              </a:ext>
            </a:extLst>
          </p:cNvPr>
          <p:cNvSpPr>
            <a:spLocks noGrp="1"/>
          </p:cNvSpPr>
          <p:nvPr>
            <p:ph type="title"/>
          </p:nvPr>
        </p:nvSpPr>
        <p:spPr/>
        <p:txBody>
          <a:bodyPr/>
          <a:lstStyle/>
          <a:p>
            <a:r>
              <a:rPr lang="en-CA" dirty="0"/>
              <a:t>Wishlist </a:t>
            </a:r>
            <a:endParaRPr lang="en-US" dirty="0"/>
          </a:p>
        </p:txBody>
      </p:sp>
      <p:sp>
        <p:nvSpPr>
          <p:cNvPr id="3" name="Content Placeholder 2">
            <a:extLst>
              <a:ext uri="{FF2B5EF4-FFF2-40B4-BE49-F238E27FC236}">
                <a16:creationId xmlns="" xmlns:a16="http://schemas.microsoft.com/office/drawing/2014/main" id="{C6068337-C283-4DFD-9F3D-BBC169F4927B}"/>
              </a:ext>
            </a:extLst>
          </p:cNvPr>
          <p:cNvSpPr>
            <a:spLocks noGrp="1"/>
          </p:cNvSpPr>
          <p:nvPr>
            <p:ph idx="1"/>
          </p:nvPr>
        </p:nvSpPr>
        <p:spPr/>
        <p:txBody>
          <a:bodyPr>
            <a:noAutofit/>
          </a:bodyPr>
          <a:lstStyle/>
          <a:p>
            <a:r>
              <a:rPr lang="en-US" sz="1800" dirty="0"/>
              <a:t>Some of the features we wanted to implement, but ran out of time to implement them are as followed</a:t>
            </a:r>
          </a:p>
          <a:p>
            <a:pPr lvl="1"/>
            <a:r>
              <a:rPr lang="en-US" sz="1600" dirty="0"/>
              <a:t>Modify the shortest path algorithm to consider the network parameters when finding the shortest path</a:t>
            </a:r>
          </a:p>
          <a:p>
            <a:pPr lvl="1"/>
            <a:r>
              <a:rPr lang="en-US" sz="1600" dirty="0"/>
              <a:t>Allowing the User to choose their own path</a:t>
            </a:r>
          </a:p>
          <a:p>
            <a:pPr lvl="1"/>
            <a:r>
              <a:rPr lang="en-US" sz="1600" dirty="0"/>
              <a:t>Ensuring that calculations are correct and that steps/equations used are displayed in the program.</a:t>
            </a:r>
            <a:endParaRPr lang="en-US" dirty="0"/>
          </a:p>
        </p:txBody>
      </p:sp>
    </p:spTree>
    <p:extLst>
      <p:ext uri="{BB962C8B-B14F-4D97-AF65-F5344CB8AC3E}">
        <p14:creationId xmlns:p14="http://schemas.microsoft.com/office/powerpoint/2010/main" val="50008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920" y="1424694"/>
            <a:ext cx="8744989" cy="4890208"/>
          </a:xfrm>
        </p:spPr>
      </p:pic>
    </p:spTree>
    <p:extLst>
      <p:ext uri="{BB962C8B-B14F-4D97-AF65-F5344CB8AC3E}">
        <p14:creationId xmlns:p14="http://schemas.microsoft.com/office/powerpoint/2010/main" val="115857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Definition and outline of problem</a:t>
            </a:r>
          </a:p>
        </p:txBody>
      </p:sp>
      <p:sp>
        <p:nvSpPr>
          <p:cNvPr id="3" name="Content Placeholder 2"/>
          <p:cNvSpPr>
            <a:spLocks noGrp="1"/>
          </p:cNvSpPr>
          <p:nvPr>
            <p:ph idx="1"/>
          </p:nvPr>
        </p:nvSpPr>
        <p:spPr/>
        <p:txBody>
          <a:bodyPr/>
          <a:lstStyle/>
          <a:p>
            <a:r>
              <a:rPr lang="en-CA" dirty="0"/>
              <a:t>Addressing </a:t>
            </a:r>
            <a:r>
              <a:rPr lang="en-CA" dirty="0" err="1"/>
              <a:t>QoS</a:t>
            </a:r>
            <a:r>
              <a:rPr lang="en-CA" dirty="0"/>
              <a:t> monitoring problems </a:t>
            </a:r>
            <a:endParaRPr lang="en-US" dirty="0"/>
          </a:p>
          <a:p>
            <a:r>
              <a:rPr lang="en-CA" dirty="0"/>
              <a:t>Main</a:t>
            </a:r>
            <a:r>
              <a:rPr lang="en-US" dirty="0"/>
              <a:t> plan : to develop prototype </a:t>
            </a:r>
            <a:r>
              <a:rPr lang="en-US" dirty="0" err="1"/>
              <a:t>QoS</a:t>
            </a:r>
            <a:r>
              <a:rPr lang="en-US" dirty="0"/>
              <a:t> monitor app</a:t>
            </a:r>
          </a:p>
          <a:p>
            <a:pPr lvl="1"/>
            <a:r>
              <a:rPr lang="en-CA" dirty="0"/>
              <a:t>W</a:t>
            </a:r>
            <a:r>
              <a:rPr lang="en-US" dirty="0"/>
              <a:t>ill analyze and sort network information</a:t>
            </a:r>
          </a:p>
          <a:p>
            <a:pPr lvl="1"/>
            <a:r>
              <a:rPr lang="en-US" dirty="0"/>
              <a:t>Consider two points on a network</a:t>
            </a:r>
          </a:p>
        </p:txBody>
      </p:sp>
    </p:spTree>
    <p:extLst>
      <p:ext uri="{BB962C8B-B14F-4D97-AF65-F5344CB8AC3E}">
        <p14:creationId xmlns:p14="http://schemas.microsoft.com/office/powerpoint/2010/main" val="116977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D7E958-B34A-4CEC-9AD3-7E797C34C625}"/>
              </a:ext>
            </a:extLst>
          </p:cNvPr>
          <p:cNvSpPr>
            <a:spLocks noGrp="1"/>
          </p:cNvSpPr>
          <p:nvPr>
            <p:ph type="title"/>
          </p:nvPr>
        </p:nvSpPr>
        <p:spPr>
          <a:xfrm>
            <a:off x="1417636" y="2548218"/>
            <a:ext cx="9404723" cy="1400530"/>
          </a:xfrm>
        </p:spPr>
        <p:txBody>
          <a:bodyPr/>
          <a:lstStyle/>
          <a:p>
            <a:r>
              <a:rPr lang="en-CA" dirty="0"/>
              <a:t>					Thank you!</a:t>
            </a:r>
            <a:br>
              <a:rPr lang="en-CA" dirty="0"/>
            </a:br>
            <a:r>
              <a:rPr lang="en-CA" dirty="0"/>
              <a:t>						</a:t>
            </a:r>
            <a:r>
              <a:rPr lang="en-CA" sz="2000" dirty="0"/>
              <a:t>Any questions?</a:t>
            </a:r>
            <a:endParaRPr lang="en-CA" dirty="0"/>
          </a:p>
        </p:txBody>
      </p:sp>
    </p:spTree>
    <p:extLst>
      <p:ext uri="{BB962C8B-B14F-4D97-AF65-F5344CB8AC3E}">
        <p14:creationId xmlns:p14="http://schemas.microsoft.com/office/powerpoint/2010/main" val="913523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It Important / motivation</a:t>
            </a:r>
          </a:p>
        </p:txBody>
      </p:sp>
      <p:sp>
        <p:nvSpPr>
          <p:cNvPr id="3" name="Content Placeholder 2"/>
          <p:cNvSpPr>
            <a:spLocks noGrp="1"/>
          </p:cNvSpPr>
          <p:nvPr>
            <p:ph idx="1"/>
          </p:nvPr>
        </p:nvSpPr>
        <p:spPr/>
        <p:txBody>
          <a:bodyPr>
            <a:normAutofit lnSpcReduction="10000"/>
          </a:bodyPr>
          <a:lstStyle/>
          <a:p>
            <a:r>
              <a:rPr lang="en-US" dirty="0"/>
              <a:t>This problem is important to network technology</a:t>
            </a:r>
          </a:p>
          <a:p>
            <a:pPr lvl="1"/>
            <a:r>
              <a:rPr lang="en-US" dirty="0"/>
              <a:t>It will allow us to obtain more accurate information on how constant and stable flow of networks that are available by ISPs to the public</a:t>
            </a:r>
          </a:p>
          <a:p>
            <a:pPr lvl="1"/>
            <a:r>
              <a:rPr lang="en-US" dirty="0"/>
              <a:t>The need for developing connection solutions and persistence in data transfer </a:t>
            </a:r>
          </a:p>
          <a:p>
            <a:pPr lvl="1"/>
            <a:endParaRPr lang="en-US" dirty="0"/>
          </a:p>
          <a:p>
            <a:r>
              <a:rPr lang="en-US" dirty="0"/>
              <a:t>Motivation:</a:t>
            </a:r>
          </a:p>
          <a:p>
            <a:pPr lvl="1"/>
            <a:r>
              <a:rPr lang="en-US" dirty="0"/>
              <a:t>As technology becomes more integrated in society, aspects such as internet availability become vital for business and people to stay connected</a:t>
            </a:r>
          </a:p>
          <a:p>
            <a:pPr lvl="1"/>
            <a:r>
              <a:rPr lang="en-US" dirty="0"/>
              <a:t>Using our solution, we hope to help ISP find areas in their networks that require immediate attention</a:t>
            </a:r>
          </a:p>
          <a:p>
            <a:pPr lvl="1"/>
            <a:endParaRPr lang="en-US" dirty="0"/>
          </a:p>
        </p:txBody>
      </p:sp>
    </p:spTree>
    <p:extLst>
      <p:ext uri="{BB962C8B-B14F-4D97-AF65-F5344CB8AC3E}">
        <p14:creationId xmlns:p14="http://schemas.microsoft.com/office/powerpoint/2010/main" val="207556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Existing Solutions </a:t>
            </a:r>
          </a:p>
        </p:txBody>
      </p:sp>
      <p:sp>
        <p:nvSpPr>
          <p:cNvPr id="3" name="Content Placeholder 2"/>
          <p:cNvSpPr>
            <a:spLocks noGrp="1"/>
          </p:cNvSpPr>
          <p:nvPr>
            <p:ph idx="1"/>
          </p:nvPr>
        </p:nvSpPr>
        <p:spPr>
          <a:xfrm>
            <a:off x="1103312" y="1090863"/>
            <a:ext cx="9500520" cy="4483767"/>
          </a:xfrm>
        </p:spPr>
        <p:txBody>
          <a:bodyPr/>
          <a:lstStyle/>
          <a:p>
            <a:r>
              <a:rPr lang="en-US" dirty="0"/>
              <a:t>Companies run and maintain different software that is similar to ours in order to provide proactive QOS monitoring.</a:t>
            </a:r>
          </a:p>
          <a:p>
            <a:r>
              <a:rPr lang="en-US" dirty="0"/>
              <a:t>Ex:</a:t>
            </a:r>
          </a:p>
          <a:p>
            <a:pPr lvl="1"/>
            <a:r>
              <a:rPr lang="en-US" dirty="0"/>
              <a:t>Synthetics By New Relic</a:t>
            </a:r>
          </a:p>
          <a:p>
            <a:pPr lvl="1"/>
            <a:r>
              <a:rPr lang="en-US" dirty="0" err="1"/>
              <a:t>LiveNX</a:t>
            </a:r>
            <a:r>
              <a:rPr lang="en-US" dirty="0"/>
              <a:t> by </a:t>
            </a:r>
            <a:r>
              <a:rPr lang="en-US" dirty="0" err="1"/>
              <a:t>LiveAction</a:t>
            </a:r>
            <a:endParaRPr lang="en-US" dirty="0"/>
          </a:p>
        </p:txBody>
      </p:sp>
      <p:pic>
        <p:nvPicPr>
          <p:cNvPr id="2052" name="Picture 4" descr="creen-insigh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720" y="3125336"/>
            <a:ext cx="4802935" cy="32271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 xmlns:a16="http://schemas.microsoft.com/office/drawing/2014/main" id="{C4D0E7AE-3690-4684-B05F-9FEE0BC6D47F}"/>
              </a:ext>
            </a:extLst>
          </p:cNvPr>
          <p:cNvPicPr>
            <a:picLocks noChangeAspect="1"/>
          </p:cNvPicPr>
          <p:nvPr/>
        </p:nvPicPr>
        <p:blipFill>
          <a:blip r:embed="rId4"/>
          <a:stretch>
            <a:fillRect/>
          </a:stretch>
        </p:blipFill>
        <p:spPr>
          <a:xfrm>
            <a:off x="6308856" y="3017237"/>
            <a:ext cx="5451095" cy="3308000"/>
          </a:xfrm>
          <a:prstGeom prst="rect">
            <a:avLst/>
          </a:prstGeom>
        </p:spPr>
      </p:pic>
    </p:spTree>
    <p:extLst>
      <p:ext uri="{BB962C8B-B14F-4D97-AF65-F5344CB8AC3E}">
        <p14:creationId xmlns:p14="http://schemas.microsoft.com/office/powerpoint/2010/main" val="123973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Existing Solutions (2)</a:t>
            </a:r>
          </a:p>
        </p:txBody>
      </p:sp>
      <p:sp>
        <p:nvSpPr>
          <p:cNvPr id="3" name="Content Placeholder 2"/>
          <p:cNvSpPr>
            <a:spLocks noGrp="1"/>
          </p:cNvSpPr>
          <p:nvPr>
            <p:ph idx="1"/>
          </p:nvPr>
        </p:nvSpPr>
        <p:spPr/>
        <p:txBody>
          <a:bodyPr/>
          <a:lstStyle/>
          <a:p>
            <a:pPr fontAlgn="base"/>
            <a:r>
              <a:rPr lang="en-US" dirty="0"/>
              <a:t>1) Synthetics by New Relic, provides the service of </a:t>
            </a:r>
            <a:r>
              <a:rPr lang="en-US" dirty="0" err="1"/>
              <a:t>QoS</a:t>
            </a:r>
            <a:r>
              <a:rPr lang="en-US" dirty="0"/>
              <a:t> monitoring specifically for small companies and applications, showing their performance and  factors as the flow of data, packet loss, load times and more using graphs, and charts</a:t>
            </a:r>
          </a:p>
          <a:p>
            <a:pPr fontAlgn="base"/>
            <a:r>
              <a:rPr lang="en-US" dirty="0"/>
              <a:t>2) </a:t>
            </a:r>
            <a:r>
              <a:rPr lang="en-US" dirty="0" err="1"/>
              <a:t>LiveNX</a:t>
            </a:r>
            <a:r>
              <a:rPr lang="en-US" dirty="0"/>
              <a:t> by </a:t>
            </a:r>
            <a:r>
              <a:rPr lang="en-US" dirty="0" err="1"/>
              <a:t>LiveAction</a:t>
            </a:r>
            <a:r>
              <a:rPr lang="en-US" dirty="0"/>
              <a:t>, provides proactive </a:t>
            </a:r>
            <a:r>
              <a:rPr lang="en-US" dirty="0" err="1"/>
              <a:t>QoS</a:t>
            </a:r>
            <a:r>
              <a:rPr lang="en-US" dirty="0"/>
              <a:t> monitoring showing a network topology with status between endpoints while allowing the user to analyze the path to see where problems may be or where they may arise. Users can also preview CLI changes to see the effect it will have on the network topology before sending it to the router.</a:t>
            </a:r>
          </a:p>
        </p:txBody>
      </p:sp>
    </p:spTree>
    <p:extLst>
      <p:ext uri="{BB962C8B-B14F-4D97-AF65-F5344CB8AC3E}">
        <p14:creationId xmlns:p14="http://schemas.microsoft.com/office/powerpoint/2010/main" val="839224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Relics Synthetics v. Our program</a:t>
            </a:r>
          </a:p>
        </p:txBody>
      </p:sp>
      <p:sp>
        <p:nvSpPr>
          <p:cNvPr id="3" name="Content Placeholder 2"/>
          <p:cNvSpPr>
            <a:spLocks noGrp="1"/>
          </p:cNvSpPr>
          <p:nvPr>
            <p:ph idx="1"/>
          </p:nvPr>
        </p:nvSpPr>
        <p:spPr/>
        <p:txBody>
          <a:bodyPr>
            <a:normAutofit lnSpcReduction="10000"/>
          </a:bodyPr>
          <a:lstStyle/>
          <a:p>
            <a:r>
              <a:rPr lang="en-US" dirty="0"/>
              <a:t>Different:</a:t>
            </a:r>
          </a:p>
          <a:p>
            <a:pPr lvl="1"/>
            <a:r>
              <a:rPr lang="en-US" dirty="0"/>
              <a:t>Synthetics is more focused on websites, so it has features that allow users to see which content types are being loading and how the average load duration and payload size impact performance.</a:t>
            </a:r>
          </a:p>
          <a:p>
            <a:pPr lvl="1"/>
            <a:r>
              <a:rPr lang="en-US" dirty="0"/>
              <a:t>Synthetics allows for simulated browser interactions from a browser script that is written with a modified version of JavaScript.</a:t>
            </a:r>
          </a:p>
          <a:p>
            <a:pPr lvl="1"/>
            <a:r>
              <a:rPr lang="en-US" dirty="0"/>
              <a:t>Synthetics uses charts and graphs to display the information while we use a network topology.</a:t>
            </a:r>
          </a:p>
          <a:p>
            <a:r>
              <a:rPr lang="en-US" dirty="0"/>
              <a:t>Similar:</a:t>
            </a:r>
          </a:p>
          <a:p>
            <a:pPr lvl="1"/>
            <a:r>
              <a:rPr lang="en-US" dirty="0"/>
              <a:t>Provides information such as network status. ( both show if its at good standing, slow, or undesirable)</a:t>
            </a:r>
          </a:p>
          <a:p>
            <a:pPr lvl="1"/>
            <a:r>
              <a:rPr lang="en-US" dirty="0"/>
              <a:t>View detailed metrics to see determine where the issue may possibly arise from. ( throughput, link utilization, </a:t>
            </a:r>
            <a:r>
              <a:rPr lang="en-US" dirty="0" err="1"/>
              <a:t>etc</a:t>
            </a:r>
            <a:r>
              <a:rPr lang="en-US" dirty="0"/>
              <a:t>…)</a:t>
            </a:r>
          </a:p>
          <a:p>
            <a:pPr lvl="1"/>
            <a:endParaRPr lang="en-US" dirty="0"/>
          </a:p>
        </p:txBody>
      </p:sp>
    </p:spTree>
    <p:extLst>
      <p:ext uri="{BB962C8B-B14F-4D97-AF65-F5344CB8AC3E}">
        <p14:creationId xmlns:p14="http://schemas.microsoft.com/office/powerpoint/2010/main" val="81532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LiveAction</a:t>
            </a:r>
            <a:r>
              <a:rPr lang="en-US" dirty="0"/>
              <a:t> </a:t>
            </a:r>
            <a:r>
              <a:rPr lang="en-US" dirty="0" err="1"/>
              <a:t>LiveNX</a:t>
            </a:r>
            <a:r>
              <a:rPr lang="en-US" dirty="0"/>
              <a:t> v. Our Program</a:t>
            </a:r>
          </a:p>
        </p:txBody>
      </p:sp>
      <p:sp>
        <p:nvSpPr>
          <p:cNvPr id="3" name="Content Placeholder 2"/>
          <p:cNvSpPr>
            <a:spLocks noGrp="1"/>
          </p:cNvSpPr>
          <p:nvPr>
            <p:ph idx="1"/>
          </p:nvPr>
        </p:nvSpPr>
        <p:spPr/>
        <p:txBody>
          <a:bodyPr/>
          <a:lstStyle/>
          <a:p>
            <a:r>
              <a:rPr lang="en-US" dirty="0"/>
              <a:t>Different:</a:t>
            </a:r>
          </a:p>
          <a:p>
            <a:pPr lvl="1"/>
            <a:r>
              <a:rPr lang="en-US" dirty="0" err="1"/>
              <a:t>LiveNX</a:t>
            </a:r>
            <a:r>
              <a:rPr lang="en-US" dirty="0"/>
              <a:t> allows the user to preview any changes made to the router by simulating the change</a:t>
            </a:r>
          </a:p>
          <a:p>
            <a:pPr lvl="1"/>
            <a:r>
              <a:rPr lang="en-US" dirty="0" err="1"/>
              <a:t>LiveNX</a:t>
            </a:r>
            <a:r>
              <a:rPr lang="en-US" dirty="0"/>
              <a:t> allows the user to generate fake network traffic to see the effect it will have on the network, while we use a predetermined set of data </a:t>
            </a:r>
          </a:p>
          <a:p>
            <a:r>
              <a:rPr lang="en-US" dirty="0"/>
              <a:t>Similar:</a:t>
            </a:r>
          </a:p>
          <a:p>
            <a:pPr lvl="1"/>
            <a:r>
              <a:rPr lang="en-US" dirty="0"/>
              <a:t>Network topology (map) that shows </a:t>
            </a:r>
            <a:r>
              <a:rPr lang="en-US" dirty="0" err="1"/>
              <a:t>QoS</a:t>
            </a:r>
            <a:r>
              <a:rPr lang="en-US" dirty="0"/>
              <a:t> parameters and the network status.</a:t>
            </a:r>
          </a:p>
          <a:p>
            <a:pPr lvl="1"/>
            <a:r>
              <a:rPr lang="en-US" dirty="0"/>
              <a:t>User can see the network status and </a:t>
            </a:r>
            <a:r>
              <a:rPr lang="en-US" dirty="0" err="1"/>
              <a:t>QoS</a:t>
            </a:r>
            <a:r>
              <a:rPr lang="en-US" dirty="0"/>
              <a:t> parameters for a path on the topology.</a:t>
            </a:r>
          </a:p>
          <a:p>
            <a:pPr lvl="1"/>
            <a:endParaRPr lang="en-US" dirty="0"/>
          </a:p>
        </p:txBody>
      </p:sp>
    </p:spTree>
    <p:extLst>
      <p:ext uri="{BB962C8B-B14F-4D97-AF65-F5344CB8AC3E}">
        <p14:creationId xmlns:p14="http://schemas.microsoft.com/office/powerpoint/2010/main" val="398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Solution / How it was designed</a:t>
            </a:r>
          </a:p>
        </p:txBody>
      </p:sp>
      <p:sp>
        <p:nvSpPr>
          <p:cNvPr id="3" name="Content Placeholder 2"/>
          <p:cNvSpPr>
            <a:spLocks noGrp="1"/>
          </p:cNvSpPr>
          <p:nvPr>
            <p:ph idx="1"/>
          </p:nvPr>
        </p:nvSpPr>
        <p:spPr/>
        <p:txBody>
          <a:bodyPr>
            <a:normAutofit/>
          </a:bodyPr>
          <a:lstStyle/>
          <a:p>
            <a:r>
              <a:rPr lang="en-US" dirty="0"/>
              <a:t>Our solution is a Java Program that provides proactive QOS monitoring for a path which is based off the given parameters, considering </a:t>
            </a:r>
            <a:r>
              <a:rPr lang="en-US" dirty="0" smtClean="0"/>
              <a:t>a shortest </a:t>
            </a:r>
            <a:r>
              <a:rPr lang="en-US" dirty="0"/>
              <a:t>path between two </a:t>
            </a:r>
            <a:r>
              <a:rPr lang="en-US" dirty="0" smtClean="0"/>
              <a:t>endpoints via an internet source</a:t>
            </a:r>
            <a:endParaRPr lang="en-US" dirty="0"/>
          </a:p>
          <a:p>
            <a:r>
              <a:rPr lang="en-US" dirty="0"/>
              <a:t>It was designed by answering two questions:</a:t>
            </a:r>
          </a:p>
          <a:p>
            <a:pPr lvl="1"/>
            <a:r>
              <a:rPr lang="en-US" dirty="0"/>
              <a:t>How to draw topology and show information? </a:t>
            </a:r>
          </a:p>
          <a:p>
            <a:pPr lvl="2"/>
            <a:r>
              <a:rPr lang="en-US" dirty="0"/>
              <a:t>By using open source software</a:t>
            </a:r>
          </a:p>
          <a:p>
            <a:pPr lvl="1"/>
            <a:r>
              <a:rPr lang="en-US" dirty="0"/>
              <a:t>How to find the path in a topology?</a:t>
            </a:r>
          </a:p>
          <a:p>
            <a:pPr lvl="2"/>
            <a:r>
              <a:rPr lang="en-US" dirty="0"/>
              <a:t>Using a shortest path algorithm</a:t>
            </a:r>
          </a:p>
        </p:txBody>
      </p:sp>
    </p:spTree>
    <p:extLst>
      <p:ext uri="{BB962C8B-B14F-4D97-AF65-F5344CB8AC3E}">
        <p14:creationId xmlns:p14="http://schemas.microsoft.com/office/powerpoint/2010/main" val="159811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C08669-7BCC-4BCF-BFE7-B4956CCA38F4}"/>
              </a:ext>
            </a:extLst>
          </p:cNvPr>
          <p:cNvSpPr>
            <a:spLocks noGrp="1"/>
          </p:cNvSpPr>
          <p:nvPr>
            <p:ph type="title"/>
          </p:nvPr>
        </p:nvSpPr>
        <p:spPr/>
        <p:txBody>
          <a:bodyPr/>
          <a:lstStyle/>
          <a:p>
            <a:r>
              <a:rPr lang="en-CA" dirty="0"/>
              <a:t>challenges</a:t>
            </a:r>
          </a:p>
        </p:txBody>
      </p:sp>
      <p:sp>
        <p:nvSpPr>
          <p:cNvPr id="3" name="Content Placeholder 2">
            <a:extLst>
              <a:ext uri="{FF2B5EF4-FFF2-40B4-BE49-F238E27FC236}">
                <a16:creationId xmlns="" xmlns:a16="http://schemas.microsoft.com/office/drawing/2014/main" id="{222E4A00-03EA-4BB2-A209-2146E78926F6}"/>
              </a:ext>
            </a:extLst>
          </p:cNvPr>
          <p:cNvSpPr>
            <a:spLocks noGrp="1"/>
          </p:cNvSpPr>
          <p:nvPr>
            <p:ph idx="1"/>
          </p:nvPr>
        </p:nvSpPr>
        <p:spPr/>
        <p:txBody>
          <a:bodyPr/>
          <a:lstStyle/>
          <a:p>
            <a:r>
              <a:rPr lang="en-CA" dirty="0"/>
              <a:t>Time</a:t>
            </a:r>
          </a:p>
          <a:p>
            <a:pPr lvl="1"/>
            <a:r>
              <a:rPr lang="en-CA" dirty="0"/>
              <a:t>Other classes, work and additional activities</a:t>
            </a:r>
          </a:p>
          <a:p>
            <a:pPr lvl="1"/>
            <a:r>
              <a:rPr lang="en-CA" dirty="0"/>
              <a:t>Caused delays</a:t>
            </a:r>
          </a:p>
          <a:p>
            <a:r>
              <a:rPr lang="en-CA" dirty="0"/>
              <a:t>coding / bugs </a:t>
            </a:r>
          </a:p>
          <a:p>
            <a:pPr lvl="1"/>
            <a:r>
              <a:rPr lang="en-CA" dirty="0"/>
              <a:t>Tricky to handle </a:t>
            </a:r>
            <a:r>
              <a:rPr lang="en-CA" dirty="0" smtClean="0"/>
              <a:t>JUNG</a:t>
            </a:r>
            <a:endParaRPr lang="en-CA" dirty="0"/>
          </a:p>
          <a:p>
            <a:r>
              <a:rPr lang="en-CA" dirty="0"/>
              <a:t>Testing and deciding on </a:t>
            </a:r>
            <a:r>
              <a:rPr lang="en-CA" dirty="0" smtClean="0"/>
              <a:t>approach</a:t>
            </a:r>
          </a:p>
          <a:p>
            <a:pPr lvl="1"/>
            <a:r>
              <a:rPr lang="en-CA" dirty="0" smtClean="0"/>
              <a:t>Trying to find information and ranges on metrics used</a:t>
            </a:r>
            <a:endParaRPr lang="en-CA" dirty="0"/>
          </a:p>
          <a:p>
            <a:pPr lvl="1"/>
            <a:endParaRPr lang="en-CA" dirty="0"/>
          </a:p>
        </p:txBody>
      </p:sp>
    </p:spTree>
    <p:extLst>
      <p:ext uri="{BB962C8B-B14F-4D97-AF65-F5344CB8AC3E}">
        <p14:creationId xmlns:p14="http://schemas.microsoft.com/office/powerpoint/2010/main" val="3087953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352</TotalTime>
  <Words>1081</Words>
  <Application>Microsoft Macintosh PowerPoint</Application>
  <PresentationFormat>Widescreen</PresentationFormat>
  <Paragraphs>134</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Century Gothic</vt:lpstr>
      <vt:lpstr>Mangal</vt:lpstr>
      <vt:lpstr>Wingdings 3</vt:lpstr>
      <vt:lpstr>Arial</vt:lpstr>
      <vt:lpstr>Ion</vt:lpstr>
      <vt:lpstr>4457 Project  Presentation</vt:lpstr>
      <vt:lpstr>Definition and outline of problem</vt:lpstr>
      <vt:lpstr>Why Is It Important / motivation</vt:lpstr>
      <vt:lpstr>Existing Solutions </vt:lpstr>
      <vt:lpstr>Existing Solutions (2)</vt:lpstr>
      <vt:lpstr>New Relics Synthetics v. Our program</vt:lpstr>
      <vt:lpstr>LiveAction LiveNX v. Our Program</vt:lpstr>
      <vt:lpstr>Our Solution / How it was designed</vt:lpstr>
      <vt:lpstr>challenges</vt:lpstr>
      <vt:lpstr>Step by step description of how software/solution was developed</vt:lpstr>
      <vt:lpstr>How Our Solution Works</vt:lpstr>
      <vt:lpstr>How Our Solution Works (2)</vt:lpstr>
      <vt:lpstr>Demo</vt:lpstr>
      <vt:lpstr>Data Ranges</vt:lpstr>
      <vt:lpstr>Overview of Our Proposed Idea to Address the Problem</vt:lpstr>
      <vt:lpstr>Testing and results</vt:lpstr>
      <vt:lpstr>Possible improvements</vt:lpstr>
      <vt:lpstr>Wishlist </vt:lpstr>
      <vt:lpstr>Timeline</vt:lpstr>
      <vt:lpstr>     Thank you!       Any questions?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4457 Project Proposal</dc:title>
  <dc:creator>Microsoft Office User</dc:creator>
  <cp:lastModifiedBy>Microsoft Office User</cp:lastModifiedBy>
  <cp:revision>38</cp:revision>
  <dcterms:created xsi:type="dcterms:W3CDTF">2017-11-03T12:23:14Z</dcterms:created>
  <dcterms:modified xsi:type="dcterms:W3CDTF">2017-12-08T04:15:56Z</dcterms:modified>
</cp:coreProperties>
</file>