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7" r:id="rId2"/>
    <p:sldId id="258" r:id="rId3"/>
    <p:sldId id="259" r:id="rId4"/>
    <p:sldId id="260" r:id="rId5"/>
    <p:sldId id="261" r:id="rId6"/>
    <p:sldId id="262" r:id="rId7"/>
    <p:sldId id="282" r:id="rId8"/>
    <p:sldId id="283" r:id="rId9"/>
    <p:sldId id="284" r:id="rId10"/>
    <p:sldId id="263" r:id="rId11"/>
    <p:sldId id="264" r:id="rId12"/>
    <p:sldId id="265" r:id="rId13"/>
    <p:sldId id="266" r:id="rId14"/>
    <p:sldId id="267" r:id="rId15"/>
    <p:sldId id="279" r:id="rId16"/>
    <p:sldId id="280" r:id="rId17"/>
    <p:sldId id="281" r:id="rId18"/>
    <p:sldId id="275" r:id="rId19"/>
    <p:sldId id="276" r:id="rId20"/>
    <p:sldId id="277" r:id="rId21"/>
    <p:sldId id="27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4">
          <p15:clr>
            <a:srgbClr val="A4A3A4"/>
          </p15:clr>
        </p15:guide>
        <p15:guide id="2" pos="1678">
          <p15:clr>
            <a:srgbClr val="A4A3A4"/>
          </p15:clr>
        </p15:guide>
        <p15:guide id="3" pos="54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47A3"/>
    <a:srgbClr val="B12467"/>
    <a:srgbClr val="020509"/>
    <a:srgbClr val="153071"/>
    <a:srgbClr val="A53D9D"/>
    <a:srgbClr val="041F3A"/>
    <a:srgbClr val="000412"/>
    <a:srgbClr val="6293C9"/>
    <a:srgbClr val="2D45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showGuides="1">
      <p:cViewPr varScale="1">
        <p:scale>
          <a:sx n="84" d="100"/>
          <a:sy n="84" d="100"/>
        </p:scale>
        <p:origin x="740" y="56"/>
      </p:cViewPr>
      <p:guideLst>
        <p:guide orient="horz" pos="2414"/>
        <p:guide pos="1678"/>
        <p:guide pos="544"/>
      </p:guideLst>
    </p:cSldViewPr>
  </p:slideViewPr>
  <p:notesTextViewPr>
    <p:cViewPr>
      <p:scale>
        <a:sx n="1" d="1"/>
        <a:sy n="1" d="1"/>
      </p:scale>
      <p:origin x="0" y="0"/>
    </p:cViewPr>
  </p:notesText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1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t>2023/12/31</a:t>
            </a:fld>
            <a:endParaRPr lang="zh-CN" altLang="en-US"/>
          </a:p>
        </p:txBody>
      </p:sp>
      <p:sp>
        <p:nvSpPr>
          <p:cNvPr id="104871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1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104870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t>12/31/2023</a:t>
            </a:fld>
            <a:endParaRPr lang="en-US"/>
          </a:p>
        </p:txBody>
      </p:sp>
      <p:sp>
        <p:nvSpPr>
          <p:cNvPr id="104871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1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104871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97152" name="图片 2"/>
          <p:cNvPicPr>
            <a:picLocks noChangeAspect="1"/>
          </p:cNvPicPr>
          <p:nvPr userDrawn="1"/>
        </p:nvPicPr>
        <p:blipFill rotWithShape="1">
          <a:blip r:embed="rId2"/>
          <a:srcRect t="7814" b="7814"/>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0310"/>
        </a:solidFill>
        <a:effectLst/>
      </p:bgPr>
    </p:bg>
    <p:spTree>
      <p:nvGrpSpPr>
        <p:cNvPr id="1" name=""/>
        <p:cNvGrpSpPr/>
        <p:nvPr/>
      </p:nvGrpSpPr>
      <p:grpSpPr>
        <a:xfrm>
          <a:off x="0" y="0"/>
          <a:ext cx="0" cy="0"/>
          <a:chOff x="0" y="0"/>
          <a:chExt cx="0" cy="0"/>
        </a:xfrm>
      </p:grpSpPr>
      <p:pic>
        <p:nvPicPr>
          <p:cNvPr id="2097153" name="图片 2"/>
          <p:cNvPicPr>
            <a:picLocks noChangeAspect="1"/>
          </p:cNvPicPr>
          <p:nvPr userDrawn="1"/>
        </p:nvPicPr>
        <p:blipFill rotWithShape="1">
          <a:blip r:embed="rId2"/>
          <a:srcRect t="7814" b="7814"/>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zh-CN" altLang="en-US"/>
              <a:t>单击此处编辑母版标题样式</a:t>
            </a:r>
            <a:endParaRPr lang="en-US" dirty="0"/>
          </a:p>
        </p:txBody>
      </p:sp>
      <p:sp>
        <p:nvSpPr>
          <p:cNvPr id="1048686" name="Date Placeholder 2"/>
          <p:cNvSpPr>
            <a:spLocks noGrp="1"/>
          </p:cNvSpPr>
          <p:nvPr>
            <p:ph type="dt" sz="half" idx="10"/>
          </p:nvPr>
        </p:nvSpPr>
        <p:spPr/>
        <p:txBody>
          <a:bodyPr/>
          <a:lstStyle/>
          <a:p>
            <a:fld id="{95666703-9F6B-41A9-8273-A226E2EEC7FD}" type="datetimeFigureOut">
              <a:rPr lang="zh-CN" altLang="en-US" smtClean="0"/>
              <a:t>2023/12/31</a:t>
            </a:fld>
            <a:endParaRPr lang="zh-CN" altLang="en-US"/>
          </a:p>
        </p:txBody>
      </p:sp>
      <p:sp>
        <p:nvSpPr>
          <p:cNvPr id="1048687" name="Footer Placeholder 3"/>
          <p:cNvSpPr>
            <a:spLocks noGrp="1"/>
          </p:cNvSpPr>
          <p:nvPr>
            <p:ph type="ftr" sz="quarter" idx="11"/>
          </p:nvPr>
        </p:nvSpPr>
        <p:spPr/>
        <p:txBody>
          <a:bodyPr/>
          <a:lstStyle/>
          <a:p>
            <a:endParaRPr lang="zh-CN" altLang="en-US"/>
          </a:p>
        </p:txBody>
      </p:sp>
      <p:sp>
        <p:nvSpPr>
          <p:cNvPr id="1048688" name="Slide Number Placeholder 4"/>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9" name="Date Placeholder 1"/>
          <p:cNvSpPr>
            <a:spLocks noGrp="1"/>
          </p:cNvSpPr>
          <p:nvPr>
            <p:ph type="dt" sz="half" idx="10"/>
          </p:nvPr>
        </p:nvSpPr>
        <p:spPr/>
        <p:txBody>
          <a:bodyPr/>
          <a:lstStyle/>
          <a:p>
            <a:fld id="{95666703-9F6B-41A9-8273-A226E2EEC7FD}" type="datetimeFigureOut">
              <a:rPr lang="zh-CN" altLang="en-US" smtClean="0"/>
              <a:t>2023/12/31</a:t>
            </a:fld>
            <a:endParaRPr lang="zh-CN" altLang="en-US"/>
          </a:p>
        </p:txBody>
      </p:sp>
      <p:sp>
        <p:nvSpPr>
          <p:cNvPr id="1048690" name="Footer Placeholder 2"/>
          <p:cNvSpPr>
            <a:spLocks noGrp="1"/>
          </p:cNvSpPr>
          <p:nvPr>
            <p:ph type="ftr" sz="quarter" idx="11"/>
          </p:nvPr>
        </p:nvSpPr>
        <p:spPr/>
        <p:txBody>
          <a:bodyPr/>
          <a:lstStyle/>
          <a:p>
            <a:endParaRPr lang="zh-CN" altLang="en-US"/>
          </a:p>
        </p:txBody>
      </p:sp>
      <p:sp>
        <p:nvSpPr>
          <p:cNvPr id="1048691" name="Slide Number Placeholder 3"/>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104869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69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9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1048695" name="Date Placeholder 4"/>
          <p:cNvSpPr>
            <a:spLocks noGrp="1"/>
          </p:cNvSpPr>
          <p:nvPr>
            <p:ph type="dt" sz="half" idx="10"/>
          </p:nvPr>
        </p:nvSpPr>
        <p:spPr/>
        <p:txBody>
          <a:bodyPr/>
          <a:lstStyle/>
          <a:p>
            <a:fld id="{95666703-9F6B-41A9-8273-A226E2EEC7FD}" type="datetimeFigureOut">
              <a:rPr lang="zh-CN" altLang="en-US" smtClean="0"/>
              <a:t>2023/12/31</a:t>
            </a:fld>
            <a:endParaRPr lang="zh-CN" altLang="en-US"/>
          </a:p>
        </p:txBody>
      </p:sp>
      <p:sp>
        <p:nvSpPr>
          <p:cNvPr id="1048696" name="Footer Placeholder 5"/>
          <p:cNvSpPr>
            <a:spLocks noGrp="1"/>
          </p:cNvSpPr>
          <p:nvPr>
            <p:ph type="ftr" sz="quarter" idx="11"/>
          </p:nvPr>
        </p:nvSpPr>
        <p:spPr/>
        <p:txBody>
          <a:bodyPr/>
          <a:lstStyle/>
          <a:p>
            <a:endParaRPr lang="zh-CN" altLang="en-US"/>
          </a:p>
        </p:txBody>
      </p:sp>
      <p:sp>
        <p:nvSpPr>
          <p:cNvPr id="104869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1048679"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680"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1048681"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1048682" name="Date Placeholder 4"/>
          <p:cNvSpPr>
            <a:spLocks noGrp="1"/>
          </p:cNvSpPr>
          <p:nvPr>
            <p:ph type="dt" sz="half" idx="10"/>
          </p:nvPr>
        </p:nvSpPr>
        <p:spPr/>
        <p:txBody>
          <a:bodyPr/>
          <a:lstStyle/>
          <a:p>
            <a:fld id="{95666703-9F6B-41A9-8273-A226E2EEC7FD}" type="datetimeFigureOut">
              <a:rPr lang="zh-CN" altLang="en-US" smtClean="0"/>
              <a:t>2023/12/31</a:t>
            </a:fld>
            <a:endParaRPr lang="zh-CN" altLang="en-US"/>
          </a:p>
        </p:txBody>
      </p:sp>
      <p:sp>
        <p:nvSpPr>
          <p:cNvPr id="1048683" name="Footer Placeholder 5"/>
          <p:cNvSpPr>
            <a:spLocks noGrp="1"/>
          </p:cNvSpPr>
          <p:nvPr>
            <p:ph type="ftr" sz="quarter" idx="11"/>
          </p:nvPr>
        </p:nvSpPr>
        <p:spPr/>
        <p:txBody>
          <a:bodyPr/>
          <a:lstStyle/>
          <a:p>
            <a:endParaRPr lang="zh-CN" altLang="en-US"/>
          </a:p>
        </p:txBody>
      </p:sp>
      <p:sp>
        <p:nvSpPr>
          <p:cNvPr id="1048684"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zh-CN" altLang="en-US"/>
              <a:t>单击此处编辑母版标题样式</a:t>
            </a:r>
            <a:endParaRPr lang="en-US" dirty="0"/>
          </a:p>
        </p:txBody>
      </p:sp>
      <p:sp>
        <p:nvSpPr>
          <p:cNvPr id="1048699"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700" name="Date Placeholder 3"/>
          <p:cNvSpPr>
            <a:spLocks noGrp="1"/>
          </p:cNvSpPr>
          <p:nvPr>
            <p:ph type="dt" sz="half" idx="10"/>
          </p:nvPr>
        </p:nvSpPr>
        <p:spPr/>
        <p:txBody>
          <a:bodyPr/>
          <a:lstStyle/>
          <a:p>
            <a:fld id="{95666703-9F6B-41A9-8273-A226E2EEC7FD}" type="datetimeFigureOut">
              <a:rPr lang="zh-CN" altLang="en-US" smtClean="0"/>
              <a:t>2023/12/31</a:t>
            </a:fld>
            <a:endParaRPr lang="zh-CN" altLang="en-US"/>
          </a:p>
        </p:txBody>
      </p:sp>
      <p:sp>
        <p:nvSpPr>
          <p:cNvPr id="1048701" name="Footer Placeholder 4"/>
          <p:cNvSpPr>
            <a:spLocks noGrp="1"/>
          </p:cNvSpPr>
          <p:nvPr>
            <p:ph type="ftr" sz="quarter" idx="11"/>
          </p:nvPr>
        </p:nvSpPr>
        <p:spPr/>
        <p:txBody>
          <a:bodyPr/>
          <a:lstStyle/>
          <a:p>
            <a:endParaRPr lang="zh-CN" altLang="en-US"/>
          </a:p>
        </p:txBody>
      </p:sp>
      <p:sp>
        <p:nvSpPr>
          <p:cNvPr id="1048702"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3"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1048704"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705" name="Date Placeholder 3"/>
          <p:cNvSpPr>
            <a:spLocks noGrp="1"/>
          </p:cNvSpPr>
          <p:nvPr>
            <p:ph type="dt" sz="half" idx="10"/>
          </p:nvPr>
        </p:nvSpPr>
        <p:spPr/>
        <p:txBody>
          <a:bodyPr/>
          <a:lstStyle/>
          <a:p>
            <a:fld id="{95666703-9F6B-41A9-8273-A226E2EEC7FD}" type="datetimeFigureOut">
              <a:rPr lang="zh-CN" altLang="en-US" smtClean="0"/>
              <a:t>2023/12/31</a:t>
            </a:fld>
            <a:endParaRPr lang="zh-CN" altLang="en-US"/>
          </a:p>
        </p:txBody>
      </p:sp>
      <p:sp>
        <p:nvSpPr>
          <p:cNvPr id="1048706" name="Footer Placeholder 4"/>
          <p:cNvSpPr>
            <a:spLocks noGrp="1"/>
          </p:cNvSpPr>
          <p:nvPr>
            <p:ph type="ftr" sz="quarter" idx="11"/>
          </p:nvPr>
        </p:nvSpPr>
        <p:spPr/>
        <p:txBody>
          <a:bodyPr/>
          <a:lstStyle/>
          <a:p>
            <a:endParaRPr lang="zh-CN" altLang="en-US"/>
          </a:p>
        </p:txBody>
      </p:sp>
      <p:sp>
        <p:nvSpPr>
          <p:cNvPr id="1048707"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ea typeface="Arial" panose="020B0604020202020204" pitchFamily="34" charset="0"/>
              </a:defRPr>
            </a:lvl1pPr>
          </a:lstStyle>
          <a:p>
            <a:fld id="{95666703-9F6B-41A9-8273-A226E2EEC7FD}" type="datetimeFigureOut">
              <a:rPr lang="zh-CN" altLang="en-US" smtClean="0"/>
              <a:t>2023/12/31</a:t>
            </a:fld>
            <a:endParaRPr lang="zh-CN" altLang="en-US"/>
          </a:p>
        </p:txBody>
      </p:sp>
      <p:sp>
        <p:nvSpPr>
          <p:cNvPr id="1048579"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1048580"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ea typeface="Arial" panose="020B0604020202020204" pitchFamily="34" charset="0"/>
              </a:defRPr>
            </a:lvl1pPr>
          </a:lstStyle>
          <a:p>
            <a:fld id="{4F9A4CF2-39D5-471D-AEEA-44C9DDC767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矩形 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111476" y="2503808"/>
            <a:ext cx="6239188" cy="262891"/>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pP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048582"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663106" y="1516309"/>
            <a:ext cx="5817788" cy="707886"/>
          </a:xfrm>
          <a:prstGeom prst="rect">
            <a:avLst/>
          </a:prstGeom>
          <a:noFill/>
        </p:spPr>
        <p:txBody>
          <a:bodyPr wrap="square">
            <a:spAutoFit/>
          </a:bodyPr>
          <a:lstStyle/>
          <a:p>
            <a:pPr lvl="0" algn="ctr"/>
            <a:r>
              <a:rPr kumimoji="0" lang="en-US" altLang="zh-CN" sz="4000" b="0" i="0" u="none" strike="noStrike" kern="1200" cap="none" spc="0" normalizeH="0" baseline="0" noProof="0" dirty="0">
                <a:ln>
                  <a:noFill/>
                </a:ln>
                <a:solidFill>
                  <a:srgbClr val="FFFFFF"/>
                </a:solidFill>
                <a:effectLst/>
                <a:latin typeface="Arial" panose="020B0604020202020204"/>
                <a:ea typeface="Arial" panose="020B0604020202020204" pitchFamily="34" charset="0"/>
              </a:rPr>
              <a:t>CONNECT 4 GAME </a:t>
            </a:r>
            <a:endParaRPr kumimoji="0" lang="en-US" altLang="zh-CN" sz="4000" b="0" i="0" u="none" strike="noStrike" kern="1200" cap="none" spc="0" normalizeH="0" baseline="0" noProof="0" dirty="0">
              <a:ln>
                <a:noFill/>
              </a:ln>
              <a:solidFill>
                <a:srgbClr val="FFFFFF"/>
              </a:solidFill>
              <a:effectLst/>
              <a:uLnTx/>
              <a:uFillTx/>
              <a:latin typeface="Arial" panose="020B0604020202020204"/>
              <a:ea typeface="Arial" panose="020B0604020202020204" pitchFamily="34" charset="0"/>
            </a:endParaRPr>
          </a:p>
        </p:txBody>
      </p:sp>
      <p:grpSp>
        <p:nvGrpSpPr>
          <p:cNvPr id="25" name="组合 6"/>
          <p:cNvGrpSpPr/>
          <p:nvPr/>
        </p:nvGrpSpPr>
        <p:grpSpPr>
          <a:xfrm>
            <a:off x="5676569" y="6999122"/>
            <a:ext cx="827701" cy="762097"/>
            <a:chOff x="3870634" y="942483"/>
            <a:chExt cx="1210589" cy="1114638"/>
          </a:xfrm>
        </p:grpSpPr>
        <p:sp>
          <p:nvSpPr>
            <p:cNvPr id="1048583" name="矩形: 圆角 7"/>
            <p:cNvSpPr/>
            <p:nvPr/>
          </p:nvSpPr>
          <p:spPr>
            <a:xfrm>
              <a:off x="3870634" y="1493129"/>
              <a:ext cx="1210589" cy="235528"/>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048584" name="矩形 11"/>
            <p:cNvSpPr/>
            <p:nvPr/>
          </p:nvSpPr>
          <p:spPr>
            <a:xfrm rot="5400000">
              <a:off x="4174754" y="1247183"/>
              <a:ext cx="1114638" cy="505238"/>
            </a:xfrm>
            <a:prstGeom prst="rect">
              <a:avLst/>
            </a:prstGeom>
          </p:spPr>
          <p:txBody>
            <a:bodyPr wrap="square">
              <a:spAutoFit/>
            </a:bodyPr>
            <a:lstStyle/>
            <a:p>
              <a:pPr lvl="0" algn="ctr"/>
              <a:r>
                <a:rPr lang="en-US" sz="1000">
                  <a:solidFill>
                    <a:schemeClr val="bg1"/>
                  </a:solidFill>
                  <a:latin typeface="Arial" panose="020B0604020202020204"/>
                  <a:ea typeface="Arial" panose="020B0604020202020204" pitchFamily="34" charset="0"/>
                </a:rPr>
                <a:t>REPORTER</a:t>
              </a:r>
            </a:p>
          </p:txBody>
        </p:sp>
      </p:grpSp>
      <p:sp>
        <p:nvSpPr>
          <p:cNvPr id="1048586" name="TextBox 1048585"/>
          <p:cNvSpPr txBox="1"/>
          <p:nvPr/>
        </p:nvSpPr>
        <p:spPr>
          <a:xfrm>
            <a:off x="4466874" y="2101686"/>
            <a:ext cx="3597352" cy="769441"/>
          </a:xfrm>
          <a:prstGeom prst="rect">
            <a:avLst/>
          </a:prstGeom>
          <a:noFill/>
          <a:ln>
            <a:noFill/>
            <a:prstDash val="solid"/>
          </a:ln>
        </p:spPr>
        <p:txBody>
          <a:bodyPr wrap="square" rtlCol="0" anchor="b">
            <a:spAutoFit/>
          </a:bodyPr>
          <a:lstStyle/>
          <a:p>
            <a:pPr algn="ctr"/>
            <a:r>
              <a:rPr lang="en-US" sz="2000" dirty="0">
                <a:solidFill>
                  <a:srgbClr val="FFE5E5"/>
                </a:solidFill>
              </a:rPr>
              <a:t>AI PROJECT</a:t>
            </a:r>
            <a:r>
              <a:rPr lang="en-US" sz="4400" dirty="0">
                <a:solidFill>
                  <a:srgbClr val="FFE5E5"/>
                </a:solidFill>
              </a:rPr>
              <a:t> </a:t>
            </a:r>
            <a:endParaRPr lang="en-GB" sz="4400" dirty="0">
              <a:solidFill>
                <a:srgbClr val="FFE5E5"/>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097155"/>
          <p:cNvPicPr>
            <a:picLocks/>
          </p:cNvPicPr>
          <p:nvPr>
            <a:videoFile r:link="rId2"/>
            <p:extLst>
              <p:ext uri="{DAA4B4D4-6D71-4841-9C94-3DE7FCFB9230}">
                <p14:media xmlns:p14="http://schemas.microsoft.com/office/powerpoint/2010/main" r:embed="rId1"/>
              </p:ext>
            </p:extLst>
          </p:nvPr>
        </p:nvPicPr>
        <p:blipFill>
          <a:blip r:embed="rId4"/>
          <a:stretch>
            <a:fillRect/>
          </a:stretch>
        </p:blipFill>
        <p:spPr>
          <a:xfrm>
            <a:off x="1844386" y="667215"/>
            <a:ext cx="4156363" cy="38090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eq>
            <p:seq concurrent="1" nextAc="seek">
              <p:cTn id="3" restart="whenNotActive" fill="hold" evtFilter="cancelBubble" nodeType="interactiveSeq">
                <p:stCondLst>
                  <p:cond evt="onClick" delay="0">
                    <p:tgtEl>
                      <p:spTgt spid="2097156"/>
                    </p:tgtEl>
                  </p:cond>
                </p:stCondLst>
                <p:endSync evt="end" delay="0">
                  <p:rtn val="all"/>
                </p:endSync>
                <p:childTnLst>
                  <p:par>
                    <p:cTn id="4" fill="hold">
                      <p:stCondLst>
                        <p:cond delay="indefinite"/>
                      </p:stCondLst>
                      <p:childTnLst>
                        <p:par>
                          <p:cTn id="5" fill="hold">
                            <p:stCondLst>
                              <p:cond delay="0"/>
                            </p:stCondLst>
                            <p:childTnLst>
                              <p:par>
                                <p:cTn id="6" presetID="1" presetClass="mediacall" presetSubtype="0" fill="hold" nodeType="clickEffect">
                                  <p:stCondLst>
                                    <p:cond delay="0"/>
                                  </p:stCondLst>
                                  <p:childTnLst>
                                    <p:cmd type="call" cmd="playFrom(0.0)">
                                      <p:cBhvr additive="base">
                                        <p:cTn id="7" dur="1" fill="hold"/>
                                        <p:tgtEl>
                                          <p:spTgt spid="2097156"/>
                                        </p:tgtEl>
                                      </p:cBhvr>
                                    </p:cmd>
                                  </p:childTnLst>
                                </p:cTn>
                              </p:par>
                            </p:childTnLst>
                          </p:cTn>
                        </p:par>
                      </p:childTnLst>
                    </p:cTn>
                  </p:par>
                </p:childTnLst>
              </p:cTn>
              <p:nextCondLst>
                <p:cond evt="onClick" delay="0">
                  <p:tgtEl>
                    <p:spTgt spid="2097156"/>
                  </p:tgtEl>
                </p:cond>
              </p:nextCondLst>
            </p:seq>
            <p:video>
              <p:cMediaNode>
                <p:cTn id="8" fill="hold" display="1">
                  <p:stCondLst>
                    <p:cond delay="indefinite"/>
                  </p:stCondLst>
                  <p:endCondLst>
                    <p:cond evt="onNext" delay="0">
                      <p:tgtEl>
                        <p:sldTgt/>
                      </p:tgtEl>
                    </p:cond>
                    <p:cond evt="onPrev" delay="0">
                      <p:tgtEl>
                        <p:sldTgt/>
                      </p:tgtEl>
                    </p:cond>
                  </p:endCondLst>
                </p:cTn>
                <p:tgtEl>
                  <p:spTgt spid="2097156"/>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extBox 1048636"/>
          <p:cNvSpPr txBox="1"/>
          <p:nvPr/>
        </p:nvSpPr>
        <p:spPr>
          <a:xfrm>
            <a:off x="2208568" y="-1466631"/>
            <a:ext cx="4000000" cy="419100"/>
          </a:xfrm>
          <a:prstGeom prst="rect">
            <a:avLst/>
          </a:prstGeom>
        </p:spPr>
        <p:txBody>
          <a:bodyPr wrap="square" rtlCol="0">
            <a:spAutoFit/>
          </a:bodyPr>
          <a:lstStyle/>
          <a:p>
            <a:r>
              <a:rPr lang="en-US" sz="2800">
                <a:solidFill>
                  <a:srgbClr val="FFE5E5"/>
                </a:solidFill>
              </a:rPr>
              <a:t>Requirements </a:t>
            </a:r>
            <a:endParaRPr lang="en-GB" sz="2800">
              <a:solidFill>
                <a:srgbClr val="FFE5E5"/>
              </a:solidFill>
            </a:endParaRPr>
          </a:p>
        </p:txBody>
      </p:sp>
      <p:sp>
        <p:nvSpPr>
          <p:cNvPr id="1048638" name="TextBox 1048637"/>
          <p:cNvSpPr txBox="1"/>
          <p:nvPr/>
        </p:nvSpPr>
        <p:spPr>
          <a:xfrm>
            <a:off x="342801" y="384913"/>
            <a:ext cx="4000000" cy="472440"/>
          </a:xfrm>
          <a:prstGeom prst="rect">
            <a:avLst/>
          </a:prstGeom>
        </p:spPr>
        <p:txBody>
          <a:bodyPr wrap="square" rtlCol="0">
            <a:spAutoFit/>
          </a:bodyPr>
          <a:lstStyle/>
          <a:p>
            <a:r>
              <a:rPr lang="en-US" sz="3200" dirty="0">
                <a:solidFill>
                  <a:srgbClr val="FFFFFF"/>
                </a:solidFill>
              </a:rPr>
              <a:t>REQUIREMENTS </a:t>
            </a:r>
            <a:endParaRPr lang="en-GB" sz="3200" dirty="0">
              <a:solidFill>
                <a:srgbClr val="000000"/>
              </a:solidFill>
            </a:endParaRPr>
          </a:p>
        </p:txBody>
      </p:sp>
      <p:sp>
        <p:nvSpPr>
          <p:cNvPr id="1048639" name="TextBox 1048638"/>
          <p:cNvSpPr txBox="1"/>
          <p:nvPr/>
        </p:nvSpPr>
        <p:spPr>
          <a:xfrm>
            <a:off x="342801" y="1483977"/>
            <a:ext cx="8458397" cy="2677656"/>
          </a:xfrm>
          <a:prstGeom prst="rect">
            <a:avLst/>
          </a:prstGeom>
        </p:spPr>
        <p:txBody>
          <a:bodyPr wrap="square" rtlCol="0">
            <a:spAutoFit/>
          </a:bodyPr>
          <a:lstStyle/>
          <a:p>
            <a:pPr marL="342900" indent="-342900">
              <a:buFont typeface="Wingdings" panose="05000000000000000000" pitchFamily="2" charset="2"/>
              <a:buChar char="v"/>
            </a:pPr>
            <a:r>
              <a:rPr lang="en-GB" sz="2400" dirty="0">
                <a:solidFill>
                  <a:srgbClr val="FFFFFF"/>
                </a:solidFill>
              </a:rPr>
              <a:t>The main requirement for this project is that the artificial </a:t>
            </a:r>
          </a:p>
          <a:p>
            <a:r>
              <a:rPr lang="en-GB" sz="2400" dirty="0">
                <a:solidFill>
                  <a:srgbClr val="FFFFFF"/>
                </a:solidFill>
              </a:rPr>
              <a:t>intelligence is implemented into the original project. </a:t>
            </a:r>
          </a:p>
          <a:p>
            <a:endParaRPr lang="en-GB" sz="2400" dirty="0">
              <a:solidFill>
                <a:srgbClr val="FFFFFF"/>
              </a:solidFill>
            </a:endParaRPr>
          </a:p>
          <a:p>
            <a:pPr marL="342900" indent="-342900">
              <a:buFont typeface="Wingdings" panose="05000000000000000000" pitchFamily="2" charset="2"/>
              <a:buChar char="v"/>
            </a:pPr>
            <a:r>
              <a:rPr lang="en-GB" sz="2400" dirty="0">
                <a:solidFill>
                  <a:srgbClr val="FFFFFF"/>
                </a:solidFill>
              </a:rPr>
              <a:t>It would use the original GUI and may or may not keep the timer depending on algorithm. </a:t>
            </a:r>
          </a:p>
          <a:p>
            <a:endParaRPr lang="en-GB" sz="2400" dirty="0">
              <a:solidFill>
                <a:srgbClr val="FFFFFF"/>
              </a:solidFill>
            </a:endParaRPr>
          </a:p>
          <a:p>
            <a:pPr marL="342900" indent="-342900">
              <a:buFont typeface="Wingdings" panose="05000000000000000000" pitchFamily="2" charset="2"/>
              <a:buChar char="v"/>
            </a:pPr>
            <a:r>
              <a:rPr lang="en-GB" sz="2400" dirty="0">
                <a:solidFill>
                  <a:srgbClr val="FFFFFF"/>
                </a:solidFill>
              </a:rPr>
              <a:t>The program would offer the choice of one or two players.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rot="21600000">
            <a:off x="2187500" y="472707"/>
            <a:ext cx="4933078" cy="472440"/>
          </a:xfrm>
          <a:prstGeom prst="rect">
            <a:avLst/>
          </a:prstGeom>
          <a:noFill/>
        </p:spPr>
        <p:txBody>
          <a:bodyPr wrap="square">
            <a:spAutoFit/>
          </a:bodyPr>
          <a:lstStyle>
            <a:defPPr>
              <a:defRPr lang="en-US"/>
            </a:defPPr>
            <a:lvl1pPr algn="ctr">
              <a:defRPr sz="3200">
                <a:gradFill>
                  <a:gsLst>
                    <a:gs pos="32000">
                      <a:schemeClr val="bg1"/>
                    </a:gs>
                    <a:gs pos="100000">
                      <a:srgbClr val="4B92DD"/>
                    </a:gs>
                  </a:gsLst>
                  <a:lin ang="5400000" scaled="1"/>
                </a:gradFill>
                <a:latin typeface="Arial" panose="020B0604020202020204"/>
                <a:ea typeface="微软雅黑 Light" panose="020B0502040204020203"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en-US" altLang="en-US" sz="3200" b="1">
                <a:solidFill>
                  <a:schemeClr val="bg1"/>
                </a:solidFill>
                <a:ea typeface="Arial" panose="020B0604020202020204" pitchFamily="34" charset="0"/>
                <a:sym typeface="Arial" panose="020B0604020202020204" pitchFamily="34" charset="0"/>
              </a:rPr>
              <a:t>METHODOLOGY </a:t>
            </a:r>
            <a:endParaRPr lang="zh-CN" altLang="en-US" sz="3200" b="1">
              <a:solidFill>
                <a:schemeClr val="bg1"/>
              </a:solidFill>
              <a:ea typeface="Arial" panose="020B0604020202020204" pitchFamily="34" charset="0"/>
              <a:sym typeface="Arial" panose="020B0604020202020204" pitchFamily="34" charset="0"/>
            </a:endParaRPr>
          </a:p>
        </p:txBody>
      </p:sp>
      <p:cxnSp>
        <p:nvCxnSpPr>
          <p:cNvPr id="3145731" name="直接连接符 38"/>
          <p:cNvCxnSpPr>
            <a:cxnSpLocks/>
          </p:cNvCxnSpPr>
          <p:nvPr/>
        </p:nvCxnSpPr>
        <p:spPr>
          <a:xfrm>
            <a:off x="4424193" y="927980"/>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41" name="箭头: 十字 4"/>
          <p:cNvSpPr/>
          <p:nvPr/>
        </p:nvSpPr>
        <p:spPr>
          <a:xfrm>
            <a:off x="3159379" y="6744412"/>
            <a:ext cx="2825241" cy="202280"/>
          </a:xfrm>
          <a:prstGeom prst="quadArrow">
            <a:avLst>
              <a:gd name="adj1" fmla="val 2000"/>
              <a:gd name="adj2" fmla="val 4000"/>
              <a:gd name="adj3" fmla="val 5000"/>
            </a:avLst>
          </a:prstGeom>
          <a:solidFill>
            <a:schemeClr val="bg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48642" name="任意多边形: 形状 5"/>
          <p:cNvSpPr/>
          <p:nvPr/>
        </p:nvSpPr>
        <p:spPr>
          <a:xfrm>
            <a:off x="6149218" y="7162055"/>
            <a:ext cx="1130096" cy="1130096"/>
          </a:xfrm>
          <a:custGeom>
            <a:avLst/>
            <a:gdLst>
              <a:gd name="connsiteX0" fmla="*/ 0 w 1216877"/>
              <a:gd name="connsiteY0" fmla="*/ 202817 h 1216877"/>
              <a:gd name="connsiteX1" fmla="*/ 202817 w 1216877"/>
              <a:gd name="connsiteY1" fmla="*/ 0 h 1216877"/>
              <a:gd name="connsiteX2" fmla="*/ 1014060 w 1216877"/>
              <a:gd name="connsiteY2" fmla="*/ 0 h 1216877"/>
              <a:gd name="connsiteX3" fmla="*/ 1216877 w 1216877"/>
              <a:gd name="connsiteY3" fmla="*/ 202817 h 1216877"/>
              <a:gd name="connsiteX4" fmla="*/ 1216877 w 1216877"/>
              <a:gd name="connsiteY4" fmla="*/ 1014060 h 1216877"/>
              <a:gd name="connsiteX5" fmla="*/ 1014060 w 1216877"/>
              <a:gd name="connsiteY5" fmla="*/ 1216877 h 1216877"/>
              <a:gd name="connsiteX6" fmla="*/ 202817 w 1216877"/>
              <a:gd name="connsiteY6" fmla="*/ 1216877 h 1216877"/>
              <a:gd name="connsiteX7" fmla="*/ 0 w 1216877"/>
              <a:gd name="connsiteY7" fmla="*/ 1014060 h 1216877"/>
              <a:gd name="connsiteX8" fmla="*/ 0 w 1216877"/>
              <a:gd name="connsiteY8" fmla="*/ 202817 h 12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877" h="1216877">
                <a:moveTo>
                  <a:pt x="0" y="202817"/>
                </a:moveTo>
                <a:cubicBezTo>
                  <a:pt x="0" y="90804"/>
                  <a:pt x="90804" y="0"/>
                  <a:pt x="202817" y="0"/>
                </a:cubicBezTo>
                <a:lnTo>
                  <a:pt x="1014060" y="0"/>
                </a:lnTo>
                <a:cubicBezTo>
                  <a:pt x="1126073" y="0"/>
                  <a:pt x="1216877" y="90804"/>
                  <a:pt x="1216877" y="202817"/>
                </a:cubicBezTo>
                <a:lnTo>
                  <a:pt x="1216877" y="1014060"/>
                </a:lnTo>
                <a:cubicBezTo>
                  <a:pt x="1216877" y="1126073"/>
                  <a:pt x="1126073" y="1216877"/>
                  <a:pt x="1014060" y="1216877"/>
                </a:cubicBezTo>
                <a:lnTo>
                  <a:pt x="202817" y="1216877"/>
                </a:lnTo>
                <a:cubicBezTo>
                  <a:pt x="90804" y="1216877"/>
                  <a:pt x="0" y="1126073"/>
                  <a:pt x="0" y="1014060"/>
                </a:cubicBezTo>
                <a:lnTo>
                  <a:pt x="0" y="202817"/>
                </a:lnTo>
                <a:close/>
              </a:path>
            </a:pathLst>
          </a:custGeom>
          <a:gradFill>
            <a:gsLst>
              <a:gs pos="0">
                <a:srgbClr val="B12467"/>
              </a:gs>
              <a:gs pos="100000">
                <a:srgbClr val="1947A3"/>
              </a:gs>
            </a:gsLst>
            <a:lin ang="81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893" tIns="169893" rIns="169893" bIns="169893" numCol="1" spcCol="1270" anchor="ctr" anchorCtr="0">
            <a:noAutofit/>
          </a:bodyPr>
          <a:lstStyle/>
          <a:p>
            <a:pPr marL="0" lvl="0" indent="0" algn="ctr" defTabSz="1289050">
              <a:lnSpc>
                <a:spcPct val="90000"/>
              </a:lnSpc>
              <a:spcBef>
                <a:spcPct val="0"/>
              </a:spcBef>
              <a:spcAft>
                <a:spcPct val="35000"/>
              </a:spcAft>
              <a:buNone/>
            </a:pPr>
            <a:endParaRPr lang="zh-CN" altLang="en-US" sz="2900" kern="1200">
              <a:ea typeface="Arial" panose="020B0604020202020204" pitchFamily="34" charset="0"/>
            </a:endParaRPr>
          </a:p>
        </p:txBody>
      </p:sp>
      <p:sp>
        <p:nvSpPr>
          <p:cNvPr id="1048643" name="任意多边形: 形状 6"/>
          <p:cNvSpPr/>
          <p:nvPr/>
        </p:nvSpPr>
        <p:spPr>
          <a:xfrm>
            <a:off x="6232834" y="-2165842"/>
            <a:ext cx="1130096" cy="1130096"/>
          </a:xfrm>
          <a:custGeom>
            <a:avLst/>
            <a:gdLst>
              <a:gd name="connsiteX0" fmla="*/ 0 w 1216877"/>
              <a:gd name="connsiteY0" fmla="*/ 202817 h 1216877"/>
              <a:gd name="connsiteX1" fmla="*/ 202817 w 1216877"/>
              <a:gd name="connsiteY1" fmla="*/ 0 h 1216877"/>
              <a:gd name="connsiteX2" fmla="*/ 1014060 w 1216877"/>
              <a:gd name="connsiteY2" fmla="*/ 0 h 1216877"/>
              <a:gd name="connsiteX3" fmla="*/ 1216877 w 1216877"/>
              <a:gd name="connsiteY3" fmla="*/ 202817 h 1216877"/>
              <a:gd name="connsiteX4" fmla="*/ 1216877 w 1216877"/>
              <a:gd name="connsiteY4" fmla="*/ 1014060 h 1216877"/>
              <a:gd name="connsiteX5" fmla="*/ 1014060 w 1216877"/>
              <a:gd name="connsiteY5" fmla="*/ 1216877 h 1216877"/>
              <a:gd name="connsiteX6" fmla="*/ 202817 w 1216877"/>
              <a:gd name="connsiteY6" fmla="*/ 1216877 h 1216877"/>
              <a:gd name="connsiteX7" fmla="*/ 0 w 1216877"/>
              <a:gd name="connsiteY7" fmla="*/ 1014060 h 1216877"/>
              <a:gd name="connsiteX8" fmla="*/ 0 w 1216877"/>
              <a:gd name="connsiteY8" fmla="*/ 202817 h 12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877" h="1216877">
                <a:moveTo>
                  <a:pt x="0" y="202817"/>
                </a:moveTo>
                <a:cubicBezTo>
                  <a:pt x="0" y="90804"/>
                  <a:pt x="90804" y="0"/>
                  <a:pt x="202817" y="0"/>
                </a:cubicBezTo>
                <a:lnTo>
                  <a:pt x="1014060" y="0"/>
                </a:lnTo>
                <a:cubicBezTo>
                  <a:pt x="1126073" y="0"/>
                  <a:pt x="1216877" y="90804"/>
                  <a:pt x="1216877" y="202817"/>
                </a:cubicBezTo>
                <a:lnTo>
                  <a:pt x="1216877" y="1014060"/>
                </a:lnTo>
                <a:cubicBezTo>
                  <a:pt x="1216877" y="1126073"/>
                  <a:pt x="1126073" y="1216877"/>
                  <a:pt x="1014060" y="1216877"/>
                </a:cubicBezTo>
                <a:lnTo>
                  <a:pt x="202817" y="1216877"/>
                </a:lnTo>
                <a:cubicBezTo>
                  <a:pt x="90804" y="1216877"/>
                  <a:pt x="0" y="1126073"/>
                  <a:pt x="0" y="1014060"/>
                </a:cubicBezTo>
                <a:lnTo>
                  <a:pt x="0" y="202817"/>
                </a:lnTo>
                <a:close/>
              </a:path>
            </a:pathLst>
          </a:custGeom>
          <a:gradFill>
            <a:gsLst>
              <a:gs pos="0">
                <a:srgbClr val="B12467"/>
              </a:gs>
              <a:gs pos="100000">
                <a:srgbClr val="1947A3"/>
              </a:gs>
            </a:gsLst>
            <a:lin ang="81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893" tIns="169893" rIns="169893" bIns="169893" numCol="1" spcCol="1270" anchor="ctr" anchorCtr="0">
            <a:noAutofit/>
          </a:bodyPr>
          <a:lstStyle/>
          <a:p>
            <a:pPr marL="0" lvl="0" indent="0" algn="ctr" defTabSz="1289050">
              <a:lnSpc>
                <a:spcPct val="90000"/>
              </a:lnSpc>
              <a:spcBef>
                <a:spcPct val="0"/>
              </a:spcBef>
              <a:spcAft>
                <a:spcPct val="35000"/>
              </a:spcAft>
              <a:buNone/>
            </a:pPr>
            <a:endParaRPr lang="zh-CN" altLang="en-US" sz="2900" kern="1200">
              <a:ea typeface="Arial" panose="020B0604020202020204" pitchFamily="34" charset="0"/>
            </a:endParaRPr>
          </a:p>
        </p:txBody>
      </p:sp>
      <p:sp>
        <p:nvSpPr>
          <p:cNvPr id="1048644" name="任意多边形: 形状 7"/>
          <p:cNvSpPr/>
          <p:nvPr/>
        </p:nvSpPr>
        <p:spPr>
          <a:xfrm>
            <a:off x="5729941" y="5368087"/>
            <a:ext cx="2951443" cy="2951443"/>
          </a:xfrm>
          <a:custGeom>
            <a:avLst/>
            <a:gdLst>
              <a:gd name="connsiteX0" fmla="*/ 0 w 1216877"/>
              <a:gd name="connsiteY0" fmla="*/ 202817 h 1216877"/>
              <a:gd name="connsiteX1" fmla="*/ 202817 w 1216877"/>
              <a:gd name="connsiteY1" fmla="*/ 0 h 1216877"/>
              <a:gd name="connsiteX2" fmla="*/ 1014060 w 1216877"/>
              <a:gd name="connsiteY2" fmla="*/ 0 h 1216877"/>
              <a:gd name="connsiteX3" fmla="*/ 1216877 w 1216877"/>
              <a:gd name="connsiteY3" fmla="*/ 202817 h 1216877"/>
              <a:gd name="connsiteX4" fmla="*/ 1216877 w 1216877"/>
              <a:gd name="connsiteY4" fmla="*/ 1014060 h 1216877"/>
              <a:gd name="connsiteX5" fmla="*/ 1014060 w 1216877"/>
              <a:gd name="connsiteY5" fmla="*/ 1216877 h 1216877"/>
              <a:gd name="connsiteX6" fmla="*/ 202817 w 1216877"/>
              <a:gd name="connsiteY6" fmla="*/ 1216877 h 1216877"/>
              <a:gd name="connsiteX7" fmla="*/ 0 w 1216877"/>
              <a:gd name="connsiteY7" fmla="*/ 1014060 h 1216877"/>
              <a:gd name="connsiteX8" fmla="*/ 0 w 1216877"/>
              <a:gd name="connsiteY8" fmla="*/ 202817 h 12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877" h="1216877">
                <a:moveTo>
                  <a:pt x="0" y="202817"/>
                </a:moveTo>
                <a:cubicBezTo>
                  <a:pt x="0" y="90804"/>
                  <a:pt x="90804" y="0"/>
                  <a:pt x="202817" y="0"/>
                </a:cubicBezTo>
                <a:lnTo>
                  <a:pt x="1014060" y="0"/>
                </a:lnTo>
                <a:cubicBezTo>
                  <a:pt x="1126073" y="0"/>
                  <a:pt x="1216877" y="90804"/>
                  <a:pt x="1216877" y="202817"/>
                </a:cubicBezTo>
                <a:lnTo>
                  <a:pt x="1216877" y="1014060"/>
                </a:lnTo>
                <a:cubicBezTo>
                  <a:pt x="1216877" y="1126073"/>
                  <a:pt x="1126073" y="1216877"/>
                  <a:pt x="1014060" y="1216877"/>
                </a:cubicBezTo>
                <a:lnTo>
                  <a:pt x="202817" y="1216877"/>
                </a:lnTo>
                <a:cubicBezTo>
                  <a:pt x="90804" y="1216877"/>
                  <a:pt x="0" y="1126073"/>
                  <a:pt x="0" y="1014060"/>
                </a:cubicBezTo>
                <a:lnTo>
                  <a:pt x="0" y="202817"/>
                </a:lnTo>
                <a:close/>
              </a:path>
            </a:pathLst>
          </a:custGeom>
          <a:gradFill>
            <a:gsLst>
              <a:gs pos="0">
                <a:srgbClr val="B12467"/>
              </a:gs>
              <a:gs pos="100000">
                <a:srgbClr val="1947A3"/>
              </a:gs>
            </a:gsLst>
            <a:lin ang="81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893" tIns="169893" rIns="169893" bIns="169893" numCol="1" spcCol="1270" anchor="ctr" anchorCtr="0">
            <a:noAutofit/>
          </a:bodyPr>
          <a:lstStyle/>
          <a:p>
            <a:pPr marL="0" lvl="0" indent="0" algn="ctr" defTabSz="1289050">
              <a:lnSpc>
                <a:spcPct val="90000"/>
              </a:lnSpc>
              <a:spcBef>
                <a:spcPct val="0"/>
              </a:spcBef>
              <a:spcAft>
                <a:spcPct val="35000"/>
              </a:spcAft>
              <a:buNone/>
            </a:pPr>
            <a:endParaRPr lang="zh-CN" altLang="en-US" sz="2900" kern="1200">
              <a:ea typeface="Arial" panose="020B0604020202020204" pitchFamily="34" charset="0"/>
            </a:endParaRPr>
          </a:p>
        </p:txBody>
      </p:sp>
      <p:sp>
        <p:nvSpPr>
          <p:cNvPr id="1048645" name="任意多边形: 形状 8"/>
          <p:cNvSpPr/>
          <p:nvPr/>
        </p:nvSpPr>
        <p:spPr>
          <a:xfrm>
            <a:off x="6655398" y="6811874"/>
            <a:ext cx="1130096" cy="1130096"/>
          </a:xfrm>
          <a:custGeom>
            <a:avLst/>
            <a:gdLst>
              <a:gd name="connsiteX0" fmla="*/ 0 w 1216877"/>
              <a:gd name="connsiteY0" fmla="*/ 202817 h 1216877"/>
              <a:gd name="connsiteX1" fmla="*/ 202817 w 1216877"/>
              <a:gd name="connsiteY1" fmla="*/ 0 h 1216877"/>
              <a:gd name="connsiteX2" fmla="*/ 1014060 w 1216877"/>
              <a:gd name="connsiteY2" fmla="*/ 0 h 1216877"/>
              <a:gd name="connsiteX3" fmla="*/ 1216877 w 1216877"/>
              <a:gd name="connsiteY3" fmla="*/ 202817 h 1216877"/>
              <a:gd name="connsiteX4" fmla="*/ 1216877 w 1216877"/>
              <a:gd name="connsiteY4" fmla="*/ 1014060 h 1216877"/>
              <a:gd name="connsiteX5" fmla="*/ 1014060 w 1216877"/>
              <a:gd name="connsiteY5" fmla="*/ 1216877 h 1216877"/>
              <a:gd name="connsiteX6" fmla="*/ 202817 w 1216877"/>
              <a:gd name="connsiteY6" fmla="*/ 1216877 h 1216877"/>
              <a:gd name="connsiteX7" fmla="*/ 0 w 1216877"/>
              <a:gd name="connsiteY7" fmla="*/ 1014060 h 1216877"/>
              <a:gd name="connsiteX8" fmla="*/ 0 w 1216877"/>
              <a:gd name="connsiteY8" fmla="*/ 202817 h 12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877" h="1216877">
                <a:moveTo>
                  <a:pt x="0" y="202817"/>
                </a:moveTo>
                <a:cubicBezTo>
                  <a:pt x="0" y="90804"/>
                  <a:pt x="90804" y="0"/>
                  <a:pt x="202817" y="0"/>
                </a:cubicBezTo>
                <a:lnTo>
                  <a:pt x="1014060" y="0"/>
                </a:lnTo>
                <a:cubicBezTo>
                  <a:pt x="1126073" y="0"/>
                  <a:pt x="1216877" y="90804"/>
                  <a:pt x="1216877" y="202817"/>
                </a:cubicBezTo>
                <a:lnTo>
                  <a:pt x="1216877" y="1014060"/>
                </a:lnTo>
                <a:cubicBezTo>
                  <a:pt x="1216877" y="1126073"/>
                  <a:pt x="1126073" y="1216877"/>
                  <a:pt x="1014060" y="1216877"/>
                </a:cubicBezTo>
                <a:lnTo>
                  <a:pt x="202817" y="1216877"/>
                </a:lnTo>
                <a:cubicBezTo>
                  <a:pt x="90804" y="1216877"/>
                  <a:pt x="0" y="1126073"/>
                  <a:pt x="0" y="1014060"/>
                </a:cubicBezTo>
                <a:lnTo>
                  <a:pt x="0" y="202817"/>
                </a:lnTo>
                <a:close/>
              </a:path>
            </a:pathLst>
          </a:custGeom>
          <a:gradFill>
            <a:gsLst>
              <a:gs pos="0">
                <a:srgbClr val="B12467"/>
              </a:gs>
              <a:gs pos="100000">
                <a:srgbClr val="1947A3"/>
              </a:gs>
            </a:gsLst>
            <a:lin ang="81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893" tIns="169893" rIns="169893" bIns="169893" numCol="1" spcCol="1270" anchor="ctr" anchorCtr="0">
            <a:noAutofit/>
          </a:bodyPr>
          <a:lstStyle/>
          <a:p>
            <a:pPr marL="0" lvl="0" indent="0" algn="ctr" defTabSz="1289050">
              <a:lnSpc>
                <a:spcPct val="90000"/>
              </a:lnSpc>
              <a:spcBef>
                <a:spcPct val="0"/>
              </a:spcBef>
              <a:spcAft>
                <a:spcPct val="35000"/>
              </a:spcAft>
              <a:buNone/>
            </a:pPr>
            <a:endParaRPr lang="zh-CN" altLang="en-US" sz="2900" kern="1200">
              <a:ea typeface="Arial" panose="020B0604020202020204" pitchFamily="34" charset="0"/>
            </a:endParaRPr>
          </a:p>
        </p:txBody>
      </p:sp>
      <p:sp>
        <p:nvSpPr>
          <p:cNvPr id="1048646" name="AutoShape 112"/>
          <p:cNvSpPr/>
          <p:nvPr/>
        </p:nvSpPr>
        <p:spPr bwMode="auto">
          <a:xfrm>
            <a:off x="5632685" y="6854051"/>
            <a:ext cx="416070" cy="41423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grpSp>
        <p:nvGrpSpPr>
          <p:cNvPr id="50" name="组合 19"/>
          <p:cNvGrpSpPr/>
          <p:nvPr/>
        </p:nvGrpSpPr>
        <p:grpSpPr>
          <a:xfrm>
            <a:off x="6512917" y="6746660"/>
            <a:ext cx="284965" cy="415396"/>
            <a:chOff x="2528974" y="2863357"/>
            <a:chExt cx="246811" cy="359779"/>
          </a:xfrm>
          <a:solidFill>
            <a:schemeClr val="bg1"/>
          </a:solidFill>
        </p:grpSpPr>
        <p:sp>
          <p:nvSpPr>
            <p:cNvPr id="104864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4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grpSp>
      <p:grpSp>
        <p:nvGrpSpPr>
          <p:cNvPr id="51" name="组合 22"/>
          <p:cNvGrpSpPr/>
          <p:nvPr/>
        </p:nvGrpSpPr>
        <p:grpSpPr>
          <a:xfrm>
            <a:off x="7071972" y="7334248"/>
            <a:ext cx="414687" cy="414687"/>
            <a:chOff x="3191434" y="2145028"/>
            <a:chExt cx="359165" cy="359165"/>
          </a:xfrm>
          <a:solidFill>
            <a:schemeClr val="bg1"/>
          </a:solidFill>
        </p:grpSpPr>
        <p:sp>
          <p:nvSpPr>
            <p:cNvPr id="1048649"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50"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51"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grpSp>
      <p:grpSp>
        <p:nvGrpSpPr>
          <p:cNvPr id="52" name="组合 26"/>
          <p:cNvGrpSpPr/>
          <p:nvPr/>
        </p:nvGrpSpPr>
        <p:grpSpPr>
          <a:xfrm flipH="1">
            <a:off x="5030933" y="7243159"/>
            <a:ext cx="414687" cy="414687"/>
            <a:chOff x="2473104" y="2145028"/>
            <a:chExt cx="359165" cy="359165"/>
          </a:xfrm>
          <a:solidFill>
            <a:schemeClr val="bg1"/>
          </a:solidFill>
        </p:grpSpPr>
        <p:sp>
          <p:nvSpPr>
            <p:cNvPr id="104865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5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grpSp>
      <p:sp>
        <p:nvSpPr>
          <p:cNvPr id="1048654" name="TextBox 1048653"/>
          <p:cNvSpPr txBox="1"/>
          <p:nvPr/>
        </p:nvSpPr>
        <p:spPr>
          <a:xfrm>
            <a:off x="2572000" y="2362200"/>
            <a:ext cx="4000000" cy="419100"/>
          </a:xfrm>
          <a:prstGeom prst="rect">
            <a:avLst/>
          </a:prstGeom>
        </p:spPr>
        <p:txBody>
          <a:bodyPr wrap="square" rtlCol="0">
            <a:spAutoFit/>
          </a:bodyPr>
          <a:lstStyle/>
          <a:p>
            <a:pPr algn="l"/>
            <a:endParaRPr lang="en-GB" sz="2800">
              <a:solidFill>
                <a:srgbClr val="000000"/>
              </a:solidFill>
            </a:endParaRPr>
          </a:p>
        </p:txBody>
      </p:sp>
      <p:sp>
        <p:nvSpPr>
          <p:cNvPr id="1048655" name="TextBox 1048654"/>
          <p:cNvSpPr txBox="1"/>
          <p:nvPr/>
        </p:nvSpPr>
        <p:spPr>
          <a:xfrm>
            <a:off x="2572000" y="2362200"/>
            <a:ext cx="4000000" cy="419100"/>
          </a:xfrm>
          <a:prstGeom prst="rect">
            <a:avLst/>
          </a:prstGeom>
        </p:spPr>
        <p:txBody>
          <a:bodyPr wrap="square" rtlCol="0">
            <a:spAutoFit/>
          </a:bodyPr>
          <a:lstStyle/>
          <a:p>
            <a:endParaRPr lang="en-GB" sz="2800">
              <a:solidFill>
                <a:srgbClr val="000000"/>
              </a:solidFill>
            </a:endParaRPr>
          </a:p>
        </p:txBody>
      </p:sp>
      <p:sp>
        <p:nvSpPr>
          <p:cNvPr id="1048656" name="TextBox 1048655"/>
          <p:cNvSpPr txBox="1"/>
          <p:nvPr/>
        </p:nvSpPr>
        <p:spPr>
          <a:xfrm>
            <a:off x="63788" y="927980"/>
            <a:ext cx="9039592" cy="1551941"/>
          </a:xfrm>
          <a:prstGeom prst="rect">
            <a:avLst/>
          </a:prstGeom>
        </p:spPr>
        <p:txBody>
          <a:bodyPr wrap="square" rtlCol="0">
            <a:spAutoFit/>
          </a:bodyPr>
          <a:lstStyle/>
          <a:p>
            <a:r>
              <a:rPr lang="en-GB" sz="2400">
                <a:solidFill>
                  <a:srgbClr val="FFFFFF"/>
                </a:solidFill>
              </a:rPr>
              <a:t>Connect 4 is a popular game where the goal is to connect 4 pieces vertically, horizontally or diagonally. Each turn, the current player drops a piece into 1 of 7 columns on the game board, and the piece falls to the bottom.</a:t>
            </a:r>
          </a:p>
        </p:txBody>
      </p:sp>
      <p:sp>
        <p:nvSpPr>
          <p:cNvPr id="1048657" name="TextBox 1048656"/>
          <p:cNvSpPr txBox="1"/>
          <p:nvPr/>
        </p:nvSpPr>
        <p:spPr>
          <a:xfrm>
            <a:off x="63787" y="2615879"/>
            <a:ext cx="8662921" cy="1844041"/>
          </a:xfrm>
          <a:prstGeom prst="rect">
            <a:avLst/>
          </a:prstGeom>
        </p:spPr>
        <p:txBody>
          <a:bodyPr wrap="square" rtlCol="0">
            <a:spAutoFit/>
          </a:bodyPr>
          <a:lstStyle/>
          <a:p>
            <a:r>
              <a:rPr lang="en-GB" sz="2400">
                <a:solidFill>
                  <a:srgbClr val="FFFFFF"/>
                </a:solidFill>
              </a:rPr>
              <a:t>The algorithm used in this study is based on using</a:t>
            </a:r>
          </a:p>
          <a:p>
            <a:r>
              <a:rPr lang="en-GB" sz="2400">
                <a:solidFill>
                  <a:srgbClr val="FFFFFF"/>
                </a:solidFill>
              </a:rPr>
              <a:t>heuristics with influence mapping.</a:t>
            </a:r>
          </a:p>
          <a:p>
            <a:r>
              <a:rPr lang="en-GB" sz="2400">
                <a:solidFill>
                  <a:srgbClr val="FFFFFF"/>
                </a:solidFill>
              </a:rPr>
              <a:t>It is a greedy algorithm and </a:t>
            </a:r>
          </a:p>
          <a:p>
            <a:r>
              <a:rPr lang="en-GB" sz="2400">
                <a:solidFill>
                  <a:srgbClr val="FFFFFF"/>
                </a:solidFill>
              </a:rPr>
              <a:t>may not return the optimal move, but it meets the </a:t>
            </a:r>
          </a:p>
          <a:p>
            <a:r>
              <a:rPr lang="en-GB" sz="2400">
                <a:solidFill>
                  <a:srgbClr val="FFFFFF"/>
                </a:solidFill>
              </a:rPr>
              <a:t>requirements of the system without too much overhead.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097157" name="Picture 2097156"/>
          <p:cNvPicPr>
            <a:picLocks/>
          </p:cNvPicPr>
          <p:nvPr/>
        </p:nvPicPr>
        <p:blipFill>
          <a:blip r:embed="rId3"/>
          <a:stretch>
            <a:fillRect/>
          </a:stretch>
        </p:blipFill>
        <p:spPr>
          <a:xfrm>
            <a:off x="0" y="81722"/>
            <a:ext cx="6141421" cy="4261545"/>
          </a:xfrm>
          <a:prstGeom prst="rect">
            <a:avLst/>
          </a:prstGeom>
        </p:spPr>
      </p:pic>
      <p:pic>
        <p:nvPicPr>
          <p:cNvPr id="2097158" name="Picture 2097157"/>
          <p:cNvPicPr>
            <a:picLocks/>
          </p:cNvPicPr>
          <p:nvPr/>
        </p:nvPicPr>
        <p:blipFill>
          <a:blip r:embed="rId4"/>
          <a:srcRect b="7264"/>
          <a:stretch>
            <a:fillRect/>
          </a:stretch>
        </p:blipFill>
        <p:spPr>
          <a:xfrm>
            <a:off x="5520012" y="81723"/>
            <a:ext cx="3904625" cy="4598822"/>
          </a:xfrm>
          <a:prstGeom prst="rect">
            <a:avLst/>
          </a:prstGeom>
        </p:spPr>
      </p:pic>
      <p:sp>
        <p:nvSpPr>
          <p:cNvPr id="1048658" name="TextBox 1048657"/>
          <p:cNvSpPr txBox="1"/>
          <p:nvPr/>
        </p:nvSpPr>
        <p:spPr>
          <a:xfrm rot="6088778">
            <a:off x="2429124" y="6788067"/>
            <a:ext cx="4000000" cy="419100"/>
          </a:xfrm>
          <a:prstGeom prst="rect">
            <a:avLst/>
          </a:prstGeom>
        </p:spPr>
        <p:txBody>
          <a:bodyPr wrap="square" rtlCol="0">
            <a:spAutoFit/>
          </a:bodyPr>
          <a:lstStyle/>
          <a:p>
            <a:endParaRPr lang="en-GB" sz="2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矩形 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204433" y="2571750"/>
            <a:ext cx="3092449" cy="262891"/>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pP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048660" name="矩形 5"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207999" y="318416"/>
            <a:ext cx="5162749" cy="472440"/>
          </a:xfrm>
          <a:prstGeom prst="rect">
            <a:avLst/>
          </a:prstGeom>
          <a:noFill/>
        </p:spPr>
        <p:txBody>
          <a:bodyPr wrap="square">
            <a:spAutoFit/>
          </a:bodyPr>
          <a:lstStyle/>
          <a:p>
            <a:pPr algn="ctr"/>
            <a:r>
              <a:rPr lang="en-US" altLang="zh-CN" sz="3200">
                <a:solidFill>
                  <a:schemeClr val="bg1"/>
                </a:solidFill>
                <a:latin typeface="Arial" panose="020B0604020202020204"/>
                <a:ea typeface="Arial" panose="020B0604020202020204" pitchFamily="34" charset="0"/>
              </a:rPr>
              <a:t>EXPERIMENTATION </a:t>
            </a:r>
          </a:p>
        </p:txBody>
      </p:sp>
      <p:sp>
        <p:nvSpPr>
          <p:cNvPr id="1048661" name="TextBox 1048660"/>
          <p:cNvSpPr txBox="1"/>
          <p:nvPr/>
        </p:nvSpPr>
        <p:spPr>
          <a:xfrm>
            <a:off x="334458" y="902970"/>
            <a:ext cx="8475084" cy="3863341"/>
          </a:xfrm>
          <a:prstGeom prst="rect">
            <a:avLst/>
          </a:prstGeom>
        </p:spPr>
        <p:txBody>
          <a:bodyPr wrap="square" rtlCol="0">
            <a:spAutoFit/>
          </a:bodyPr>
          <a:lstStyle/>
          <a:p>
            <a:pPr algn="ctr"/>
            <a:r>
              <a:rPr lang="en-GB" sz="2800">
                <a:solidFill>
                  <a:srgbClr val="FFFFFF"/>
                </a:solidFill>
              </a:rPr>
              <a:t>To evaluate this system, we used the Baxter robot Google's text-tospeech API was used to communicate questions in natural language to the person. The person 
answered the questions by typing inputs into a computer to avoid errors generated by the speech-totext and conversion process. The experimenter served as the robot's interactive partner for all of the 
experiments</a:t>
            </a:r>
            <a:r>
              <a:rPr lang="en-US" sz="2800">
                <a:solidFill>
                  <a:srgbClr val="FFFFFF"/>
                </a:solidFill>
              </a:rPr>
              <a:t>.</a:t>
            </a:r>
            <a:endParaRPr lang="en-GB" sz="28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097170"/>
          <p:cNvPicPr>
            <a:picLocks/>
          </p:cNvPicPr>
          <p:nvPr/>
        </p:nvPicPr>
        <p:blipFill>
          <a:blip r:embed="rId2"/>
          <a:stretch>
            <a:fillRect/>
          </a:stretch>
        </p:blipFill>
        <p:spPr>
          <a:xfrm>
            <a:off x="-485656" y="0"/>
            <a:ext cx="5122014" cy="5143500"/>
          </a:xfrm>
          <a:prstGeom prst="rect">
            <a:avLst/>
          </a:prstGeom>
        </p:spPr>
      </p:pic>
      <p:pic>
        <p:nvPicPr>
          <p:cNvPr id="2097172" name="Picture 2097171"/>
          <p:cNvPicPr>
            <a:picLocks/>
          </p:cNvPicPr>
          <p:nvPr/>
        </p:nvPicPr>
        <p:blipFill>
          <a:blip r:embed="rId3"/>
          <a:stretch>
            <a:fillRect/>
          </a:stretch>
        </p:blipFill>
        <p:spPr>
          <a:xfrm rot="21600000">
            <a:off x="4546581" y="-33954"/>
            <a:ext cx="4597419" cy="5177454"/>
          </a:xfrm>
          <a:prstGeom prst="rect">
            <a:avLst/>
          </a:prstGeom>
        </p:spPr>
      </p:pic>
      <p:sp>
        <p:nvSpPr>
          <p:cNvPr id="1048718" name="TextBox 1048717"/>
          <p:cNvSpPr txBox="1"/>
          <p:nvPr/>
        </p:nvSpPr>
        <p:spPr>
          <a:xfrm>
            <a:off x="1803289" y="273813"/>
            <a:ext cx="3245650" cy="419100"/>
          </a:xfrm>
          <a:prstGeom prst="rect">
            <a:avLst/>
          </a:prstGeom>
        </p:spPr>
        <p:txBody>
          <a:bodyPr wrap="square" rtlCol="0">
            <a:spAutoFit/>
          </a:bodyPr>
          <a:lstStyle/>
          <a:p>
            <a:r>
              <a:rPr lang="en-US" sz="2800">
                <a:solidFill>
                  <a:srgbClr val="000000"/>
                </a:solidFill>
              </a:rPr>
              <a:t>      CODE</a:t>
            </a:r>
            <a:endParaRPr lang="en-GB" sz="2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097174"/>
          <p:cNvPicPr>
            <a:picLocks/>
          </p:cNvPicPr>
          <p:nvPr/>
        </p:nvPicPr>
        <p:blipFill>
          <a:blip r:embed="rId2"/>
          <a:srcRect l="9157" t="275" r="-9157" b="-275"/>
          <a:stretch>
            <a:fillRect/>
          </a:stretch>
        </p:blipFill>
        <p:spPr>
          <a:xfrm>
            <a:off x="-215818" y="0"/>
            <a:ext cx="5169742" cy="5044561"/>
          </a:xfrm>
          <a:prstGeom prst="rect">
            <a:avLst/>
          </a:prstGeom>
        </p:spPr>
      </p:pic>
      <p:pic>
        <p:nvPicPr>
          <p:cNvPr id="2097178" name="Picture 2097177"/>
          <p:cNvPicPr>
            <a:picLocks/>
          </p:cNvPicPr>
          <p:nvPr/>
        </p:nvPicPr>
        <p:blipFill>
          <a:blip r:embed="rId3"/>
          <a:stretch>
            <a:fillRect/>
          </a:stretch>
        </p:blipFill>
        <p:spPr>
          <a:xfrm>
            <a:off x="4342365" y="0"/>
            <a:ext cx="4987076" cy="50569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9" name="Picture 2097178"/>
          <p:cNvPicPr>
            <a:picLocks/>
          </p:cNvPicPr>
          <p:nvPr/>
        </p:nvPicPr>
        <p:blipFill>
          <a:blip r:embed="rId2"/>
          <a:stretch>
            <a:fillRect/>
          </a:stretch>
        </p:blipFill>
        <p:spPr>
          <a:xfrm>
            <a:off x="1647794" y="0"/>
            <a:ext cx="5174441"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矩形 36"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610836" y="592607"/>
            <a:ext cx="182881" cy="218440"/>
          </a:xfrm>
          <a:prstGeom prst="rect">
            <a:avLst/>
          </a:prstGeom>
          <a:noFill/>
        </p:spPr>
        <p:txBody>
          <a:bodyPr wrap="none">
            <a:spAutoFit/>
          </a:bodyPr>
          <a:lstStyle/>
          <a:p>
            <a:pPr algn="ctr"/>
            <a:endParaRPr lang="en-US" altLang="zh-CN" sz="1100">
              <a:solidFill>
                <a:schemeClr val="bg1"/>
              </a:solidFill>
              <a:latin typeface="Arial" panose="020B0604020202020204"/>
              <a:ea typeface="Arial" panose="020B0604020202020204" pitchFamily="34" charset="0"/>
            </a:endParaRPr>
          </a:p>
        </p:txBody>
      </p:sp>
      <p:sp>
        <p:nvSpPr>
          <p:cNvPr id="104866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1687499" y="229388"/>
            <a:ext cx="6030734" cy="472439"/>
          </a:xfrm>
          <a:prstGeom prst="rect">
            <a:avLst/>
          </a:prstGeom>
          <a:noFill/>
        </p:spPr>
        <p:txBody>
          <a:bodyPr wrap="none">
            <a:spAutoFit/>
          </a:bodyPr>
          <a:lstStyle>
            <a:defPPr>
              <a:defRPr lang="en-US"/>
            </a:defPPr>
            <a:lvl1pPr algn="ctr">
              <a:defRPr sz="3200">
                <a:gradFill>
                  <a:gsLst>
                    <a:gs pos="32000">
                      <a:schemeClr val="bg1"/>
                    </a:gs>
                    <a:gs pos="100000">
                      <a:srgbClr val="4B92DD"/>
                    </a:gs>
                  </a:gsLst>
                  <a:lin ang="5400000" scaled="1"/>
                </a:gradFill>
                <a:latin typeface="Arial" panose="020B0604020202020204"/>
                <a:ea typeface="微软雅黑 Light" panose="020B0502040204020203"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en-US" sz="3200" b="1" dirty="0">
                <a:solidFill>
                  <a:schemeClr val="bg1"/>
                </a:solidFill>
                <a:ea typeface="Arial" panose="020B0604020202020204" pitchFamily="34" charset="0"/>
                <a:sym typeface="Arial" panose="020B0604020202020204" pitchFamily="34" charset="0"/>
              </a:rPr>
              <a:t>RESULTS AND ANALYSIS </a:t>
            </a:r>
            <a:endParaRPr lang="zh-CN" altLang="en-US" sz="3200" b="1" dirty="0">
              <a:solidFill>
                <a:schemeClr val="bg1"/>
              </a:solidFill>
              <a:ea typeface="Arial" panose="020B0604020202020204" pitchFamily="34" charset="0"/>
              <a:sym typeface="Arial" panose="020B0604020202020204" pitchFamily="34" charset="0"/>
            </a:endParaRPr>
          </a:p>
        </p:txBody>
      </p:sp>
      <p:sp>
        <p:nvSpPr>
          <p:cNvPr id="1048667" name="标题 2"/>
          <p:cNvSpPr txBox="1"/>
          <p:nvPr/>
        </p:nvSpPr>
        <p:spPr>
          <a:xfrm>
            <a:off x="120012" y="1232780"/>
            <a:ext cx="8927143" cy="3139321"/>
          </a:xfrm>
          <a:prstGeom prst="rect">
            <a:avLst/>
          </a:prstGeom>
          <a:noFill/>
        </p:spPr>
        <p:txBody>
          <a:bodyPr wrap="square" anchor="t" anchorCtr="1">
            <a:spAutoFit/>
          </a:bodyPr>
          <a:lstStyle>
            <a:defPPr>
              <a:defRPr lang="en-US"/>
            </a:defPPr>
            <a:lvl1pPr algn="ctr">
              <a:defRPr sz="2800" b="1">
                <a:gradFill>
                  <a:gsLst>
                    <a:gs pos="32000">
                      <a:schemeClr val="bg1"/>
                    </a:gs>
                    <a:gs pos="100000">
                      <a:srgbClr val="4B92DD"/>
                    </a:gs>
                  </a:gsLst>
                  <a:lin ang="5400000" scaled="1"/>
                </a:gradFill>
                <a:latin typeface="Arial" panose="020B0604020202020204"/>
                <a:ea typeface="微软雅黑 Light" panose="020B0502040204020203" charset="-122"/>
              </a:defRPr>
            </a:lvl1pPr>
            <a:lvl2pPr marL="742950" indent="-285750" defTabSz="514350">
              <a:defRPr sz="1300">
                <a:latin typeface="Calibri" panose="020F0502020204030204" pitchFamily="34" charset="0"/>
                <a:ea typeface="宋体" panose="02010600030101010101" pitchFamily="2" charset="-122"/>
              </a:defRPr>
            </a:lvl2pPr>
            <a:lvl3pPr marL="1143000" indent="-228600" defTabSz="514350">
              <a:defRPr sz="1300">
                <a:latin typeface="Calibri" panose="020F0502020204030204" pitchFamily="34" charset="0"/>
                <a:ea typeface="宋体" panose="02010600030101010101" pitchFamily="2" charset="-122"/>
              </a:defRPr>
            </a:lvl3pPr>
            <a:lvl4pPr marL="1600200" indent="-228600" defTabSz="514350">
              <a:defRPr sz="1300">
                <a:latin typeface="Calibri" panose="020F0502020204030204" pitchFamily="34" charset="0"/>
                <a:ea typeface="宋体" panose="02010600030101010101" pitchFamily="2" charset="-122"/>
              </a:defRPr>
            </a:lvl4pPr>
            <a:lvl5pPr marL="2057400" indent="-228600" defTabSz="514350">
              <a:defRPr sz="1300">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marL="285750" indent="-285750" algn="l">
              <a:lnSpc>
                <a:spcPct val="100000"/>
              </a:lnSpc>
              <a:buFont typeface="Arial" panose="020B0604020202020204" pitchFamily="34" charset="0"/>
              <a:buChar char="•"/>
            </a:pPr>
            <a:r>
              <a:rPr lang="en-US" altLang="zh-CN" sz="1800" dirty="0">
                <a:solidFill>
                  <a:schemeClr val="bg1"/>
                </a:solidFill>
                <a:ea typeface="Arial" panose="020B0604020202020204" pitchFamily="34" charset="0"/>
              </a:rPr>
              <a:t>Analysis and Result is an essential part of DSR and its purpose is to assess the efficiency, utility and performance of the artifact .</a:t>
            </a:r>
          </a:p>
          <a:p>
            <a:pPr algn="l">
              <a:lnSpc>
                <a:spcPct val="100000"/>
              </a:lnSpc>
            </a:pPr>
            <a:endParaRPr lang="en-US" altLang="zh-CN" sz="1800" dirty="0">
              <a:solidFill>
                <a:schemeClr val="bg1"/>
              </a:solidFill>
              <a:ea typeface="Arial" panose="020B0604020202020204" pitchFamily="34" charset="0"/>
            </a:endParaRPr>
          </a:p>
          <a:p>
            <a:pPr marL="285750" indent="-285750" algn="l">
              <a:lnSpc>
                <a:spcPct val="100000"/>
              </a:lnSpc>
              <a:buFont typeface="Arial" panose="020B0604020202020204" pitchFamily="34" charset="0"/>
              <a:buChar char="•"/>
            </a:pPr>
            <a:r>
              <a:rPr lang="en-US" altLang="zh-CN" sz="1800" dirty="0">
                <a:solidFill>
                  <a:schemeClr val="bg1"/>
                </a:solidFill>
                <a:ea typeface="Arial" panose="020B0604020202020204" pitchFamily="34" charset="0"/>
              </a:rPr>
              <a:t> In our case, the artifact was a method that utilized various search techniques.</a:t>
            </a:r>
          </a:p>
          <a:p>
            <a:pPr algn="l">
              <a:lnSpc>
                <a:spcPct val="100000"/>
              </a:lnSpc>
            </a:pPr>
            <a:endParaRPr lang="en-US" altLang="zh-CN" sz="1800" dirty="0">
              <a:solidFill>
                <a:schemeClr val="bg1"/>
              </a:solidFill>
              <a:ea typeface="Arial" panose="020B0604020202020204" pitchFamily="34" charset="0"/>
            </a:endParaRPr>
          </a:p>
          <a:p>
            <a:pPr marL="285750" indent="-285750" algn="l">
              <a:lnSpc>
                <a:spcPct val="100000"/>
              </a:lnSpc>
              <a:buFont typeface="Arial" panose="020B0604020202020204" pitchFamily="34" charset="0"/>
              <a:buChar char="•"/>
            </a:pPr>
            <a:r>
              <a:rPr lang="en-US" altLang="zh-CN" sz="1800" dirty="0">
                <a:solidFill>
                  <a:schemeClr val="bg1"/>
                </a:solidFill>
                <a:ea typeface="Arial" panose="020B0604020202020204" pitchFamily="34" charset="0"/>
              </a:rPr>
              <a:t> Instead of evaluating the method directly, we evaluated an instantiation of </a:t>
            </a:r>
          </a:p>
          <a:p>
            <a:pPr algn="l">
              <a:lnSpc>
                <a:spcPct val="100000"/>
              </a:lnSpc>
            </a:pPr>
            <a:r>
              <a:rPr lang="en-US" altLang="zh-CN" sz="1800" dirty="0">
                <a:solidFill>
                  <a:schemeClr val="bg1"/>
                </a:solidFill>
                <a:ea typeface="Arial" panose="020B0604020202020204" pitchFamily="34" charset="0"/>
              </a:rPr>
              <a:t>     it. This means that some details, such as the exact elapsed time and memory     usage, are not important, Showing that an algorithm has solved the game is not straightforward. Even if the design of the </a:t>
            </a:r>
          </a:p>
          <a:p>
            <a:pPr algn="l">
              <a:lnSpc>
                <a:spcPct val="100000"/>
              </a:lnSpc>
            </a:pPr>
            <a:r>
              <a:rPr lang="en-US" altLang="zh-CN" sz="1800" dirty="0">
                <a:solidFill>
                  <a:schemeClr val="bg1"/>
                </a:solidFill>
                <a:ea typeface="Arial" panose="020B0604020202020204" pitchFamily="34" charset="0"/>
              </a:rPr>
              <a:t>algorithm was rigorously proven to be correct, a mistake in the implementation could go unnoticed and give the wrong result.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extBox 1048667"/>
          <p:cNvSpPr txBox="1"/>
          <p:nvPr/>
        </p:nvSpPr>
        <p:spPr>
          <a:xfrm>
            <a:off x="341995" y="293564"/>
            <a:ext cx="4000000" cy="472440"/>
          </a:xfrm>
          <a:prstGeom prst="rect">
            <a:avLst/>
          </a:prstGeom>
        </p:spPr>
        <p:txBody>
          <a:bodyPr wrap="square" rtlCol="0">
            <a:spAutoFit/>
          </a:bodyPr>
          <a:lstStyle/>
          <a:p>
            <a:r>
              <a:rPr lang="en-US" sz="3200" dirty="0">
                <a:solidFill>
                  <a:srgbClr val="FFFFFF"/>
                </a:solidFill>
              </a:rPr>
              <a:t>  CONCLUSION </a:t>
            </a:r>
            <a:endParaRPr lang="en-GB" sz="3200" dirty="0">
              <a:solidFill>
                <a:srgbClr val="FFFFFF"/>
              </a:solidFill>
            </a:endParaRPr>
          </a:p>
        </p:txBody>
      </p:sp>
      <p:sp>
        <p:nvSpPr>
          <p:cNvPr id="1048669" name="TextBox 1048668"/>
          <p:cNvSpPr txBox="1"/>
          <p:nvPr/>
        </p:nvSpPr>
        <p:spPr>
          <a:xfrm>
            <a:off x="2572000" y="2362200"/>
            <a:ext cx="4000000" cy="419100"/>
          </a:xfrm>
          <a:prstGeom prst="rect">
            <a:avLst/>
          </a:prstGeom>
        </p:spPr>
        <p:txBody>
          <a:bodyPr wrap="square" rtlCol="0">
            <a:spAutoFit/>
          </a:bodyPr>
          <a:lstStyle/>
          <a:p>
            <a:endParaRPr lang="en-GB" sz="2800">
              <a:solidFill>
                <a:srgbClr val="000000"/>
              </a:solidFill>
            </a:endParaRPr>
          </a:p>
        </p:txBody>
      </p:sp>
      <p:sp>
        <p:nvSpPr>
          <p:cNvPr id="1048670" name="TextBox 1048669"/>
          <p:cNvSpPr txBox="1"/>
          <p:nvPr/>
        </p:nvSpPr>
        <p:spPr>
          <a:xfrm>
            <a:off x="549996" y="1140589"/>
            <a:ext cx="8221808" cy="3170099"/>
          </a:xfrm>
          <a:prstGeom prst="rect">
            <a:avLst/>
          </a:prstGeom>
        </p:spPr>
        <p:txBody>
          <a:bodyPr wrap="square" rtlCol="0">
            <a:spAutoFit/>
          </a:bodyPr>
          <a:lstStyle/>
          <a:p>
            <a:pPr marL="342900" indent="-342900">
              <a:buFont typeface="Wingdings" panose="05000000000000000000" pitchFamily="2" charset="2"/>
              <a:buChar char="q"/>
            </a:pPr>
            <a:r>
              <a:rPr lang="en-US" sz="2000" b="0" i="0" dirty="0">
                <a:solidFill>
                  <a:srgbClr val="FFFFFF"/>
                </a:solidFill>
                <a:latin typeface="Calibri"/>
                <a:ea typeface="宋体"/>
                <a:cs typeface="Times New Roman"/>
              </a:rPr>
              <a:t>Connect Four, and the project was manageable given the tools we’ve accrued throughout the semester.</a:t>
            </a:r>
          </a:p>
          <a:p>
            <a:pPr marL="342900" indent="-342900">
              <a:buFont typeface="Wingdings" panose="05000000000000000000" pitchFamily="2" charset="2"/>
              <a:buChar char="q"/>
            </a:pPr>
            <a:r>
              <a:rPr lang="en-US" sz="2000" b="0" i="0" dirty="0">
                <a:solidFill>
                  <a:srgbClr val="FFFFFF"/>
                </a:solidFill>
                <a:latin typeface="Calibri"/>
                <a:ea typeface="宋体"/>
                <a:cs typeface="Times New Roman"/>
              </a:rPr>
              <a:t> Understanding patch graphics, matrices, </a:t>
            </a:r>
            <a:r>
              <a:rPr lang="en-US" sz="2000" b="0" i="0" dirty="0" err="1">
                <a:solidFill>
                  <a:srgbClr val="FFFFFF"/>
                </a:solidFill>
                <a:latin typeface="Calibri"/>
                <a:ea typeface="宋体"/>
                <a:cs typeface="Times New Roman"/>
              </a:rPr>
              <a:t>ginput</a:t>
            </a:r>
            <a:r>
              <a:rPr lang="en-US" sz="2000" b="0" i="0" dirty="0">
                <a:solidFill>
                  <a:srgbClr val="FFFFFF"/>
                </a:solidFill>
                <a:latin typeface="Calibri"/>
                <a:ea typeface="宋体"/>
                <a:cs typeface="Times New Roman"/>
              </a:rPr>
              <a:t>, for loops, and if/else statements was essential for creating this game. </a:t>
            </a:r>
          </a:p>
          <a:p>
            <a:pPr marL="342900" indent="-342900">
              <a:buFont typeface="Wingdings" panose="05000000000000000000" pitchFamily="2" charset="2"/>
              <a:buChar char="q"/>
            </a:pPr>
            <a:r>
              <a:rPr lang="en-US" sz="2000" b="0" i="0" dirty="0">
                <a:solidFill>
                  <a:srgbClr val="FFFFFF"/>
                </a:solidFill>
                <a:latin typeface="Calibri"/>
                <a:ea typeface="宋体"/>
                <a:cs typeface="Times New Roman"/>
              </a:rPr>
              <a:t>Debugging was necessary throughout the coding process, but often the problems we encountered required only logic to understand how our code had room for misinterpretation, and with trial we made it hermetic. </a:t>
            </a:r>
          </a:p>
          <a:p>
            <a:pPr marL="342900" indent="-342900">
              <a:buFont typeface="Wingdings" panose="05000000000000000000" pitchFamily="2" charset="2"/>
              <a:buChar char="q"/>
            </a:pPr>
            <a:r>
              <a:rPr lang="en-US" sz="2000" b="0" i="0" dirty="0">
                <a:solidFill>
                  <a:srgbClr val="FFFFFF"/>
                </a:solidFill>
                <a:latin typeface="Calibri"/>
                <a:ea typeface="宋体"/>
                <a:cs typeface="Times New Roman"/>
              </a:rPr>
              <a:t>We could further improve the game by replacing redundant code for each turn with a function, and creating a method for clearing the board and playing again without re-running the script.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1048586"/>
          <p:cNvSpPr txBox="1"/>
          <p:nvPr/>
        </p:nvSpPr>
        <p:spPr>
          <a:xfrm>
            <a:off x="2646939" y="441288"/>
            <a:ext cx="3017262" cy="587411"/>
          </a:xfrm>
          <a:prstGeom prst="rect">
            <a:avLst/>
          </a:prstGeom>
        </p:spPr>
        <p:txBody>
          <a:bodyPr wrap="square" rtlCol="0">
            <a:spAutoFit/>
          </a:bodyPr>
          <a:lstStyle/>
          <a:p>
            <a:r>
              <a:rPr lang="en-US" sz="3200">
                <a:solidFill>
                  <a:srgbClr val="FFFFFF"/>
                </a:solidFill>
              </a:rPr>
              <a:t>  CONTENTS</a:t>
            </a:r>
            <a:endParaRPr lang="en-GB" sz="3200">
              <a:solidFill>
                <a:srgbClr val="FFFFFF"/>
              </a:solidFill>
            </a:endParaRPr>
          </a:p>
        </p:txBody>
      </p:sp>
      <p:sp>
        <p:nvSpPr>
          <p:cNvPr id="1048588" name="TextBox 1048587"/>
          <p:cNvSpPr txBox="1"/>
          <p:nvPr/>
        </p:nvSpPr>
        <p:spPr>
          <a:xfrm>
            <a:off x="829848" y="1215406"/>
            <a:ext cx="7082252" cy="3170099"/>
          </a:xfrm>
          <a:prstGeom prst="rect">
            <a:avLst/>
          </a:prstGeom>
        </p:spPr>
        <p:txBody>
          <a:bodyPr wrap="square" rtlCol="0">
            <a:spAutoFit/>
          </a:bodyPr>
          <a:lstStyle/>
          <a:p>
            <a:pPr marL="457200" indent="-457200">
              <a:buFont typeface="Wingdings" charset="2"/>
              <a:buChar char="n"/>
            </a:pPr>
            <a:r>
              <a:rPr lang="en-US" sz="2000" dirty="0">
                <a:solidFill>
                  <a:srgbClr val="FFFFFF"/>
                </a:solidFill>
              </a:rPr>
              <a:t>ABSTRACT</a:t>
            </a:r>
            <a:endParaRPr lang="en-GB" sz="2000" dirty="0">
              <a:solidFill>
                <a:srgbClr val="000000"/>
              </a:solidFill>
            </a:endParaRPr>
          </a:p>
          <a:p>
            <a:pPr marL="457200" indent="-457200">
              <a:buFont typeface="Wingdings" charset="2"/>
              <a:buChar char="n"/>
            </a:pPr>
            <a:r>
              <a:rPr lang="en-US" sz="2000" dirty="0">
                <a:solidFill>
                  <a:srgbClr val="FFFFFF"/>
                </a:solidFill>
              </a:rPr>
              <a:t>INTRODUCTION</a:t>
            </a:r>
            <a:endParaRPr lang="en-GB" sz="2000" dirty="0">
              <a:solidFill>
                <a:srgbClr val="000000"/>
              </a:solidFill>
            </a:endParaRPr>
          </a:p>
          <a:p>
            <a:pPr marL="457200" indent="-457200">
              <a:buFont typeface="Wingdings" charset="2"/>
              <a:buChar char="n"/>
            </a:pPr>
            <a:r>
              <a:rPr lang="en-US" sz="2000" dirty="0">
                <a:solidFill>
                  <a:srgbClr val="FFFFFF"/>
                </a:solidFill>
              </a:rPr>
              <a:t>PROBLEM DEFINITION</a:t>
            </a:r>
            <a:endParaRPr lang="en-GB" sz="2000" dirty="0">
              <a:solidFill>
                <a:srgbClr val="000000"/>
              </a:solidFill>
            </a:endParaRPr>
          </a:p>
          <a:p>
            <a:pPr marL="457200" indent="-457200">
              <a:buFont typeface="Wingdings" charset="2"/>
              <a:buChar char="n"/>
            </a:pPr>
            <a:r>
              <a:rPr lang="en-US" sz="2000" dirty="0">
                <a:solidFill>
                  <a:srgbClr val="FFFFFF"/>
                </a:solidFill>
              </a:rPr>
              <a:t>PROJECT DESCRIPTION</a:t>
            </a:r>
            <a:endParaRPr lang="en-GB" sz="2000" dirty="0">
              <a:solidFill>
                <a:srgbClr val="000000"/>
              </a:solidFill>
            </a:endParaRPr>
          </a:p>
          <a:p>
            <a:pPr marL="457200" indent="-457200">
              <a:buFont typeface="Wingdings" charset="2"/>
              <a:buChar char="n"/>
            </a:pPr>
            <a:r>
              <a:rPr lang="en-US" sz="2000" dirty="0">
                <a:solidFill>
                  <a:srgbClr val="FFFFFF"/>
                </a:solidFill>
              </a:rPr>
              <a:t>REQUIREMENTS</a:t>
            </a:r>
            <a:endParaRPr lang="en-GB" sz="2000" dirty="0">
              <a:solidFill>
                <a:srgbClr val="000000"/>
              </a:solidFill>
            </a:endParaRPr>
          </a:p>
          <a:p>
            <a:pPr marL="457200" indent="-457200">
              <a:buFont typeface="Wingdings" charset="2"/>
              <a:buChar char="n"/>
            </a:pPr>
            <a:r>
              <a:rPr lang="en-US" sz="2000" dirty="0">
                <a:solidFill>
                  <a:srgbClr val="FFFFFF"/>
                </a:solidFill>
              </a:rPr>
              <a:t>METHODOLOGY</a:t>
            </a:r>
            <a:endParaRPr lang="en-GB" sz="2000" dirty="0">
              <a:solidFill>
                <a:srgbClr val="000000"/>
              </a:solidFill>
            </a:endParaRPr>
          </a:p>
          <a:p>
            <a:pPr marL="457200" indent="-457200">
              <a:buFont typeface="Wingdings" charset="2"/>
              <a:buChar char="n"/>
            </a:pPr>
            <a:r>
              <a:rPr lang="en-US" sz="2000" dirty="0">
                <a:solidFill>
                  <a:srgbClr val="FFFFFF"/>
                </a:solidFill>
              </a:rPr>
              <a:t>EXPERIMENTATION</a:t>
            </a:r>
            <a:endParaRPr lang="en-GB" sz="2000" dirty="0">
              <a:solidFill>
                <a:srgbClr val="000000"/>
              </a:solidFill>
            </a:endParaRPr>
          </a:p>
          <a:p>
            <a:pPr marL="457200" indent="-457200">
              <a:buFont typeface="Wingdings" charset="2"/>
              <a:buChar char="n"/>
            </a:pPr>
            <a:r>
              <a:rPr lang="en-US" sz="2000" dirty="0">
                <a:solidFill>
                  <a:srgbClr val="FFFFFF"/>
                </a:solidFill>
              </a:rPr>
              <a:t>RESULTS AND ANALYSIS</a:t>
            </a:r>
            <a:endParaRPr lang="en-GB" sz="2000" dirty="0">
              <a:solidFill>
                <a:srgbClr val="000000"/>
              </a:solidFill>
            </a:endParaRPr>
          </a:p>
          <a:p>
            <a:pPr marL="457200" indent="-457200">
              <a:buFont typeface="Wingdings" charset="2"/>
              <a:buChar char="n"/>
            </a:pPr>
            <a:r>
              <a:rPr lang="en-US" sz="2000" dirty="0">
                <a:solidFill>
                  <a:srgbClr val="FFFFFF"/>
                </a:solidFill>
              </a:rPr>
              <a:t>CONCLUSION</a:t>
            </a:r>
            <a:endParaRPr lang="en-GB" sz="2000" dirty="0">
              <a:solidFill>
                <a:srgbClr val="000000"/>
              </a:solidFill>
            </a:endParaRPr>
          </a:p>
          <a:p>
            <a:pPr marL="457200" indent="-457200">
              <a:buFont typeface="Wingdings" charset="2"/>
              <a:buChar char="n"/>
            </a:pPr>
            <a:r>
              <a:rPr lang="en-US" sz="2000" dirty="0">
                <a:solidFill>
                  <a:srgbClr val="FFFFFF"/>
                </a:solidFill>
              </a:rPr>
              <a:t>REFERENCE </a:t>
            </a:r>
            <a:endParaRPr lang="en-GB" sz="20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048670"/>
          <p:cNvSpPr txBox="1"/>
          <p:nvPr/>
        </p:nvSpPr>
        <p:spPr>
          <a:xfrm>
            <a:off x="2877110" y="597043"/>
            <a:ext cx="4000000" cy="472440"/>
          </a:xfrm>
          <a:prstGeom prst="rect">
            <a:avLst/>
          </a:prstGeom>
        </p:spPr>
        <p:txBody>
          <a:bodyPr wrap="square" rtlCol="0">
            <a:spAutoFit/>
          </a:bodyPr>
          <a:lstStyle/>
          <a:p>
            <a:r>
              <a:rPr lang="en-US" sz="3200">
                <a:solidFill>
                  <a:srgbClr val="FFFFFF"/>
                </a:solidFill>
              </a:rPr>
              <a:t>  REFERENCE </a:t>
            </a:r>
            <a:endParaRPr lang="en-GB" sz="3200">
              <a:solidFill>
                <a:srgbClr val="FFFFFF"/>
              </a:solidFill>
            </a:endParaRPr>
          </a:p>
        </p:txBody>
      </p:sp>
      <p:sp>
        <p:nvSpPr>
          <p:cNvPr id="1048672" name="TextBox 1048671"/>
          <p:cNvSpPr txBox="1"/>
          <p:nvPr/>
        </p:nvSpPr>
        <p:spPr>
          <a:xfrm>
            <a:off x="300095" y="2738121"/>
            <a:ext cx="8543808" cy="320041"/>
          </a:xfrm>
          <a:prstGeom prst="rect">
            <a:avLst/>
          </a:prstGeom>
        </p:spPr>
        <p:txBody>
          <a:bodyPr wrap="square" rtlCol="0">
            <a:spAutoFit/>
          </a:bodyPr>
          <a:lstStyle/>
          <a:p>
            <a:pPr marL="457200" indent="-457200">
              <a:buFont typeface="Wingdings" charset="2"/>
              <a:buChar char="n"/>
            </a:pPr>
            <a:r>
              <a:rPr lang="en-GB" sz="2000">
                <a:solidFill>
                  <a:srgbClr val="FFFFFF"/>
                </a:solidFill>
              </a:rPr>
              <a:t>https://connect4.gamesolver.org/en/</a:t>
            </a:r>
          </a:p>
        </p:txBody>
      </p:sp>
      <p:sp>
        <p:nvSpPr>
          <p:cNvPr id="1048673" name="TextBox 1048672"/>
          <p:cNvSpPr txBox="1"/>
          <p:nvPr/>
        </p:nvSpPr>
        <p:spPr>
          <a:xfrm>
            <a:off x="316889" y="1613607"/>
            <a:ext cx="9120443" cy="548640"/>
          </a:xfrm>
          <a:prstGeom prst="rect">
            <a:avLst/>
          </a:prstGeom>
        </p:spPr>
        <p:txBody>
          <a:bodyPr wrap="square" rtlCol="0">
            <a:spAutoFit/>
          </a:bodyPr>
          <a:lstStyle/>
          <a:p>
            <a:pPr marL="457200" indent="-457200">
              <a:buFont typeface="Wingdings" charset="2"/>
              <a:buChar char="n"/>
            </a:pPr>
            <a:r>
              <a:rPr lang="en-GB" sz="2000">
                <a:solidFill>
                  <a:srgbClr val="FFFFFF"/>
                </a:solidFill>
              </a:rPr>
              <a:t>https://www.researchgate.net/publication/26623095_Real-Time_Connect_4_Game_Using_Artificial_Intelligence</a:t>
            </a:r>
          </a:p>
        </p:txBody>
      </p:sp>
      <p:sp>
        <p:nvSpPr>
          <p:cNvPr id="1048674" name="TextBox 1048673"/>
          <p:cNvSpPr txBox="1"/>
          <p:nvPr/>
        </p:nvSpPr>
        <p:spPr>
          <a:xfrm>
            <a:off x="316889" y="2405380"/>
            <a:ext cx="8235276" cy="332741"/>
          </a:xfrm>
          <a:prstGeom prst="rect">
            <a:avLst/>
          </a:prstGeom>
        </p:spPr>
        <p:txBody>
          <a:bodyPr wrap="square" rtlCol="0">
            <a:spAutoFit/>
          </a:bodyPr>
          <a:lstStyle/>
          <a:p>
            <a:pPr marL="342900" indent="-342900">
              <a:buFont typeface="Wingdings" charset="2"/>
              <a:buChar char="n"/>
            </a:pPr>
            <a:r>
              <a:rPr lang="en-GB" sz="2000">
                <a:solidFill>
                  <a:srgbClr val="FFFFFF"/>
                </a:solidFill>
              </a:rPr>
              <a:t>https://ieee.nitk.ac.in/virtual-expo/connect-4-ai/</a:t>
            </a:r>
          </a:p>
        </p:txBody>
      </p:sp>
      <p:sp>
        <p:nvSpPr>
          <p:cNvPr id="1048675" name="TextBox 1048674"/>
          <p:cNvSpPr txBox="1"/>
          <p:nvPr/>
        </p:nvSpPr>
        <p:spPr>
          <a:xfrm>
            <a:off x="316888" y="3301294"/>
            <a:ext cx="8791688" cy="574040"/>
          </a:xfrm>
          <a:prstGeom prst="rect">
            <a:avLst/>
          </a:prstGeom>
        </p:spPr>
        <p:txBody>
          <a:bodyPr wrap="square" rtlCol="0">
            <a:spAutoFit/>
          </a:bodyPr>
          <a:lstStyle/>
          <a:p>
            <a:pPr marL="457200" indent="-457200">
              <a:buFont typeface="Wingdings" charset="2"/>
              <a:buChar char="n"/>
            </a:pPr>
            <a:r>
              <a:rPr lang="en-GB" sz="2000">
                <a:solidFill>
                  <a:srgbClr val="FFFFFF"/>
                </a:solidFill>
              </a:rPr>
              <a:t>https://oscarnieves100.medium.com/programming-a-connect-4-game-on-python-f0e787a3a0cf</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extBox 1048675"/>
          <p:cNvSpPr txBox="1"/>
          <p:nvPr/>
        </p:nvSpPr>
        <p:spPr>
          <a:xfrm>
            <a:off x="3046085" y="2362199"/>
            <a:ext cx="4000000" cy="472440"/>
          </a:xfrm>
          <a:prstGeom prst="rect">
            <a:avLst/>
          </a:prstGeom>
        </p:spPr>
        <p:txBody>
          <a:bodyPr wrap="square" rtlCol="0">
            <a:spAutoFit/>
          </a:bodyPr>
          <a:lstStyle/>
          <a:p>
            <a:r>
              <a:rPr lang="en-US" sz="3200">
                <a:solidFill>
                  <a:srgbClr val="FFFFFF"/>
                </a:solidFill>
              </a:rPr>
              <a:t>THANK YOU </a:t>
            </a:r>
            <a:endParaRPr lang="en-GB" sz="3200">
              <a:solidFill>
                <a:srgbClr val="FFFFFF"/>
              </a:solidFill>
            </a:endParaRPr>
          </a:p>
        </p:txBody>
      </p:sp>
      <p:sp>
        <p:nvSpPr>
          <p:cNvPr id="1048677" name="TextBox 1048676"/>
          <p:cNvSpPr txBox="1"/>
          <p:nvPr/>
        </p:nvSpPr>
        <p:spPr>
          <a:xfrm>
            <a:off x="3241739" y="7203398"/>
            <a:ext cx="4000000" cy="419100"/>
          </a:xfrm>
          <a:prstGeom prst="rect">
            <a:avLst/>
          </a:prstGeom>
        </p:spPr>
        <p:txBody>
          <a:bodyPr wrap="square" rtlCol="0">
            <a:spAutoFit/>
          </a:bodyPr>
          <a:lstStyle/>
          <a:p>
            <a:endParaRPr lang="en-GB" sz="2800">
              <a:solidFill>
                <a:srgbClr val="000000"/>
              </a:solidFill>
            </a:endParaRPr>
          </a:p>
        </p:txBody>
      </p:sp>
      <p:sp>
        <p:nvSpPr>
          <p:cNvPr id="1048678" name="TextBox 1048677"/>
          <p:cNvSpPr txBox="1"/>
          <p:nvPr/>
        </p:nvSpPr>
        <p:spPr>
          <a:xfrm>
            <a:off x="6579567" y="3739195"/>
            <a:ext cx="2792057" cy="789940"/>
          </a:xfrm>
          <a:prstGeom prst="rect">
            <a:avLst/>
          </a:prstGeom>
        </p:spPr>
        <p:txBody>
          <a:bodyPr wrap="square" rtlCol="0" anchor="b" anchorCtr="1">
            <a:spAutoFit/>
          </a:bodyPr>
          <a:lstStyle/>
          <a:p>
            <a:r>
              <a:rPr lang="en-US" sz="1200">
                <a:solidFill>
                  <a:srgbClr val="FFFFFF"/>
                </a:solidFill>
              </a:rPr>
              <a:t>   DONE BY:</a:t>
            </a:r>
            <a:endParaRPr lang="en-GB" sz="1200">
              <a:solidFill>
                <a:srgbClr val="FFFFFF"/>
              </a:solidFill>
            </a:endParaRPr>
          </a:p>
          <a:p>
            <a:r>
              <a:rPr lang="en-US" sz="1200">
                <a:solidFill>
                  <a:srgbClr val="FFFFFF"/>
                </a:solidFill>
              </a:rPr>
              <a:t>-BHOMITHA KALLOLA</a:t>
            </a:r>
            <a:endParaRPr lang="en-GB" sz="1200">
              <a:solidFill>
                <a:srgbClr val="FFFFFF"/>
              </a:solidFill>
            </a:endParaRPr>
          </a:p>
          <a:p>
            <a:r>
              <a:rPr lang="en-US" sz="1200">
                <a:solidFill>
                  <a:srgbClr val="FFFFFF"/>
                </a:solidFill>
              </a:rPr>
              <a:t>-CHANDANA S HIREMATH</a:t>
            </a:r>
            <a:endParaRPr lang="en-GB" sz="1200">
              <a:solidFill>
                <a:srgbClr val="FFFFFF"/>
              </a:solidFill>
            </a:endParaRPr>
          </a:p>
          <a:p>
            <a:r>
              <a:rPr lang="en-US" sz="1200">
                <a:solidFill>
                  <a:srgbClr val="FFFFFF"/>
                </a:solidFill>
              </a:rPr>
              <a:t>-G LAVANYA </a:t>
            </a:r>
            <a:endParaRPr lang="en-GB" sz="1200">
              <a:solidFill>
                <a:srgbClr val="FFFFFF"/>
              </a:solidFill>
            </a:endParaRPr>
          </a:p>
          <a:p>
            <a:r>
              <a:rPr lang="en-US" sz="1200">
                <a:solidFill>
                  <a:srgbClr val="FFFFFF"/>
                </a:solidFill>
              </a:rPr>
              <a:t>-HARSHITHA K </a:t>
            </a:r>
            <a:endParaRPr lang="en-GB" sz="12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矩形 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081193" y="2489807"/>
            <a:ext cx="3092449" cy="262890"/>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pP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048590" name="矩形 5"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185362" y="1174000"/>
            <a:ext cx="2884110" cy="472440"/>
          </a:xfrm>
          <a:prstGeom prst="rect">
            <a:avLst/>
          </a:prstGeom>
          <a:noFill/>
        </p:spPr>
        <p:txBody>
          <a:bodyPr wrap="none">
            <a:spAutoFit/>
          </a:bodyPr>
          <a:lstStyle/>
          <a:p>
            <a:pPr algn="ctr"/>
            <a:r>
              <a:rPr lang="en-US" altLang="zh-CN" sz="3200">
                <a:solidFill>
                  <a:schemeClr val="bg1"/>
                </a:solidFill>
                <a:latin typeface="Arial" panose="020B0604020202020204"/>
                <a:ea typeface="Arial" panose="020B0604020202020204" pitchFamily="34" charset="0"/>
              </a:rPr>
              <a:t>ABSTRACT </a:t>
            </a:r>
          </a:p>
        </p:txBody>
      </p:sp>
      <p:sp>
        <p:nvSpPr>
          <p:cNvPr id="1048591" name="TextBox 1048590"/>
          <p:cNvSpPr txBox="1"/>
          <p:nvPr/>
        </p:nvSpPr>
        <p:spPr>
          <a:xfrm>
            <a:off x="454601" y="1646439"/>
            <a:ext cx="8689399" cy="2758440"/>
          </a:xfrm>
          <a:prstGeom prst="rect">
            <a:avLst/>
          </a:prstGeom>
        </p:spPr>
        <p:txBody>
          <a:bodyPr wrap="square" rtlCol="0">
            <a:spAutoFit/>
          </a:bodyPr>
          <a:lstStyle/>
          <a:p>
            <a:pPr algn="l">
              <a:lnSpc>
                <a:spcPct val="300000"/>
              </a:lnSpc>
              <a:spcAft>
                <a:spcPts val="1000"/>
              </a:spcAft>
            </a:pPr>
            <a:r>
              <a:rPr lang="en-US" sz="1100" b="0" i="0">
                <a:solidFill>
                  <a:srgbClr val="FFFFFF"/>
                </a:solidFill>
                <a:latin typeface="Calibri"/>
                <a:ea typeface="宋体"/>
                <a:cs typeface="Times New Roman"/>
              </a:rPr>
              <a:t>This project consisted of creating a MATLAB script for the game Connect Four. We created code that set up a 6 by 7 board. The rules for the game are exactly the same as any Connect Four game. Two players play against each other: black versus red. The player hovers the mouse over the board and then clicks on any column and their chip will fall to the appropriate row. This means that if there are no chips in that column, it will fall to the bottom, but if there are already chips in that column, it will fall to the row directly above it. The code detects if you try and place a chip in an already taken spot, and it does not allow you to do that. We also made code that determines when there is four in a row and someone has won the game.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矩形 1"/>
          <p:cNvSpPr/>
          <p:nvPr/>
        </p:nvSpPr>
        <p:spPr>
          <a:xfrm>
            <a:off x="3444274" y="1446928"/>
            <a:ext cx="5714707" cy="3979833"/>
          </a:xfrm>
          <a:prstGeom prst="rect">
            <a:avLst/>
          </a:prstGeom>
          <a:gradFill>
            <a:gsLst>
              <a:gs pos="0">
                <a:srgbClr val="B12467"/>
              </a:gs>
              <a:gs pos="100000">
                <a:srgbClr val="1947A3"/>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ea typeface="Arial" panose="020B0604020202020204" pitchFamily="34" charset="0"/>
              </a:rPr>
              <a:t>This is a centuries-old game even played by Captain James Cook with his officers on his long voyages. Milton Bradley  published a version of this game called “Connect Four” in 1974. It is also called “Four-in-a-Row” and “Plot Four.” Two players play this game on an upright board with six rows and seven empty holes. Each player has an equal number of pieces (21) initially to drop one at a time from the top of the board.Then, they will take turns to play and whoever makes a straight line either vertically, horizontally, or diagonally wins.</a:t>
            </a:r>
          </a:p>
        </p:txBody>
      </p:sp>
      <p:sp>
        <p:nvSpPr>
          <p:cNvPr id="1048593"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27437" y="322107"/>
            <a:ext cx="4020363" cy="472440"/>
          </a:xfrm>
          <a:prstGeom prst="rect">
            <a:avLst/>
          </a:prstGeom>
          <a:noFill/>
        </p:spPr>
        <p:txBody>
          <a:bodyPr wrap="none">
            <a:spAutoFit/>
          </a:bodyPr>
          <a:lstStyle>
            <a:defPPr>
              <a:defRPr lang="en-US"/>
            </a:defPPr>
            <a:lvl1pPr algn="ctr">
              <a:defRPr sz="3200">
                <a:gradFill>
                  <a:gsLst>
                    <a:gs pos="32000">
                      <a:schemeClr val="bg1"/>
                    </a:gs>
                    <a:gs pos="100000">
                      <a:srgbClr val="4B92DD"/>
                    </a:gs>
                  </a:gsLst>
                  <a:lin ang="5400000" scaled="1"/>
                </a:gradFill>
                <a:latin typeface="Arial" panose="020B0604020202020204"/>
                <a:ea typeface="微软雅黑 Light" panose="020B0502040204020203"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en-US" sz="3200" b="1">
                <a:solidFill>
                  <a:schemeClr val="bg1"/>
                </a:solidFill>
                <a:ea typeface="Arial" panose="020B0604020202020204" pitchFamily="34" charset="0"/>
                <a:sym typeface="Arial" panose="020B0604020202020204" pitchFamily="34" charset="0"/>
              </a:rPr>
              <a:t>INTRODUCTION </a:t>
            </a:r>
            <a:endParaRPr lang="zh-CN" altLang="en-US" sz="3200" b="1">
              <a:solidFill>
                <a:schemeClr val="bg1"/>
              </a:solidFill>
              <a:ea typeface="Arial" panose="020B0604020202020204" pitchFamily="34" charset="0"/>
              <a:sym typeface="Arial" panose="020B0604020202020204" pitchFamily="34" charset="0"/>
            </a:endParaRPr>
          </a:p>
        </p:txBody>
      </p:sp>
      <p:cxnSp>
        <p:nvCxnSpPr>
          <p:cNvPr id="3145728" name="直接连接符 2"/>
          <p:cNvCxnSpPr>
            <a:cxnSpLocks/>
          </p:cNvCxnSpPr>
          <p:nvPr/>
        </p:nvCxnSpPr>
        <p:spPr>
          <a:xfrm>
            <a:off x="4424193" y="927980"/>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097154" name="图片 9"/>
          <p:cNvPicPr>
            <a:picLocks noChangeAspect="1"/>
          </p:cNvPicPr>
          <p:nvPr/>
        </p:nvPicPr>
        <p:blipFill>
          <a:blip r:embed="rId2"/>
          <a:srcRect t="4381" b="4381"/>
          <a:stretch>
            <a:fillRect/>
          </a:stretch>
        </p:blipFill>
        <p:spPr>
          <a:xfrm>
            <a:off x="-216118" y="1460348"/>
            <a:ext cx="3333550" cy="3430999"/>
          </a:xfrm>
          <a:prstGeom prst="rect">
            <a:avLst/>
          </a:prstGeom>
        </p:spPr>
      </p:pic>
      <p:sp>
        <p:nvSpPr>
          <p:cNvPr id="1048594" name="TextBox 16"/>
          <p:cNvSpPr txBox="1"/>
          <p:nvPr/>
        </p:nvSpPr>
        <p:spPr bwMode="auto">
          <a:xfrm>
            <a:off x="7003978" y="7468301"/>
            <a:ext cx="2721793" cy="281941"/>
          </a:xfrm>
          <a:prstGeom prst="rect">
            <a:avLst/>
          </a:prstGeom>
          <a:noFill/>
        </p:spPr>
        <p:txBody>
          <a:bodyPr wrap="square" lIns="0">
            <a:spAutoFit/>
          </a:bodyPr>
          <a:lstStyle/>
          <a:p>
            <a:pPr>
              <a:lnSpc>
                <a:spcPct val="150000"/>
              </a:lnSpc>
            </a:pPr>
            <a:endParaRPr lang="en-US" sz="1050">
              <a:solidFill>
                <a:schemeClr val="bg1"/>
              </a:solidFill>
              <a:ea typeface="Arial" panose="020B0604020202020204" pitchFamily="34" charset="0"/>
            </a:endParaRPr>
          </a:p>
        </p:txBody>
      </p:sp>
      <p:sp>
        <p:nvSpPr>
          <p:cNvPr id="1048595"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571996" y="1672031"/>
            <a:ext cx="3893127" cy="383541"/>
          </a:xfrm>
          <a:prstGeom prst="rect">
            <a:avLst/>
          </a:prstGeom>
          <a:noFill/>
        </p:spPr>
        <p:txBody>
          <a:bodyPr wrap="square">
            <a:spAutoFit/>
          </a:bodyPr>
          <a:lstStyle/>
          <a:p>
            <a:endParaRPr lang="en-US" altLang="zh-CN" sz="2400">
              <a:solidFill>
                <a:schemeClr val="bg1"/>
              </a:solidFill>
              <a:latin typeface="Arial" panose="020B0604020202020204"/>
              <a:ea typeface="Arial" panose="020B0604020202020204" pitchFamily="34" charset="0"/>
            </a:endParaRPr>
          </a:p>
        </p:txBody>
      </p:sp>
      <p:sp>
        <p:nvSpPr>
          <p:cNvPr id="1048596" name="矩形 22"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2917095" y="7533073"/>
            <a:ext cx="5667237" cy="434340"/>
          </a:xfrm>
          <a:prstGeom prst="rect">
            <a:avLst/>
          </a:prstGeom>
        </p:spPr>
        <p:txBody>
          <a:bodyPr wrap="square">
            <a:spAutoFit/>
          </a:bodyPr>
          <a:lstStyle/>
          <a:p>
            <a:pPr>
              <a:lnSpc>
                <a:spcPct val="150000"/>
              </a:lnSpc>
              <a:buClr>
                <a:srgbClr val="E7E6E6">
                  <a:lumMod val="10000"/>
                </a:srgbClr>
              </a:buClr>
            </a:pPr>
            <a:r>
              <a:rPr lang="en-US" altLang="zh-CN" sz="900">
                <a:solidFill>
                  <a:srgbClr val="EEE5E6"/>
                </a:solidFill>
                <a:ea typeface="Arial" panose="020B0604020202020204" pitchFamily="34" charset="0"/>
                <a:cs typeface="Arial" panose="020B0604020202020204" pitchFamily="34" charset="0"/>
                <a:sym typeface="+mn-lt"/>
              </a:rPr>
              <a:t>Lorem ipsum dolor sit amet, consectetuer adipiscing elit. Aenean commodo ligula eget dolor. Aenean massa. </a:t>
            </a:r>
          </a:p>
        </p:txBody>
      </p:sp>
      <p:sp>
        <p:nvSpPr>
          <p:cNvPr id="1048597" name="文本框 23"/>
          <p:cNvSpPr txBox="1"/>
          <p:nvPr/>
        </p:nvSpPr>
        <p:spPr>
          <a:xfrm>
            <a:off x="5518826" y="6929613"/>
            <a:ext cx="1233358" cy="281940"/>
          </a:xfrm>
          <a:prstGeom prst="rect">
            <a:avLst/>
          </a:prstGeom>
          <a:noFill/>
        </p:spPr>
        <p:txBody>
          <a:bodyPr wrap="none">
            <a:spAutoFit/>
          </a:bodyPr>
          <a:lstStyle>
            <a:defPPr>
              <a:defRPr lang="en-US"/>
            </a:defPPr>
            <a:lvl1pPr>
              <a:defRPr sz="3200">
                <a:gradFill>
                  <a:gsLst>
                    <a:gs pos="32000">
                      <a:schemeClr val="bg1"/>
                    </a:gs>
                    <a:gs pos="100000">
                      <a:srgbClr val="4B92DD"/>
                    </a:gs>
                  </a:gsLst>
                  <a:lin ang="5400000" scaled="1"/>
                </a:gradFill>
                <a:latin typeface="Arial" panose="020B0604020202020204"/>
                <a:ea typeface="微软雅黑 Light" panose="020B0502040204020203" charset="-122"/>
              </a:defRPr>
            </a:lvl1pPr>
          </a:lstStyle>
          <a:p>
            <a:r>
              <a:rPr lang="en-US" altLang="zh-CN" sz="1600">
                <a:solidFill>
                  <a:schemeClr val="bg1"/>
                </a:solidFill>
                <a:ea typeface="Arial" panose="020B0604020202020204" pitchFamily="34" charset="0"/>
              </a:rPr>
              <a:t>Overview</a:t>
            </a:r>
            <a:endParaRPr lang="zh-CN" altLang="en-US" sz="1600">
              <a:solidFill>
                <a:schemeClr val="bg1"/>
              </a:solidFill>
              <a:ea typeface="Arial" panose="020B0604020202020204" pitchFamily="34" charset="0"/>
            </a:endParaRPr>
          </a:p>
        </p:txBody>
      </p:sp>
      <p:sp>
        <p:nvSpPr>
          <p:cNvPr id="1048598" name="椭圆 24"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6469882" y="5789802"/>
            <a:ext cx="1068193" cy="1068193"/>
          </a:xfrm>
          <a:prstGeom prst="ellipse">
            <a:avLst/>
          </a:prstGeom>
          <a:gradFill>
            <a:gsLst>
              <a:gs pos="0">
                <a:srgbClr val="B12467"/>
              </a:gs>
              <a:gs pos="100000">
                <a:srgbClr val="1947A3"/>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Arial" panose="020B0604020202020204" pitchFamily="34" charset="0"/>
            </a:endParaRPr>
          </a:p>
        </p:txBody>
      </p:sp>
      <p:sp>
        <p:nvSpPr>
          <p:cNvPr id="1048599" name="AutoShape 126"/>
          <p:cNvSpPr/>
          <p:nvPr/>
        </p:nvSpPr>
        <p:spPr bwMode="auto">
          <a:xfrm flipH="1">
            <a:off x="4802913" y="4118992"/>
            <a:ext cx="223069" cy="2230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00" name="椭圆 16"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flipV="1">
            <a:off x="7132304" y="6078861"/>
            <a:ext cx="503422" cy="503421"/>
          </a:xfrm>
          <a:prstGeom prst="ellipse">
            <a:avLst/>
          </a:prstGeom>
          <a:gradFill>
            <a:gsLst>
              <a:gs pos="0">
                <a:srgbClr val="B12467"/>
              </a:gs>
              <a:gs pos="100000">
                <a:srgbClr val="1947A3"/>
              </a:gs>
            </a:gsLst>
            <a:lin ang="8100000" scaled="1"/>
          </a:grad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rgbClr val="FFFFFF"/>
                </a:solidFill>
                <a:latin typeface="+mn-lt"/>
                <a:ea typeface="+mn-ea"/>
                <a:cs typeface="+mn-cs"/>
              </a:defRPr>
            </a:lvl2pPr>
            <a:lvl3pPr marL="914400" algn="l" defTabSz="457200" rtl="0" eaLnBrk="1" latinLnBrk="0" hangingPunct="1">
              <a:defRPr sz="1800" kern="1200">
                <a:solidFill>
                  <a:srgbClr val="FFFFFF"/>
                </a:solidFill>
                <a:latin typeface="+mn-lt"/>
                <a:ea typeface="+mn-ea"/>
                <a:cs typeface="+mn-cs"/>
              </a:defRPr>
            </a:lvl3pPr>
            <a:lvl4pPr marL="1371600" algn="l" defTabSz="457200" rtl="0" eaLnBrk="1" latinLnBrk="0" hangingPunct="1">
              <a:defRPr sz="1800" kern="1200">
                <a:solidFill>
                  <a:srgbClr val="FFFFFF"/>
                </a:solidFill>
                <a:latin typeface="+mn-lt"/>
                <a:ea typeface="+mn-ea"/>
                <a:cs typeface="+mn-cs"/>
              </a:defRPr>
            </a:lvl4pPr>
            <a:lvl5pPr marL="1828800" algn="l" defTabSz="457200" rtl="0" eaLnBrk="1" latinLnBrk="0" hangingPunct="1">
              <a:defRPr sz="1800" kern="1200">
                <a:solidFill>
                  <a:srgbClr val="FFFFFF"/>
                </a:solidFill>
                <a:latin typeface="+mn-lt"/>
                <a:ea typeface="+mn-ea"/>
                <a:cs typeface="+mn-cs"/>
              </a:defRPr>
            </a:lvl5pPr>
            <a:lvl6pPr marL="2286000" algn="l" defTabSz="457200" rtl="0" eaLnBrk="1" latinLnBrk="0" hangingPunct="1">
              <a:defRPr sz="1800" kern="1200">
                <a:solidFill>
                  <a:srgbClr val="FFFFFF"/>
                </a:solidFill>
                <a:latin typeface="+mn-lt"/>
                <a:ea typeface="+mn-ea"/>
                <a:cs typeface="+mn-cs"/>
              </a:defRPr>
            </a:lvl6pPr>
            <a:lvl7pPr marL="2743200" algn="l" defTabSz="457200" rtl="0" eaLnBrk="1" latinLnBrk="0" hangingPunct="1">
              <a:defRPr sz="1800" kern="1200">
                <a:solidFill>
                  <a:srgbClr val="FFFFFF"/>
                </a:solidFill>
                <a:latin typeface="+mn-lt"/>
                <a:ea typeface="+mn-ea"/>
                <a:cs typeface="+mn-cs"/>
              </a:defRPr>
            </a:lvl7pPr>
            <a:lvl8pPr marL="3200400" algn="l" defTabSz="457200" rtl="0" eaLnBrk="1" latinLnBrk="0" hangingPunct="1">
              <a:defRPr sz="1800" kern="1200">
                <a:solidFill>
                  <a:srgbClr val="FFFFFF"/>
                </a:solidFill>
                <a:latin typeface="+mn-lt"/>
                <a:ea typeface="+mn-ea"/>
                <a:cs typeface="+mn-cs"/>
              </a:defRPr>
            </a:lvl8pPr>
            <a:lvl9pPr marL="3657600" algn="l" defTabSz="457200" rtl="0" eaLnBrk="1" latinLnBrk="0" hangingPunct="1">
              <a:defRPr sz="1800" kern="1200">
                <a:solidFill>
                  <a:srgbClr val="FFFFFF"/>
                </a:solidFill>
                <a:latin typeface="+mn-lt"/>
                <a:ea typeface="+mn-ea"/>
                <a:cs typeface="+mn-cs"/>
              </a:defRPr>
            </a:lvl9pPr>
          </a:lstStyle>
          <a:p>
            <a:pPr algn="ctr"/>
            <a:endParaRPr lang="zh-CN" altLang="en-US">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矩形 6"/>
          <p:cNvSpPr/>
          <p:nvPr/>
        </p:nvSpPr>
        <p:spPr>
          <a:xfrm rot="10779141" flipH="1" flipV="1">
            <a:off x="176622" y="1208886"/>
            <a:ext cx="8002099" cy="3897619"/>
          </a:xfrm>
          <a:prstGeom prst="rect">
            <a:avLst/>
          </a:prstGeom>
          <a:gradFill>
            <a:gsLst>
              <a:gs pos="0">
                <a:srgbClr val="B12467"/>
              </a:gs>
              <a:gs pos="100000">
                <a:srgbClr val="1947A3"/>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ea typeface="Arial" panose="020B0604020202020204" pitchFamily="34" charset="0"/>
              </a:rPr>
              <a:t>The game is categorized as a zero-sum game. Therefore, the minimax algorithm, which is a decision rule used in AI, can be applied. The project goal is to investigate how a decision tree is applied using the minimax algorithm in this game by Artificial Intelligence.</a:t>
            </a:r>
          </a:p>
        </p:txBody>
      </p:sp>
      <p:sp>
        <p:nvSpPr>
          <p:cNvPr id="1048602" name="矩形 28"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4230836" y="6151621"/>
            <a:ext cx="2233661" cy="262891"/>
          </a:xfrm>
          <a:prstGeom prst="rect">
            <a:avLst/>
          </a:prstGeom>
        </p:spPr>
        <p:txBody>
          <a:bodyPr wrap="square">
            <a:spAutoFit/>
          </a:bodyPr>
          <a:lstStyle/>
          <a:p>
            <a:pPr>
              <a:lnSpc>
                <a:spcPct val="150000"/>
              </a:lnSpc>
              <a:buClr>
                <a:srgbClr val="E7E6E6">
                  <a:lumMod val="10000"/>
                </a:srgbClr>
              </a:buClr>
            </a:pPr>
            <a:endParaRPr lang="en-US" altLang="zh-CN" sz="900">
              <a:solidFill>
                <a:srgbClr val="EEE5E6"/>
              </a:solidFill>
              <a:ea typeface="Arial" panose="020B0604020202020204" pitchFamily="34" charset="0"/>
              <a:cs typeface="Arial" panose="020B0604020202020204" pitchFamily="34" charset="0"/>
              <a:sym typeface="+mn-lt"/>
            </a:endParaRPr>
          </a:p>
        </p:txBody>
      </p:sp>
      <p:sp>
        <p:nvSpPr>
          <p:cNvPr id="1048603" name="矩形 33"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3892819" y="3846248"/>
            <a:ext cx="2233661" cy="262891"/>
          </a:xfrm>
          <a:prstGeom prst="rect">
            <a:avLst/>
          </a:prstGeom>
        </p:spPr>
        <p:txBody>
          <a:bodyPr wrap="square">
            <a:spAutoFit/>
          </a:bodyPr>
          <a:lstStyle/>
          <a:p>
            <a:pPr>
              <a:lnSpc>
                <a:spcPct val="150000"/>
              </a:lnSpc>
              <a:buClr>
                <a:srgbClr val="E7E6E6">
                  <a:lumMod val="10000"/>
                </a:srgbClr>
              </a:buClr>
            </a:pPr>
            <a:endParaRPr lang="en-US" altLang="zh-CN" sz="900">
              <a:solidFill>
                <a:srgbClr val="EEE5E6"/>
              </a:solidFill>
              <a:ea typeface="Arial" panose="020B0604020202020204" pitchFamily="34" charset="0"/>
              <a:cs typeface="Arial" panose="020B0604020202020204" pitchFamily="34" charset="0"/>
              <a:sym typeface="+mn-lt"/>
            </a:endParaRPr>
          </a:p>
        </p:txBody>
      </p:sp>
      <p:sp>
        <p:nvSpPr>
          <p:cNvPr id="1048604" name="矩形 38"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3892819" y="884351"/>
            <a:ext cx="2233661" cy="262890"/>
          </a:xfrm>
          <a:prstGeom prst="rect">
            <a:avLst/>
          </a:prstGeom>
        </p:spPr>
        <p:txBody>
          <a:bodyPr wrap="square">
            <a:spAutoFit/>
          </a:bodyPr>
          <a:lstStyle/>
          <a:p>
            <a:pPr>
              <a:lnSpc>
                <a:spcPct val="150000"/>
              </a:lnSpc>
              <a:buClr>
                <a:srgbClr val="E7E6E6">
                  <a:lumMod val="10000"/>
                </a:srgbClr>
              </a:buClr>
            </a:pPr>
            <a:endParaRPr lang="en-US" altLang="zh-CN" sz="900">
              <a:solidFill>
                <a:srgbClr val="EEE5E6"/>
              </a:solidFill>
              <a:ea typeface="Arial" panose="020B0604020202020204" pitchFamily="34" charset="0"/>
              <a:cs typeface="Arial" panose="020B0604020202020204" pitchFamily="34" charset="0"/>
              <a:sym typeface="+mn-lt"/>
            </a:endParaRPr>
          </a:p>
        </p:txBody>
      </p:sp>
      <p:sp>
        <p:nvSpPr>
          <p:cNvPr id="1048605" name="文本框 42"/>
          <p:cNvSpPr txBox="1"/>
          <p:nvPr/>
        </p:nvSpPr>
        <p:spPr>
          <a:xfrm>
            <a:off x="5943599" y="-2539143"/>
            <a:ext cx="182881" cy="332740"/>
          </a:xfrm>
          <a:prstGeom prst="rect">
            <a:avLst/>
          </a:prstGeom>
          <a:noFill/>
        </p:spPr>
        <p:txBody>
          <a:bodyPr wrap="none">
            <a:spAutoFit/>
          </a:bodyPr>
          <a:lstStyle>
            <a:defPPr>
              <a:defRPr lang="en-US"/>
            </a:defPPr>
            <a:lvl1pPr>
              <a:defRPr sz="3200">
                <a:gradFill>
                  <a:gsLst>
                    <a:gs pos="32000">
                      <a:schemeClr val="bg1"/>
                    </a:gs>
                    <a:gs pos="100000">
                      <a:srgbClr val="4B92DD"/>
                    </a:gs>
                  </a:gsLst>
                  <a:lin ang="5400000" scaled="1"/>
                </a:gradFill>
                <a:latin typeface="Arial" panose="020B0604020202020204"/>
                <a:ea typeface="微软雅黑 Light" panose="020B0502040204020203" charset="-122"/>
              </a:defRPr>
            </a:lvl1pPr>
          </a:lstStyle>
          <a:p>
            <a:endParaRPr lang="zh-CN" altLang="en-US" sz="2000">
              <a:solidFill>
                <a:schemeClr val="bg1"/>
              </a:solidFill>
              <a:ea typeface="Arial" panose="020B0604020202020204" pitchFamily="34" charset="0"/>
            </a:endParaRPr>
          </a:p>
        </p:txBody>
      </p:sp>
      <p:sp>
        <p:nvSpPr>
          <p:cNvPr id="1048606" name="椭圆 30"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flipV="1">
            <a:off x="7177004" y="4429738"/>
            <a:ext cx="209122" cy="209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Arial" panose="020B0604020202020204" pitchFamily="34" charset="0"/>
            </a:endParaRPr>
          </a:p>
        </p:txBody>
      </p:sp>
      <p:sp>
        <p:nvSpPr>
          <p:cNvPr id="1048607" name="椭圆 35"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5054584" y="5327490"/>
            <a:ext cx="4212356" cy="42123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Arial" panose="020B0604020202020204" pitchFamily="34" charset="0"/>
            </a:endParaRPr>
          </a:p>
        </p:txBody>
      </p:sp>
      <p:sp>
        <p:nvSpPr>
          <p:cNvPr id="1048608" name="AutoShape 59"/>
          <p:cNvSpPr/>
          <p:nvPr/>
        </p:nvSpPr>
        <p:spPr bwMode="auto">
          <a:xfrm>
            <a:off x="5042113" y="6665921"/>
            <a:ext cx="359200" cy="35761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09" name="椭圆 39"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5042113" y="-2511956"/>
            <a:ext cx="611107" cy="61110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Arial" panose="020B0604020202020204" pitchFamily="34" charset="0"/>
            </a:endParaRPr>
          </a:p>
        </p:txBody>
      </p:sp>
      <p:sp>
        <p:nvSpPr>
          <p:cNvPr id="1048610" name="AutoShape 112"/>
          <p:cNvSpPr/>
          <p:nvPr/>
        </p:nvSpPr>
        <p:spPr bwMode="auto">
          <a:xfrm rot="14549404" flipV="1">
            <a:off x="4475122" y="-3627554"/>
            <a:ext cx="2787888" cy="259906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EEE5E6"/>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grpSp>
        <p:nvGrpSpPr>
          <p:cNvPr id="43" name="组合 43"/>
          <p:cNvGrpSpPr/>
          <p:nvPr/>
        </p:nvGrpSpPr>
        <p:grpSpPr>
          <a:xfrm flipH="1">
            <a:off x="-1258479" y="6399987"/>
            <a:ext cx="2013061" cy="2859129"/>
            <a:chOff x="2473104" y="2145028"/>
            <a:chExt cx="359165" cy="359165"/>
          </a:xfrm>
          <a:solidFill>
            <a:schemeClr val="bg1"/>
          </a:solidFill>
        </p:grpSpPr>
        <p:sp>
          <p:nvSpPr>
            <p:cNvPr id="104861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104861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grpSp>
      <p:sp>
        <p:nvSpPr>
          <p:cNvPr id="1048613" name="TextBox 16"/>
          <p:cNvSpPr txBox="1"/>
          <p:nvPr/>
        </p:nvSpPr>
        <p:spPr bwMode="auto">
          <a:xfrm>
            <a:off x="2292176" y="7422633"/>
            <a:ext cx="2562328" cy="281940"/>
          </a:xfrm>
          <a:prstGeom prst="rect">
            <a:avLst/>
          </a:prstGeom>
          <a:noFill/>
        </p:spPr>
        <p:txBody>
          <a:bodyPr wrap="square" lIns="0">
            <a:spAutoFit/>
          </a:bodyPr>
          <a:lstStyle/>
          <a:p>
            <a:pPr>
              <a:lnSpc>
                <a:spcPct val="150000"/>
              </a:lnSpc>
            </a:pPr>
            <a:endParaRPr lang="en-US" sz="1050">
              <a:solidFill>
                <a:schemeClr val="bg1"/>
              </a:solidFill>
              <a:ea typeface="Arial" panose="020B0604020202020204" pitchFamily="34" charset="0"/>
            </a:endParaRPr>
          </a:p>
        </p:txBody>
      </p:sp>
      <p:sp>
        <p:nvSpPr>
          <p:cNvPr id="1048614" name="矩形 47"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58503" y="162356"/>
            <a:ext cx="3242538" cy="853440"/>
          </a:xfrm>
          <a:prstGeom prst="rect">
            <a:avLst/>
          </a:prstGeom>
          <a:noFill/>
        </p:spPr>
        <p:txBody>
          <a:bodyPr wrap="none">
            <a:spAutoFit/>
          </a:bodyPr>
          <a:lstStyle/>
          <a:p>
            <a:r>
              <a:rPr lang="en-US" altLang="zh-CN" sz="3200">
                <a:solidFill>
                  <a:schemeClr val="bg1"/>
                </a:solidFill>
                <a:latin typeface="Arial" panose="020B0604020202020204"/>
                <a:ea typeface="Arial" panose="020B0604020202020204" pitchFamily="34" charset="0"/>
              </a:rPr>
              <a:t>PROBLEM</a:t>
            </a:r>
          </a:p>
          <a:p>
            <a:r>
              <a:rPr lang="en-US" altLang="zh-CN" sz="3200">
                <a:solidFill>
                  <a:schemeClr val="bg1"/>
                </a:solidFill>
                <a:latin typeface="Arial" panose="020B0604020202020204"/>
                <a:ea typeface="Arial" panose="020B0604020202020204" pitchFamily="34" charset="0"/>
              </a:rPr>
              <a:t> DEFINITION </a:t>
            </a:r>
          </a:p>
        </p:txBody>
      </p:sp>
      <p:cxnSp>
        <p:nvCxnSpPr>
          <p:cNvPr id="3145729" name="直接连接符 48"/>
          <p:cNvCxnSpPr>
            <a:cxnSpLocks/>
          </p:cNvCxnSpPr>
          <p:nvPr/>
        </p:nvCxnSpPr>
        <p:spPr>
          <a:xfrm>
            <a:off x="258671" y="1584395"/>
            <a:ext cx="50241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097155" name="图片 7"/>
          <p:cNvPicPr>
            <a:picLocks/>
          </p:cNvPicPr>
          <p:nvPr/>
        </p:nvPicPr>
        <p:blipFill>
          <a:blip r:embed="rId2"/>
          <a:srcRect t="520" b="520"/>
          <a:stretch>
            <a:fillRect/>
          </a:stretch>
        </p:blipFill>
        <p:spPr>
          <a:xfrm flipV="1">
            <a:off x="-369183" y="7210829"/>
            <a:ext cx="3818038" cy="30662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936376" y="-2042151"/>
            <a:ext cx="1893609" cy="218440"/>
          </a:xfrm>
          <a:prstGeom prst="rect">
            <a:avLst/>
          </a:prstGeom>
          <a:noFill/>
        </p:spPr>
        <p:txBody>
          <a:bodyPr wrap="none">
            <a:spAutoFit/>
          </a:bodyPr>
          <a:lstStyle/>
          <a:p>
            <a:pPr algn="ctr"/>
            <a:r>
              <a:rPr lang="en-US" altLang="zh-CN" sz="1100">
                <a:solidFill>
                  <a:schemeClr val="bg1"/>
                </a:solidFill>
                <a:latin typeface="Arial" panose="020B0604020202020204"/>
                <a:ea typeface="Arial" panose="020B0604020202020204" pitchFamily="34" charset="0"/>
              </a:rPr>
              <a:t>OVERVIEW OF WORK</a:t>
            </a:r>
          </a:p>
        </p:txBody>
      </p:sp>
      <p:sp>
        <p:nvSpPr>
          <p:cNvPr id="104861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1074035" y="108776"/>
            <a:ext cx="7724682" cy="472440"/>
          </a:xfrm>
          <a:prstGeom prst="rect">
            <a:avLst/>
          </a:prstGeom>
          <a:noFill/>
        </p:spPr>
        <p:txBody>
          <a:bodyPr wrap="square">
            <a:spAutoFit/>
          </a:bodyPr>
          <a:lstStyle>
            <a:defPPr>
              <a:defRPr lang="en-US"/>
            </a:defPPr>
            <a:lvl1pPr algn="ctr">
              <a:defRPr sz="3200">
                <a:gradFill>
                  <a:gsLst>
                    <a:gs pos="32000">
                      <a:schemeClr val="bg1"/>
                    </a:gs>
                    <a:gs pos="100000">
                      <a:srgbClr val="4B92DD"/>
                    </a:gs>
                  </a:gsLst>
                  <a:lin ang="5400000" scaled="1"/>
                </a:gradFill>
                <a:latin typeface="Arial" panose="020B0604020202020204"/>
                <a:ea typeface="微软雅黑 Light" panose="020B0502040204020203"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en-US" sz="3200" b="1">
                <a:solidFill>
                  <a:schemeClr val="bg1"/>
                </a:solidFill>
                <a:ea typeface="Arial" panose="020B0604020202020204" pitchFamily="34" charset="0"/>
                <a:sym typeface="Arial" panose="020B0604020202020204" pitchFamily="34" charset="0"/>
              </a:rPr>
              <a:t>PROJECT DESCRIPTION </a:t>
            </a:r>
            <a:endParaRPr lang="zh-CN" altLang="en-US" sz="3200" b="1">
              <a:solidFill>
                <a:schemeClr val="bg1"/>
              </a:solidFill>
              <a:ea typeface="Arial" panose="020B0604020202020204" pitchFamily="34" charset="0"/>
              <a:sym typeface="Arial" panose="020B0604020202020204" pitchFamily="34" charset="0"/>
            </a:endParaRPr>
          </a:p>
        </p:txBody>
      </p:sp>
      <p:cxnSp>
        <p:nvCxnSpPr>
          <p:cNvPr id="3145730" name="直接连接符 2"/>
          <p:cNvCxnSpPr>
            <a:cxnSpLocks/>
          </p:cNvCxnSpPr>
          <p:nvPr/>
        </p:nvCxnSpPr>
        <p:spPr>
          <a:xfrm>
            <a:off x="4424193" y="927980"/>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17" name="矩形 16"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804568" y="6744108"/>
            <a:ext cx="2465155" cy="274370"/>
          </a:xfrm>
          <a:prstGeom prst="rect">
            <a:avLst/>
          </a:prstGeom>
        </p:spPr>
        <p:txBody>
          <a:bodyPr wrap="square">
            <a:spAutoFit/>
          </a:bodyPr>
          <a:lstStyle/>
          <a:p>
            <a:pPr algn="ctr">
              <a:lnSpc>
                <a:spcPct val="150000"/>
              </a:lnSpc>
              <a:buClr>
                <a:srgbClr val="E7E6E6">
                  <a:lumMod val="10000"/>
                </a:srgbClr>
              </a:buClr>
            </a:pPr>
            <a:r>
              <a:rPr lang="en-US" altLang="zh-CN" sz="900" dirty="0">
                <a:solidFill>
                  <a:schemeClr val="bg1"/>
                </a:solidFill>
                <a:ea typeface="Arial" panose="020B0604020202020204" pitchFamily="34" charset="0"/>
                <a:cs typeface="Arial" panose="020B0604020202020204" pitchFamily="34" charset="0"/>
                <a:sym typeface="+mn-lt"/>
              </a:rPr>
              <a:t> </a:t>
            </a:r>
          </a:p>
        </p:txBody>
      </p:sp>
      <p:sp>
        <p:nvSpPr>
          <p:cNvPr id="1048618" name="文本框 17"/>
          <p:cNvSpPr txBox="1"/>
          <p:nvPr/>
        </p:nvSpPr>
        <p:spPr>
          <a:xfrm>
            <a:off x="3735578" y="6952828"/>
            <a:ext cx="248786" cy="369332"/>
          </a:xfrm>
          <a:prstGeom prst="rect">
            <a:avLst/>
          </a:prstGeom>
          <a:noFill/>
        </p:spPr>
        <p:txBody>
          <a:bodyPr wrap="none">
            <a:spAutoFit/>
          </a:bodyPr>
          <a:lstStyle>
            <a:defPPr>
              <a:defRPr lang="en-US"/>
            </a:defPPr>
            <a:lvl1pPr algn="ctr">
              <a:defRPr sz="1100">
                <a:gradFill>
                  <a:gsLst>
                    <a:gs pos="32000">
                      <a:schemeClr val="bg1"/>
                    </a:gs>
                    <a:gs pos="100000">
                      <a:srgbClr val="4B92DD"/>
                    </a:gs>
                  </a:gsLst>
                  <a:lin ang="5400000" scaled="1"/>
                </a:gradFill>
                <a:latin typeface="Arial" panose="020B0604020202020204"/>
                <a:ea typeface="微软雅黑 Light" panose="020B0502040204020203" charset="-122"/>
              </a:defRPr>
            </a:lvl1pPr>
          </a:lstStyle>
          <a:p>
            <a:r>
              <a:rPr lang="en-US" altLang="zh-CN" sz="1800" dirty="0">
                <a:solidFill>
                  <a:schemeClr val="bg1"/>
                </a:solidFill>
                <a:ea typeface="Arial" panose="020B0604020202020204" pitchFamily="34" charset="0"/>
              </a:rPr>
              <a:t> </a:t>
            </a:r>
          </a:p>
        </p:txBody>
      </p:sp>
      <p:sp>
        <p:nvSpPr>
          <p:cNvPr id="1048620" name="文本框 19"/>
          <p:cNvSpPr txBox="1"/>
          <p:nvPr/>
        </p:nvSpPr>
        <p:spPr>
          <a:xfrm>
            <a:off x="5342194" y="6274014"/>
            <a:ext cx="248786" cy="369332"/>
          </a:xfrm>
          <a:prstGeom prst="rect">
            <a:avLst/>
          </a:prstGeom>
          <a:noFill/>
        </p:spPr>
        <p:txBody>
          <a:bodyPr wrap="none">
            <a:spAutoFit/>
          </a:bodyPr>
          <a:lstStyle>
            <a:defPPr>
              <a:defRPr lang="en-US"/>
            </a:defPPr>
            <a:lvl1pPr algn="ctr">
              <a:defRPr>
                <a:gradFill>
                  <a:gsLst>
                    <a:gs pos="32000">
                      <a:schemeClr val="bg1"/>
                    </a:gs>
                    <a:gs pos="100000">
                      <a:srgbClr val="4B92DD"/>
                    </a:gs>
                  </a:gsLst>
                  <a:lin ang="5400000" scaled="1"/>
                </a:gradFill>
                <a:latin typeface="Arial" panose="020B0604020202020204"/>
                <a:ea typeface="微软雅黑 Light" panose="020B0502040204020203" charset="-122"/>
              </a:defRPr>
            </a:lvl1pPr>
          </a:lstStyle>
          <a:p>
            <a:r>
              <a:rPr lang="en-US" altLang="zh-CN" dirty="0">
                <a:solidFill>
                  <a:schemeClr val="bg1"/>
                </a:solidFill>
                <a:ea typeface="Arial" panose="020B0604020202020204" pitchFamily="34" charset="0"/>
              </a:rPr>
              <a:t> </a:t>
            </a:r>
          </a:p>
        </p:txBody>
      </p:sp>
      <p:sp>
        <p:nvSpPr>
          <p:cNvPr id="1048622" name="文本框 30"/>
          <p:cNvSpPr txBox="1"/>
          <p:nvPr/>
        </p:nvSpPr>
        <p:spPr>
          <a:xfrm>
            <a:off x="5679072" y="6240748"/>
            <a:ext cx="3999999" cy="369332"/>
          </a:xfrm>
          <a:prstGeom prst="rect">
            <a:avLst/>
          </a:prstGeom>
          <a:noFill/>
        </p:spPr>
        <p:txBody>
          <a:bodyPr wrap="square">
            <a:spAutoFit/>
          </a:bodyPr>
          <a:lstStyle>
            <a:defPPr>
              <a:defRPr lang="en-US"/>
            </a:defPPr>
            <a:lvl1pPr algn="ctr">
              <a:defRPr>
                <a:gradFill>
                  <a:gsLst>
                    <a:gs pos="32000">
                      <a:schemeClr val="bg1"/>
                    </a:gs>
                    <a:gs pos="100000">
                      <a:srgbClr val="4B92DD"/>
                    </a:gs>
                  </a:gsLst>
                  <a:lin ang="5400000" scaled="1"/>
                </a:gradFill>
                <a:latin typeface="Arial" panose="020B0604020202020204"/>
                <a:ea typeface="微软雅黑 Light" panose="020B0502040204020203" charset="-122"/>
              </a:defRPr>
            </a:lvl1pPr>
          </a:lstStyle>
          <a:p>
            <a:r>
              <a:rPr lang="en-US" altLang="zh-CN" dirty="0">
                <a:solidFill>
                  <a:schemeClr val="bg1"/>
                </a:solidFill>
                <a:ea typeface="Arial" panose="020B0604020202020204" pitchFamily="34" charset="0"/>
              </a:rPr>
              <a:t> </a:t>
            </a:r>
          </a:p>
        </p:txBody>
      </p:sp>
      <p:sp>
        <p:nvSpPr>
          <p:cNvPr id="1048629" name="矩形 36"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5883180" y="-1932931"/>
            <a:ext cx="1893609" cy="218440"/>
          </a:xfrm>
          <a:prstGeom prst="rect">
            <a:avLst/>
          </a:prstGeom>
          <a:noFill/>
        </p:spPr>
        <p:txBody>
          <a:bodyPr wrap="non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ctr"/>
            <a:r>
              <a:rPr lang="en-US" altLang="zh-CN" sz="1100">
                <a:solidFill>
                  <a:srgbClr val="FFFFFF"/>
                </a:solidFill>
                <a:latin typeface="Arial" panose="020B0604020202020204"/>
                <a:ea typeface="Arial" panose="020B0604020202020204" pitchFamily="34" charset="0"/>
              </a:rPr>
              <a:t>OVERVIEW OF WORK</a:t>
            </a:r>
          </a:p>
        </p:txBody>
      </p:sp>
      <p:sp>
        <p:nvSpPr>
          <p:cNvPr id="1048633" name="TextBox 1048632"/>
          <p:cNvSpPr txBox="1"/>
          <p:nvPr/>
        </p:nvSpPr>
        <p:spPr>
          <a:xfrm>
            <a:off x="1529376" y="437760"/>
            <a:ext cx="6468192" cy="980440"/>
          </a:xfrm>
          <a:prstGeom prst="rect">
            <a:avLst/>
          </a:prstGeom>
        </p:spPr>
        <p:txBody>
          <a:bodyPr wrap="square" rtlCol="0">
            <a:spAutoFit/>
          </a:bodyPr>
          <a:lstStyle/>
          <a:p>
            <a:r>
              <a:rPr lang="en-IN" sz="1400" b="0" i="0" kern="100" dirty="0">
                <a:solidFill>
                  <a:srgbClr val="000000"/>
                </a:solidFill>
                <a:latin typeface="Calibri"/>
                <a:ea typeface="Calibri"/>
                <a:cs typeface="宋体"/>
              </a:rPr>
              <a:t>Our project attempts to find an optimal Connect Four playing strategy given a Connect Four board. We define an optimal Connect Four playing strategy as the sequence of turn actions that maximizes the probability of a player winning a single Connect Four game.</a:t>
            </a:r>
          </a:p>
        </p:txBody>
      </p:sp>
      <p:sp>
        <p:nvSpPr>
          <p:cNvPr id="1048635" name="矩形 1"/>
          <p:cNvSpPr/>
          <p:nvPr/>
        </p:nvSpPr>
        <p:spPr>
          <a:xfrm>
            <a:off x="572630" y="1253750"/>
            <a:ext cx="8021907" cy="2961770"/>
          </a:xfrm>
          <a:prstGeom prst="rect">
            <a:avLst/>
          </a:prstGeom>
          <a:gradFill flip="none" rotWithShape="1">
            <a:gsLst>
              <a:gs pos="0">
                <a:srgbClr val="B12467"/>
              </a:gs>
              <a:gs pos="100000">
                <a:srgbClr val="1947A3"/>
              </a:gs>
            </a:gsLst>
            <a:lin ang="8100000" scaled="1"/>
          </a:gradFill>
          <a:ln>
            <a:noFill/>
          </a:ln>
        </p:spPr>
        <p:txBody>
          <a:bodyPr rtlCol="0" anchor="ctr"/>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rgbClr val="FFFFFF"/>
                </a:solidFill>
                <a:latin typeface="+mn-lt"/>
                <a:ea typeface="+mn-ea"/>
                <a:cs typeface="+mn-cs"/>
              </a:defRPr>
            </a:lvl2pPr>
            <a:lvl3pPr marL="914400" algn="l" defTabSz="457200" rtl="0" eaLnBrk="1" latinLnBrk="0" hangingPunct="1">
              <a:defRPr sz="1800" kern="1200">
                <a:solidFill>
                  <a:srgbClr val="FFFFFF"/>
                </a:solidFill>
                <a:latin typeface="+mn-lt"/>
                <a:ea typeface="+mn-ea"/>
                <a:cs typeface="+mn-cs"/>
              </a:defRPr>
            </a:lvl3pPr>
            <a:lvl4pPr marL="1371600" algn="l" defTabSz="457200" rtl="0" eaLnBrk="1" latinLnBrk="0" hangingPunct="1">
              <a:defRPr sz="1800" kern="1200">
                <a:solidFill>
                  <a:srgbClr val="FFFFFF"/>
                </a:solidFill>
                <a:latin typeface="+mn-lt"/>
                <a:ea typeface="+mn-ea"/>
                <a:cs typeface="+mn-cs"/>
              </a:defRPr>
            </a:lvl4pPr>
            <a:lvl5pPr marL="1828800" algn="l" defTabSz="457200" rtl="0" eaLnBrk="1" latinLnBrk="0" hangingPunct="1">
              <a:defRPr sz="1800" kern="1200">
                <a:solidFill>
                  <a:srgbClr val="FFFFFF"/>
                </a:solidFill>
                <a:latin typeface="+mn-lt"/>
                <a:ea typeface="+mn-ea"/>
                <a:cs typeface="+mn-cs"/>
              </a:defRPr>
            </a:lvl5pPr>
            <a:lvl6pPr marL="2286000" algn="l" defTabSz="457200" rtl="0" eaLnBrk="1" latinLnBrk="0" hangingPunct="1">
              <a:defRPr sz="1800" kern="1200">
                <a:solidFill>
                  <a:srgbClr val="FFFFFF"/>
                </a:solidFill>
                <a:latin typeface="+mn-lt"/>
                <a:ea typeface="+mn-ea"/>
                <a:cs typeface="+mn-cs"/>
              </a:defRPr>
            </a:lvl6pPr>
            <a:lvl7pPr marL="2743200" algn="l" defTabSz="457200" rtl="0" eaLnBrk="1" latinLnBrk="0" hangingPunct="1">
              <a:defRPr sz="1800" kern="1200">
                <a:solidFill>
                  <a:srgbClr val="FFFFFF"/>
                </a:solidFill>
                <a:latin typeface="+mn-lt"/>
                <a:ea typeface="+mn-ea"/>
                <a:cs typeface="+mn-cs"/>
              </a:defRPr>
            </a:lvl7pPr>
            <a:lvl8pPr marL="3200400" algn="l" defTabSz="457200" rtl="0" eaLnBrk="1" latinLnBrk="0" hangingPunct="1">
              <a:defRPr sz="1800" kern="1200">
                <a:solidFill>
                  <a:srgbClr val="FFFFFF"/>
                </a:solidFill>
                <a:latin typeface="+mn-lt"/>
                <a:ea typeface="+mn-ea"/>
                <a:cs typeface="+mn-cs"/>
              </a:defRPr>
            </a:lvl8pPr>
            <a:lvl9pPr marL="3657600" algn="l" defTabSz="457200" rtl="0" eaLnBrk="1" latinLnBrk="0" hangingPunct="1">
              <a:defRPr sz="1800" kern="1200">
                <a:solidFill>
                  <a:srgbClr val="FFFFFF"/>
                </a:solidFill>
                <a:latin typeface="+mn-lt"/>
                <a:ea typeface="+mn-ea"/>
                <a:cs typeface="+mn-cs"/>
              </a:defRPr>
            </a:lvl9pPr>
          </a:lstStyle>
          <a:p>
            <a:pPr algn="ctr"/>
            <a:endParaRPr lang="zh-CN" altLang="en-US">
              <a:ea typeface="Arial" panose="020B0604020202020204" pitchFamily="34" charset="0"/>
            </a:endParaRPr>
          </a:p>
        </p:txBody>
      </p:sp>
      <p:sp>
        <p:nvSpPr>
          <p:cNvPr id="1048636" name="TextBox 1048635"/>
          <p:cNvSpPr txBox="1"/>
          <p:nvPr/>
        </p:nvSpPr>
        <p:spPr>
          <a:xfrm>
            <a:off x="741687" y="605018"/>
            <a:ext cx="7499765" cy="3249864"/>
          </a:xfrm>
          <a:prstGeom prst="rect">
            <a:avLst/>
          </a:prstGeom>
        </p:spPr>
        <p:txBody>
          <a:bodyPr wrap="square" rtlCol="0">
            <a:spAutoFit/>
          </a:bodyPr>
          <a:lstStyle/>
          <a:p>
            <a:pPr algn="ctr">
              <a:lnSpc>
                <a:spcPct val="250000"/>
              </a:lnSpc>
              <a:spcAft>
                <a:spcPts val="800"/>
              </a:spcAft>
            </a:pPr>
            <a:endParaRPr sz="1800" dirty="0"/>
          </a:p>
          <a:p>
            <a:pPr marL="285750" indent="-285750" algn="ctr">
              <a:lnSpc>
                <a:spcPct val="250000"/>
              </a:lnSpc>
              <a:spcAft>
                <a:spcPts val="800"/>
              </a:spcAft>
              <a:buFont typeface="Arial"/>
              <a:buChar char="•"/>
            </a:pPr>
            <a:r>
              <a:rPr lang="en-IN" sz="1600" b="0" i="0" kern="100" dirty="0">
                <a:solidFill>
                  <a:srgbClr val="000000"/>
                </a:solidFill>
                <a:latin typeface="Calibri"/>
                <a:ea typeface="Calibri"/>
                <a:cs typeface="宋体"/>
              </a:rPr>
              <a:t> Our project attempts to find an optimal Connect Four playing strategy given a Connect Four board. We define an optimal Connect Four playing strategy as the sequence of turn actions that maximizes the probability of a player winning a single Connect Four game.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75E00-37D1-F2CD-F5E6-42EB53A56CD5}"/>
              </a:ext>
            </a:extLst>
          </p:cNvPr>
          <p:cNvSpPr txBox="1"/>
          <p:nvPr/>
        </p:nvSpPr>
        <p:spPr>
          <a:xfrm>
            <a:off x="490888" y="423512"/>
            <a:ext cx="8191099" cy="4401205"/>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imes New Roman" panose="02020603050405020304" pitchFamily="18" charset="0"/>
              </a:rPr>
              <a:t>A. </a:t>
            </a:r>
            <a:r>
              <a:rPr lang="en-US" sz="3200" dirty="0">
                <a:solidFill>
                  <a:schemeClr val="bg1">
                    <a:lumMod val="95000"/>
                  </a:schemeClr>
                </a:solidFill>
                <a:effectLst/>
                <a:latin typeface="Times New Roman" panose="02020603050405020304" pitchFamily="18" charset="0"/>
                <a:ea typeface="Times New Roman" panose="02020603050405020304" pitchFamily="18" charset="0"/>
              </a:rPr>
              <a:t>Action Space </a:t>
            </a:r>
          </a:p>
          <a:p>
            <a:endParaRPr lang="en-IN" sz="3200" dirty="0">
              <a:solidFill>
                <a:schemeClr val="bg1">
                  <a:lumMod val="95000"/>
                </a:schemeClr>
              </a:solidFill>
              <a:effectLst/>
              <a:latin typeface="Times New Roman" panose="02020603050405020304" pitchFamily="18" charset="0"/>
              <a:ea typeface="Times New Roman" panose="02020603050405020304" pitchFamily="18" charset="0"/>
            </a:endParaRPr>
          </a:p>
          <a:p>
            <a:pPr marL="317500" indent="-285750">
              <a:buFont typeface="Wingdings" panose="05000000000000000000" pitchFamily="2" charset="2"/>
              <a:buChar char="Ø"/>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           The action space for Connect Four is relatively small. </a:t>
            </a:r>
          </a:p>
          <a:p>
            <a:pPr marL="317500" indent="-285750">
              <a:buFont typeface="Wingdings" panose="05000000000000000000" pitchFamily="2" charset="2"/>
              <a:buChar char="Ø"/>
            </a:pPr>
            <a:r>
              <a:rPr lang="en-US" dirty="0">
                <a:solidFill>
                  <a:schemeClr val="bg1">
                    <a:lumMod val="95000"/>
                  </a:schemeClr>
                </a:solidFill>
                <a:latin typeface="Times New Roman" panose="02020603050405020304" pitchFamily="18" charset="0"/>
                <a:ea typeface="Times New Roman" panose="02020603050405020304" pitchFamily="18" charset="0"/>
              </a:rPr>
              <a:t>           </a:t>
            </a:r>
            <a:r>
              <a:rPr lang="en-US" sz="1800" dirty="0">
                <a:solidFill>
                  <a:schemeClr val="bg1">
                    <a:lumMod val="95000"/>
                  </a:schemeClr>
                </a:solidFill>
                <a:effectLst/>
                <a:latin typeface="Times New Roman" panose="02020603050405020304" pitchFamily="18" charset="0"/>
                <a:ea typeface="Times New Roman" panose="02020603050405020304" pitchFamily="18" charset="0"/>
              </a:rPr>
              <a:t>Each player has at most seven possible actions that they can take at any given state. </a:t>
            </a:r>
          </a:p>
          <a:p>
            <a:pPr marL="317500" indent="-285750">
              <a:buFont typeface="Wingdings" panose="05000000000000000000" pitchFamily="2" charset="2"/>
              <a:buChar char="Ø"/>
            </a:pPr>
            <a:r>
              <a:rPr lang="en-US" dirty="0">
                <a:solidFill>
                  <a:schemeClr val="bg1">
                    <a:lumMod val="95000"/>
                  </a:schemeClr>
                </a:solidFill>
                <a:latin typeface="Times New Roman" panose="02020603050405020304" pitchFamily="18" charset="0"/>
                <a:ea typeface="Times New Roman" panose="02020603050405020304" pitchFamily="18" charset="0"/>
              </a:rPr>
              <a:t>           </a:t>
            </a:r>
            <a:r>
              <a:rPr lang="en-US" sz="1800" dirty="0">
                <a:solidFill>
                  <a:schemeClr val="bg1">
                    <a:lumMod val="95000"/>
                  </a:schemeClr>
                </a:solidFill>
                <a:effectLst/>
                <a:latin typeface="Times New Roman" panose="02020603050405020304" pitchFamily="18" charset="0"/>
                <a:ea typeface="Times New Roman" panose="02020603050405020304" pitchFamily="18" charset="0"/>
              </a:rPr>
              <a:t>Therefore, an action is defined as dropping a piece into one of the seven columns on the board. Because the number of actions a player may take at a given state depends on how many columns on the board are full, we calculate the number of actions possible at a given state as:</a:t>
            </a:r>
          </a:p>
          <a:p>
            <a:pPr marL="317500" indent="-285750">
              <a:buFont typeface="Wingdings" panose="05000000000000000000" pitchFamily="2" charset="2"/>
              <a:buChar char="Ø"/>
            </a:pPr>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31750"/>
            <a:r>
              <a:rPr lang="en-US" sz="1800" dirty="0">
                <a:solidFill>
                  <a:schemeClr val="bg1">
                    <a:lumMod val="95000"/>
                  </a:schemeClr>
                </a:solidFill>
                <a:effectLst/>
                <a:latin typeface="Times New Roman" panose="02020603050405020304" pitchFamily="18" charset="0"/>
                <a:ea typeface="Times New Roman" panose="02020603050405020304" pitchFamily="18" charset="0"/>
              </a:rPr>
              <a:t>                                                  Actions Possible = 7 - C </a:t>
            </a:r>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31750"/>
            <a:r>
              <a:rPr lang="en-US" sz="1800" dirty="0">
                <a:solidFill>
                  <a:schemeClr val="bg1">
                    <a:lumMod val="95000"/>
                  </a:schemeClr>
                </a:solidFill>
                <a:effectLst/>
                <a:latin typeface="Times New Roman" panose="02020603050405020304" pitchFamily="18" charset="0"/>
                <a:ea typeface="Times New Roman" panose="02020603050405020304" pitchFamily="18" charset="0"/>
              </a:rPr>
              <a:t>                               C = Number of full columns at current state </a:t>
            </a:r>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r>
              <a:rPr lang="en-US" sz="180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23930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746AF-F1C7-1B42-8032-42F9709DABBA}"/>
              </a:ext>
            </a:extLst>
          </p:cNvPr>
          <p:cNvSpPr txBox="1"/>
          <p:nvPr/>
        </p:nvSpPr>
        <p:spPr>
          <a:xfrm>
            <a:off x="400050" y="595689"/>
            <a:ext cx="8115300" cy="3631763"/>
          </a:xfrm>
          <a:prstGeom prst="rect">
            <a:avLst/>
          </a:prstGeom>
          <a:noFill/>
        </p:spPr>
        <p:txBody>
          <a:bodyPr wrap="square" rtlCol="0">
            <a:spAutoFit/>
          </a:bodyPr>
          <a:lstStyle/>
          <a:p>
            <a:r>
              <a:rPr lang="en-US" sz="3200" dirty="0">
                <a:solidFill>
                  <a:schemeClr val="bg1">
                    <a:lumMod val="95000"/>
                  </a:schemeClr>
                </a:solidFill>
                <a:effectLst/>
                <a:latin typeface="Times New Roman" panose="02020603050405020304" pitchFamily="18" charset="0"/>
                <a:ea typeface="Times New Roman" panose="02020603050405020304" pitchFamily="18" charset="0"/>
              </a:rPr>
              <a:t>B. State Space </a:t>
            </a:r>
          </a:p>
          <a:p>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          The state space for Connect Four is considerably larger than the action space.</a:t>
            </a:r>
          </a:p>
          <a:p>
            <a:endParaRPr lang="en-US"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dirty="0">
                <a:solidFill>
                  <a:schemeClr val="bg1">
                    <a:lumMod val="95000"/>
                  </a:schemeClr>
                </a:solidFill>
                <a:latin typeface="Times New Roman" panose="02020603050405020304" pitchFamily="18" charset="0"/>
                <a:ea typeface="Times New Roman" panose="02020603050405020304" pitchFamily="18" charset="0"/>
              </a:rPr>
              <a:t>         </a:t>
            </a:r>
            <a:r>
              <a:rPr lang="en-US" sz="1800" dirty="0">
                <a:solidFill>
                  <a:schemeClr val="bg1">
                    <a:lumMod val="95000"/>
                  </a:schemeClr>
                </a:solidFill>
                <a:effectLst/>
                <a:latin typeface="Times New Roman" panose="02020603050405020304" pitchFamily="18" charset="0"/>
                <a:ea typeface="Times New Roman" panose="02020603050405020304" pitchFamily="18" charset="0"/>
              </a:rPr>
              <a:t> A state in Connect Four is defined as the board with played pieces that a player sees. If the player starts the game, then the board will always have an even number of pieces.</a:t>
            </a:r>
          </a:p>
          <a:p>
            <a:endParaRPr lang="en-US"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dirty="0">
                <a:solidFill>
                  <a:schemeClr val="bg1">
                    <a:lumMod val="95000"/>
                  </a:schemeClr>
                </a:solidFill>
                <a:latin typeface="Times New Roman" panose="02020603050405020304" pitchFamily="18" charset="0"/>
                <a:ea typeface="Times New Roman" panose="02020603050405020304" pitchFamily="18" charset="0"/>
              </a:rPr>
              <a:t>         </a:t>
            </a:r>
            <a:r>
              <a:rPr lang="en-US" sz="1800" dirty="0">
                <a:solidFill>
                  <a:schemeClr val="bg1">
                    <a:lumMod val="95000"/>
                  </a:schemeClr>
                </a:solidFill>
                <a:effectLst/>
                <a:latin typeface="Times New Roman" panose="02020603050405020304" pitchFamily="18" charset="0"/>
                <a:ea typeface="Times New Roman" panose="02020603050405020304" pitchFamily="18" charset="0"/>
              </a:rPr>
              <a:t> Alternatively if they are second player, the board will always have an odd number of pieces.</a:t>
            </a:r>
            <a:endParaRPr lang="en-IN" sz="1800" dirty="0">
              <a:solidFill>
                <a:schemeClr val="bg1">
                  <a:lumMod val="95000"/>
                </a:schemeClr>
              </a:solidFill>
              <a:effectLst/>
              <a:latin typeface="Times New Roman" panose="02020603050405020304" pitchFamily="18" charset="0"/>
              <a:ea typeface="Times New Roman" panose="02020603050405020304" pitchFamily="18" charset="0"/>
            </a:endParaRPr>
          </a:p>
          <a:p>
            <a:r>
              <a:rPr lang="en-US" sz="180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527755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E327E-01A0-BF93-4204-D2AB36CA4ED8}"/>
              </a:ext>
            </a:extLst>
          </p:cNvPr>
          <p:cNvSpPr txBox="1"/>
          <p:nvPr/>
        </p:nvSpPr>
        <p:spPr>
          <a:xfrm>
            <a:off x="1043940" y="1805940"/>
            <a:ext cx="6233160" cy="2831544"/>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Times New Roman" panose="02020603050405020304" pitchFamily="18" charset="0"/>
              </a:rPr>
              <a:t>The program deals with artificial intelligence. The computer is required to use it's intelligence against each move by the user which will be dependent on the developed algorithm. </a:t>
            </a:r>
          </a:p>
          <a:p>
            <a:r>
              <a:rPr lang="en-US" sz="2000" dirty="0">
                <a:solidFill>
                  <a:schemeClr val="bg1"/>
                </a:solidFill>
                <a:effectLst/>
                <a:latin typeface="Times New Roman" panose="02020603050405020304" pitchFamily="18" charset="0"/>
                <a:ea typeface="Times New Roman" panose="02020603050405020304" pitchFamily="18" charset="0"/>
              </a:rPr>
              <a:t>The more the complexity and efficiency of the algorithm the better will be the moves made by the computer and will be tougher for the user to prove him/her self smarter than the machine.</a:t>
            </a:r>
            <a:endParaRPr lang="en-IN" sz="20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C8063DEB-8106-C3AB-CBA6-6FB78E487275}"/>
              </a:ext>
            </a:extLst>
          </p:cNvPr>
          <p:cNvSpPr txBox="1"/>
          <p:nvPr/>
        </p:nvSpPr>
        <p:spPr>
          <a:xfrm>
            <a:off x="601980" y="746760"/>
            <a:ext cx="4366260" cy="523220"/>
          </a:xfrm>
          <a:prstGeom prst="rect">
            <a:avLst/>
          </a:prstGeom>
          <a:noFill/>
        </p:spPr>
        <p:txBody>
          <a:bodyPr wrap="square" rtlCol="0">
            <a:spAutoFit/>
          </a:bodyPr>
          <a:lstStyle/>
          <a:p>
            <a:r>
              <a:rPr lang="en-IN" sz="2800" dirty="0">
                <a:solidFill>
                  <a:schemeClr val="bg1"/>
                </a:solidFill>
              </a:rPr>
              <a:t>PROPOSED DESIGN</a:t>
            </a:r>
          </a:p>
        </p:txBody>
      </p:sp>
    </p:spTree>
    <p:extLst>
      <p:ext uri="{BB962C8B-B14F-4D97-AF65-F5344CB8AC3E}">
        <p14:creationId xmlns:p14="http://schemas.microsoft.com/office/powerpoint/2010/main" val="2909039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4">
      <a:majorFont>
        <a:latin typeface="华文细黑"/>
        <a:ea typeface="汉仪尚巍手书W"/>
        <a:cs typeface=""/>
      </a:majorFont>
      <a:minorFont>
        <a:latin typeface="Arial"/>
        <a:ea typeface="微软雅黑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1750</Words>
  <Application>Microsoft Office PowerPoint</Application>
  <PresentationFormat>On-screen Show (16:9)</PresentationFormat>
  <Paragraphs>96</Paragraphs>
  <Slides>21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等线</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Lavanya Gopal</cp:lastModifiedBy>
  <cp:revision>2</cp:revision>
  <dcterms:created xsi:type="dcterms:W3CDTF">2018-08-27T15:35:00Z</dcterms:created>
  <dcterms:modified xsi:type="dcterms:W3CDTF">2023-12-31T17:24:50Z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1033-11.2.0.8959</vt:lpwstr>
  </property>
  <property fmtid="{D5CDD505-2E9C-101B-9397-08002B2CF9AE}" pid="3" name="ICV">
    <vt:lpwstr>08ad330d2bc34424a438d34174b83827</vt:lpwstr>
  </property>
</Properties>
</file>