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3" r:id="rId3"/>
    <p:sldId id="288" r:id="rId4"/>
    <p:sldId id="292" r:id="rId5"/>
    <p:sldId id="295" r:id="rId6"/>
    <p:sldId id="291" r:id="rId7"/>
    <p:sldId id="284" r:id="rId8"/>
    <p:sldId id="299" r:id="rId9"/>
    <p:sldId id="293" r:id="rId10"/>
    <p:sldId id="298" r:id="rId11"/>
    <p:sldId id="294" r:id="rId12"/>
    <p:sldId id="296" r:id="rId13"/>
    <p:sldId id="297" r:id="rId14"/>
    <p:sldId id="30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80801D-D307-4D05-B0B8-7D5089D6E323}">
          <p14:sldIdLst>
            <p14:sldId id="258"/>
            <p14:sldId id="283"/>
            <p14:sldId id="288"/>
            <p14:sldId id="292"/>
            <p14:sldId id="295"/>
            <p14:sldId id="291"/>
            <p14:sldId id="284"/>
            <p14:sldId id="299"/>
            <p14:sldId id="293"/>
            <p14:sldId id="298"/>
            <p14:sldId id="294"/>
            <p14:sldId id="296"/>
            <p14:sldId id="29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Смышляева" initials="АС" lastIdx="2" clrIdx="0">
    <p:extLst>
      <p:ext uri="{19B8F6BF-5375-455C-9EA6-DF929625EA0E}">
        <p15:presenceInfo xmlns:p15="http://schemas.microsoft.com/office/powerpoint/2012/main" userId="9bbd1f189d0491f2" providerId="Windows Live"/>
      </p:ext>
    </p:extLst>
  </p:cmAuthor>
  <p:cmAuthor id="2" name="S.S. " initials="S.S." lastIdx="4" clrIdx="1">
    <p:extLst>
      <p:ext uri="{19B8F6BF-5375-455C-9EA6-DF929625EA0E}">
        <p15:presenceInfo xmlns:p15="http://schemas.microsoft.com/office/powerpoint/2012/main" userId="S.S.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291" autoAdjust="0"/>
  </p:normalViewPr>
  <p:slideViewPr>
    <p:cSldViewPr snapToGrid="0">
      <p:cViewPr varScale="1">
        <p:scale>
          <a:sx n="68" d="100"/>
          <a:sy n="68" d="100"/>
        </p:scale>
        <p:origin x="11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6857EE5-D674-4818-B187-99CC9FEDE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62E59-98E7-4308-A0A6-8425B8C3B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A003-7FA8-445A-B4BA-F78F323BFC8D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62261-45CA-4442-95D7-CC61BF3C7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6075E-7167-42F3-9714-6FD3515EB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B810-84C0-40F6-9FDD-C12C3C80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79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819A-24D4-4CC7-9615-BD247E8F46F2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B9CB-6C5E-49E0-AC6F-FD96E7389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9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Здравствуйте! Меня зовут Сыренный Илья. Тема моей выпускной квалификационной работы</a:t>
            </a:r>
            <a:r>
              <a:rPr lang="en-US" dirty="0"/>
              <a:t>: </a:t>
            </a:r>
            <a:r>
              <a:rPr lang="ru-RU" dirty="0"/>
              <a:t>Разработка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интерактивного учебного пособия с ответами на естественном языке на основе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работы была поставлена цель разработать систему, использующую методы </a:t>
            </a:r>
            <a:r>
              <a:rPr lang="en-US" dirty="0"/>
              <a:t>Retrieval Augmented Generation </a:t>
            </a:r>
            <a:r>
              <a:rPr lang="ru-RU" dirty="0"/>
              <a:t>для облегчения процесса изучения научных статей, обеспечивая поиск и объяснение терминов, а также предоставление ссылок на оригинальные источники. Передо мной были поставлены следующие задачи</a:t>
            </a:r>
            <a:r>
              <a:rPr lang="en-US" dirty="0"/>
              <a:t>: </a:t>
            </a:r>
            <a:r>
              <a:rPr lang="ru-RU" dirty="0"/>
              <a:t>проанализировать существующие решения и современные подходы, сформулировать требования к системе, и спроектировать диаграмму базовых компонентов, разработать дизайн интерфейса, а также базовую версию.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92298-96C2-467D-BF25-0798A2356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технология, которая используется в моей системе это </a:t>
            </a:r>
            <a:r>
              <a:rPr lang="en-US" dirty="0"/>
              <a:t>Retrieval Augmented Generation. </a:t>
            </a:r>
            <a:r>
              <a:rPr lang="ru-RU" dirty="0"/>
              <a:t>Данная технология решает сразу несколько ключевых проблем Больших Языковых Моделей</a:t>
            </a:r>
            <a:r>
              <a:rPr lang="en-US" dirty="0"/>
              <a:t>. </a:t>
            </a:r>
            <a:r>
              <a:rPr lang="ru-RU" dirty="0"/>
              <a:t>С помощью подключения внешней базы данных система извлекает релевантные к запросу фрагменты документов для дополнения запроса к Большой Языковой Модели. Таким образом можно приспособить Большую Языковую Модель для ответа на вопросы по специфическим данным, которые не присутствовали при обучении.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данной диаграмме изображена простейшая версия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r>
              <a:rPr lang="ru-RU" dirty="0"/>
              <a:t>, которая сочетает в себе два основных модуля</a:t>
            </a:r>
            <a:r>
              <a:rPr lang="en-US" dirty="0"/>
              <a:t>: Retrieval </a:t>
            </a:r>
            <a:r>
              <a:rPr lang="ru-RU" dirty="0"/>
              <a:t>и </a:t>
            </a:r>
            <a:r>
              <a:rPr lang="en-US" dirty="0"/>
              <a:t>Generation. </a:t>
            </a:r>
            <a:r>
              <a:rPr lang="ru-RU" dirty="0"/>
              <a:t>Этап </a:t>
            </a:r>
            <a:r>
              <a:rPr lang="en-US" dirty="0"/>
              <a:t>Retrieval </a:t>
            </a:r>
            <a:r>
              <a:rPr lang="ru-RU" dirty="0"/>
              <a:t>извлекает из базы данных релевантные фрагменты данных. Далее они замешиваются в оригинальный запрос пользователя, чтобы сформировать запрос в Большую Языковую Модель.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7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шагом в разработке прототипа системы стал дизайн интерфейса. Были продуманы сценарии взаимодействия пользователя и системы. Далее была спроектирована базовая версия, которая включала в себя следующие компоненты. Далее немного подробнее о каждом из них</a:t>
            </a:r>
            <a:r>
              <a:rPr lang="en-US" dirty="0"/>
              <a:t>: </a:t>
            </a:r>
            <a:r>
              <a:rPr lang="ru-RU" dirty="0"/>
              <a:t>этап </a:t>
            </a:r>
            <a:r>
              <a:rPr lang="en-US" dirty="0"/>
              <a:t>Chunking </a:t>
            </a:r>
            <a:r>
              <a:rPr lang="ru-RU" dirty="0"/>
              <a:t>необходим для разделения исходного текста документов на фрагменты,</a:t>
            </a:r>
            <a:r>
              <a:rPr lang="en-US" dirty="0"/>
              <a:t> </a:t>
            </a:r>
            <a:r>
              <a:rPr lang="ru-RU" dirty="0"/>
              <a:t>в разработке системы был использован алгоритм, который делит текст по предложениям. Следующий этап, </a:t>
            </a:r>
            <a:r>
              <a:rPr lang="en-US" dirty="0"/>
              <a:t>Rewriter</a:t>
            </a:r>
            <a:r>
              <a:rPr lang="ru-RU" dirty="0"/>
              <a:t>, служит для повышения эффективности этапа </a:t>
            </a:r>
            <a:r>
              <a:rPr lang="en-US" dirty="0"/>
              <a:t>Retrieval. </a:t>
            </a:r>
            <a:r>
              <a:rPr lang="ru-RU" dirty="0"/>
              <a:t>Достигается это путем генерации гипотетического ответа на вопрос пользователя. Этап </a:t>
            </a:r>
            <a:r>
              <a:rPr lang="en-US" dirty="0"/>
              <a:t>Retrieval </a:t>
            </a:r>
            <a:r>
              <a:rPr lang="ru-RU" dirty="0"/>
              <a:t>реализован на основе полнотекстового поиска. Этап </a:t>
            </a:r>
            <a:r>
              <a:rPr lang="en-US" dirty="0"/>
              <a:t>Reranking</a:t>
            </a:r>
            <a:r>
              <a:rPr lang="ru-RU" dirty="0"/>
              <a:t> служит для более точного отбора извлеченных фрагментов. </a:t>
            </a:r>
            <a:r>
              <a:rPr lang="ru-RU" dirty="0" err="1"/>
              <a:t>Пайплайн</a:t>
            </a:r>
            <a:r>
              <a:rPr lang="ru-RU" dirty="0"/>
              <a:t> использует функционал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API, </a:t>
            </a:r>
            <a:r>
              <a:rPr lang="ru-RU" dirty="0"/>
              <a:t>это позволяет снизить требования к вычислительным ресурсам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оценки системы планируется использовать два подхода</a:t>
            </a:r>
            <a:r>
              <a:rPr lang="en-US" dirty="0"/>
              <a:t>. </a:t>
            </a:r>
            <a:r>
              <a:rPr lang="ru-RU" dirty="0"/>
              <a:t>Первый, более классический, это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QASPER, </a:t>
            </a:r>
            <a:r>
              <a:rPr lang="ru-RU" dirty="0"/>
              <a:t>который содержит вопросы и ответы по научным статьям в области </a:t>
            </a:r>
            <a:r>
              <a:rPr lang="en-US" dirty="0"/>
              <a:t>NLP. </a:t>
            </a:r>
            <a:r>
              <a:rPr lang="ru-RU" dirty="0"/>
              <a:t>Второй подход сочетает в себе метрики и генерацию </a:t>
            </a:r>
            <a:r>
              <a:rPr lang="en-US" dirty="0" err="1"/>
              <a:t>cbyntnbxyst</a:t>
            </a:r>
            <a:r>
              <a:rPr lang="en-US" dirty="0"/>
              <a:t> </a:t>
            </a:r>
            <a:r>
              <a:rPr lang="ru-RU" dirty="0" err="1"/>
              <a:t>датасета</a:t>
            </a:r>
            <a:r>
              <a:rPr lang="ru-RU" dirty="0"/>
              <a:t> по документам. Данный фреймворк реализует удобные инструменты для оценки </a:t>
            </a:r>
            <a:r>
              <a:rPr lang="en-US" dirty="0"/>
              <a:t>RAG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0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ходе дальнейшей работы планирую получить численные метрики с помощью представленных подходов, а также провести эксперименты по улучшению существующей </a:t>
            </a:r>
            <a:r>
              <a:rPr lang="en-US" dirty="0"/>
              <a:t>RAG-</a:t>
            </a:r>
            <a:r>
              <a:rPr lang="ru-RU" dirty="0"/>
              <a:t>системы.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9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DE94-F58A-41EA-8BE7-24112F60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CBCD-7D8B-4E52-BF3E-8748B6B9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E7968-A826-4BE6-BB65-F0596E5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9BD6-0494-4F92-BBE9-42DD268DF4E9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4CDE-68F8-4BB4-89F5-56B4DF2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B6819-32E0-4264-B9AD-2144513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15E4-5033-4FB4-8946-A37ACBC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D02DD-FB68-4EA0-AF70-69215D4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A4C2B-DA22-4B53-80FB-4F5073B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6C0-EF0A-4BFE-B7C5-D2ADF27BC5AD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DDCB-6D6E-4EE3-9A50-C751169C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3215C-876E-4867-8463-827800E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6A1F5-031B-4C7D-8DCD-A852615A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5AF66-A194-49D8-AE72-8218EAC8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D02A-3296-41BB-91CF-38E9532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DE1-AAF0-4142-A9AA-064BF14FE617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3D21A-AF90-4CD8-B6A3-30D06EF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6A75-F9AB-46BC-BB48-0CAA4F1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D8D7-B4AE-43BE-ABC4-4EABBA4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F14B-4536-46D3-8B8F-60905340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7F98-8EFE-49C0-BA00-D5E36C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9E36-ACD2-47D2-905A-81A59B812808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162A3-3B58-4776-9AD5-B966C00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07BAB-D393-4C2D-9E76-90539D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10C2-2777-4BD2-84B9-ED24FB8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E17C4-A868-4743-ABDA-9F80C957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A010E-8C16-49AA-8535-06CF81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4C77-0E1F-4783-B4FD-0A0EC091ED3D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BEFB8-A908-44D7-8DC7-88D6B77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3DFE3-35D6-440D-959D-68549F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AF2F1-E2A3-41F2-B649-4B3EF0DB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5E3F-8BC6-437B-A5CD-478E3F4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07872-8965-4C0B-9E92-3149B4D6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46BCE-F4FC-4591-9D60-6001855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076-4D1A-4F45-B5BF-C9F4F09E7095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637FD-5842-4AB5-9D05-2AEF1A1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CA5AB-4C60-4DD3-A8FD-DA0782A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5086-EE37-4A70-BDD0-CE190DB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8D031-9C7B-406D-93B4-71A64B57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5EFB4-EB95-482E-8098-48CCACE7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ABA4-42F9-49C7-ACC6-687B3735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902229-9079-40E7-96E8-472D11EF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2945B-8FE6-4F98-AD51-268D6D0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757-B39B-4148-8616-D36127E66360}" type="datetime1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D0836B-2F8A-4179-8A6A-EDEB0F1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2DD08-130D-47BB-9AE4-0CD19D5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B0693-5378-4441-A005-F549C5A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EBFA1-A81F-4153-BD53-A2BF306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458-9324-4536-872B-2D4F86AFA841}" type="datetime1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68DEDC-07CA-4288-9799-B8BAB6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E736-1742-49D8-BD39-2CB6951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82B1-F43C-4FA6-9FE0-95ADB0E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065C-F6F1-40E9-8B38-6BEC788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BF20B-C440-495D-BEF3-0EC34132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DBD15-ED49-49D6-B57E-FD6B5C6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84CD-6F1E-4B5C-AF82-9F8C33F7B67A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759C-4777-49B6-B652-708669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47314-5D68-4402-8652-335E73B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0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BA804-8FEB-4C8B-8519-D31CECB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4A575-E21E-411B-8A34-7FE160F6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8C095-A45F-4F7F-AFDE-799DA591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CB281-AE66-4BDA-BE04-5161107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0AE1-FFB4-44D0-B319-4A8760509840}" type="datetime1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5852A-F521-4A6D-9F67-B6B1E328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DCB48-E430-4C20-A0C8-E1AF173D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9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3F1A-9BD9-434B-8463-6E7940A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89D0C-5364-4E9B-92B0-5DA7727D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31E0E-8962-4F8A-99A5-BC0311FC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9A6-6D0B-4C8F-9C2F-354B649EC90F}" type="datetime1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C00E3-C261-4C92-97F9-47A2DBEA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8EEC6-2F95-425A-8C41-426BA453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37BA19-74B2-4C1F-B723-F7C73EB5E473}"/>
              </a:ext>
            </a:extLst>
          </p:cNvPr>
          <p:cNvSpPr/>
          <p:nvPr/>
        </p:nvSpPr>
        <p:spPr>
          <a:xfrm>
            <a:off x="6398737" y="4481611"/>
            <a:ext cx="5090474" cy="196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Сыренный Илья Игоревич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4, группа 21930</a:t>
            </a: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Оглезнев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Сергеевич,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КафИСТИИР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ассистент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7CAE73-9573-4938-B4FE-373FFB5B0CE9}"/>
              </a:ext>
            </a:extLst>
          </p:cNvPr>
          <p:cNvSpPr/>
          <p:nvPr/>
        </p:nvSpPr>
        <p:spPr>
          <a:xfrm>
            <a:off x="2248292" y="2049835"/>
            <a:ext cx="7695415" cy="2780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учебного пособия с ответами на естественном языке на основе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752753-B720-4485-9901-2EACDB5D167D}"/>
              </a:ext>
            </a:extLst>
          </p:cNvPr>
          <p:cNvSpPr/>
          <p:nvPr/>
        </p:nvSpPr>
        <p:spPr>
          <a:xfrm>
            <a:off x="0" y="547270"/>
            <a:ext cx="12258674" cy="170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«НОВОСИБИРСКИЙ НАЦИОНАЛЬНЫЙ ИССЛЕДОВАТЕЛЬСКИЙ ГОСУДАРСТВЕННЫЙ УНИВЕРСИТЕТ»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ИНТЕЛЛЕКТУАЛЬНОЙ РОБОТОТЕХНИКИ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FE410B-240C-4FB7-9CC6-EF75FCCC5F53}"/>
              </a:ext>
            </a:extLst>
          </p:cNvPr>
          <p:cNvSpPr/>
          <p:nvPr/>
        </p:nvSpPr>
        <p:spPr>
          <a:xfrm>
            <a:off x="4257674" y="6092268"/>
            <a:ext cx="36766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2024</a:t>
            </a:r>
          </a:p>
        </p:txBody>
      </p:sp>
    </p:spTree>
    <p:extLst>
      <p:ext uri="{BB962C8B-B14F-4D97-AF65-F5344CB8AC3E}">
        <p14:creationId xmlns:p14="http://schemas.microsoft.com/office/powerpoint/2010/main" val="30588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5D2C5D-B64D-411D-8038-EBEE9F5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534F3-F9AA-4DDD-A490-8FCCD37E24F3}"/>
              </a:ext>
            </a:extLst>
          </p:cNvPr>
          <p:cNvSpPr txBox="1"/>
          <p:nvPr/>
        </p:nvSpPr>
        <p:spPr>
          <a:xfrm>
            <a:off x="4080159" y="360000"/>
            <a:ext cx="4031681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6" name="AutoShape 4" descr="alt text">
            <a:extLst>
              <a:ext uri="{FF2B5EF4-FFF2-40B4-BE49-F238E27FC236}">
                <a16:creationId xmlns:a16="http://schemas.microsoft.com/office/drawing/2014/main" id="{583FDFD9-F0EF-4296-8F90-C389ACEC6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51987-54B3-451E-8DEB-A8CE87450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351"/>
          <a:stretch/>
        </p:blipFill>
        <p:spPr>
          <a:xfrm>
            <a:off x="3479328" y="1200371"/>
            <a:ext cx="5233342" cy="50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58434D-08EB-42AC-BD9D-CE99496F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176A9D-B87E-4FA0-B42D-94B7EBE4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841"/>
          <a:stretch/>
        </p:blipFill>
        <p:spPr>
          <a:xfrm>
            <a:off x="1853199" y="1422400"/>
            <a:ext cx="8485602" cy="3725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05E39-B158-411A-8829-6C6CB279EE12}"/>
              </a:ext>
            </a:extLst>
          </p:cNvPr>
          <p:cNvSpPr txBox="1"/>
          <p:nvPr/>
        </p:nvSpPr>
        <p:spPr>
          <a:xfrm>
            <a:off x="3438958" y="360000"/>
            <a:ext cx="531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29165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98FF86-44CD-4D88-8D2D-5BA0781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AutoShape 2" descr="alt text">
            <a:extLst>
              <a:ext uri="{FF2B5EF4-FFF2-40B4-BE49-F238E27FC236}">
                <a16:creationId xmlns:a16="http://schemas.microsoft.com/office/drawing/2014/main" id="{EFE4BE11-096E-4618-B9CE-76138AD43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19224D-190F-47DA-8DB5-DE7886E36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74" b="34206"/>
          <a:stretch/>
        </p:blipFill>
        <p:spPr>
          <a:xfrm>
            <a:off x="2559657" y="1320799"/>
            <a:ext cx="6767886" cy="4809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71EAF-47EC-4274-A6A6-08ED9F5DD45C}"/>
              </a:ext>
            </a:extLst>
          </p:cNvPr>
          <p:cNvSpPr txBox="1"/>
          <p:nvPr/>
        </p:nvSpPr>
        <p:spPr>
          <a:xfrm>
            <a:off x="3438958" y="360000"/>
            <a:ext cx="531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67525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5F8C2E2-47C9-4026-A17D-CAE4D7EA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D9BFE2-558E-4FF7-8AC3-385FC8AD5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11"/>
          <a:stretch/>
        </p:blipFill>
        <p:spPr>
          <a:xfrm>
            <a:off x="2210927" y="1379218"/>
            <a:ext cx="7770144" cy="4581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F5F19-6769-40AA-9DF4-87160A1865B3}"/>
              </a:ext>
            </a:extLst>
          </p:cNvPr>
          <p:cNvSpPr txBox="1"/>
          <p:nvPr/>
        </p:nvSpPr>
        <p:spPr>
          <a:xfrm>
            <a:off x="3438958" y="360000"/>
            <a:ext cx="5314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132143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517E03A-9913-46F0-89BE-433492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E6886-463E-427E-9895-88D3EE22E74C}"/>
              </a:ext>
            </a:extLst>
          </p:cNvPr>
          <p:cNvSpPr txBox="1"/>
          <p:nvPr/>
        </p:nvSpPr>
        <p:spPr>
          <a:xfrm>
            <a:off x="5158884" y="360000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C4F33D-2E2B-41D7-B848-4BE6844141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6"/>
          <a:stretch/>
        </p:blipFill>
        <p:spPr>
          <a:xfrm>
            <a:off x="1149966" y="1260000"/>
            <a:ext cx="9892066" cy="47582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49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BC6217-531C-4940-B21A-72BBF24BDD65}"/>
              </a:ext>
            </a:extLst>
          </p:cNvPr>
          <p:cNvSpPr/>
          <p:nvPr/>
        </p:nvSpPr>
        <p:spPr>
          <a:xfrm>
            <a:off x="1056000" y="1260000"/>
            <a:ext cx="10080000" cy="4613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системы, использующей методы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Retrieval-Augmented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Generation (RAG) для облегчения процесса изучения научных статей, обеспечивая поиск и объяснение терминов, а также предоставление ссылок на оригинальные источники.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8001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Поиск и анализ литературы в рамках изучения предметной области.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Изучение инструментов предметной области.</a:t>
            </a:r>
          </a:p>
          <a:p>
            <a:pPr marL="8001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Формулирование функциональных требований и подбор метрик.</a:t>
            </a:r>
          </a:p>
          <a:p>
            <a:pPr marL="800100" indent="-342900" algn="just">
              <a:lnSpc>
                <a:spcPct val="150000"/>
              </a:lnSpc>
              <a:buFontTx/>
              <a:buAutoNum type="arabicParenR"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Дизайн прототипа приложения.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9E2C9-254B-47DE-941C-6C4D91DD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A24FAFD-B22E-42E2-B3DB-8CE97BB8EE6B}"/>
              </a:ext>
            </a:extLst>
          </p:cNvPr>
          <p:cNvSpPr txBox="1">
            <a:spLocks/>
          </p:cNvSpPr>
          <p:nvPr/>
        </p:nvSpPr>
        <p:spPr>
          <a:xfrm>
            <a:off x="838199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Generation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41953E-2036-42EC-BC93-94844D2C6F6F}"/>
              </a:ext>
            </a:extLst>
          </p:cNvPr>
          <p:cNvSpPr/>
          <p:nvPr/>
        </p:nvSpPr>
        <p:spPr>
          <a:xfrm>
            <a:off x="1055999" y="1260000"/>
            <a:ext cx="10080000" cy="368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Проблема: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Большие текстовые массивы сложно использовать напрямую из-за ограниченного контекста моделей. Это затрудняет извлечение точной и актуальной информации.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RAG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Retrieval-Augmented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Generation) сочетает поиск данных и генерацию текста. Поиск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находит релевантные фрагменты текста из базы данных. Генерация (Generation) создает ответ, основываясь на найденных данных.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endParaRPr lang="ru-RU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1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76274E-5E56-4E15-9D41-787C0E22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52490-5EBC-4994-8B25-5DBC21953B88}"/>
              </a:ext>
            </a:extLst>
          </p:cNvPr>
          <p:cNvSpPr txBox="1"/>
          <p:nvPr/>
        </p:nvSpPr>
        <p:spPr>
          <a:xfrm>
            <a:off x="2592000" y="360000"/>
            <a:ext cx="6932026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Generation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8 Retrieval Augmented Generation (RAG) Architectures You Should Know in  2024 - Humanloop: LLM evals platform for enterprises | Humanloop">
            <a:extLst>
              <a:ext uri="{FF2B5EF4-FFF2-40B4-BE49-F238E27FC236}">
                <a16:creationId xmlns:a16="http://schemas.microsoft.com/office/drawing/2014/main" id="{F44E30BF-62CF-4BB9-A5EF-AAA07339B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0" y="1614311"/>
            <a:ext cx="10601779" cy="39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4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F5721-12BA-4B8D-ACD4-F2B13088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4E46-AEBB-4FE3-8620-017A40E0FACE}"/>
              </a:ext>
            </a:extLst>
          </p:cNvPr>
          <p:cNvSpPr txBox="1"/>
          <p:nvPr/>
        </p:nvSpPr>
        <p:spPr>
          <a:xfrm>
            <a:off x="4470683" y="360000"/>
            <a:ext cx="3250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4245B6-899A-4E30-817C-262A3DEBF0A8}"/>
              </a:ext>
            </a:extLst>
          </p:cNvPr>
          <p:cNvSpPr/>
          <p:nvPr/>
        </p:nvSpPr>
        <p:spPr>
          <a:xfrm>
            <a:off x="1055999" y="1260000"/>
            <a:ext cx="10080000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Проектирование: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проектирования системы были использованы UML-диаграммы, которые позволили структурировать требования, визуализировать архитектуру и глубже понять функциональность системы.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1688" indent="-350838">
              <a:lnSpc>
                <a:spcPct val="150000"/>
              </a:lnSpc>
              <a:buFont typeface="+mj-lt"/>
              <a:buAutoNum type="arabicParenR"/>
            </a:pP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Chunking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использован эвристический метод разделения документов на фрагменты. </a:t>
            </a:r>
          </a:p>
          <a:p>
            <a:pPr marL="801688" indent="-350838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Rewriting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запрос пользователя переписывается с использованием метода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HyDE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801688" indent="-350838">
              <a:lnSpc>
                <a:spcPct val="150000"/>
              </a:lnSpc>
              <a:buFont typeface="+mj-lt"/>
              <a:buAutoNum type="arabicParenR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Retrieval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реализация на основе алгоритма BM25.</a:t>
            </a:r>
          </a:p>
          <a:p>
            <a:pPr marL="801688" indent="-350838">
              <a:lnSpc>
                <a:spcPct val="150000"/>
              </a:lnSpc>
              <a:buFont typeface="+mj-lt"/>
              <a:buAutoNum type="arabicParenR"/>
            </a:pP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Reranker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реализован с применением подхода Cross-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Encoder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и модели ru-bert2. </a:t>
            </a:r>
          </a:p>
          <a:p>
            <a:pPr marL="801688" indent="-350838">
              <a:lnSpc>
                <a:spcPct val="150000"/>
              </a:lnSpc>
              <a:buFont typeface="+mj-lt"/>
              <a:buAutoNum type="arabicParenR"/>
            </a:pP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Generator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на финальном этапе ответ генерируется с помощью API </a:t>
            </a:r>
            <a:r>
              <a:rPr lang="ru-RU" sz="20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YandexGPT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A7B85-8284-4A2D-887E-5BB048E04578}"/>
              </a:ext>
            </a:extLst>
          </p:cNvPr>
          <p:cNvSpPr txBox="1"/>
          <p:nvPr/>
        </p:nvSpPr>
        <p:spPr>
          <a:xfrm>
            <a:off x="1056000" y="1260000"/>
            <a:ext cx="10080000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QASPER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 вопросно-ответного поиска (QA) на научных статьях в области обработки естественного языка (NLP). Он включает 5,049 вопросов, относящихся к 1,585 научным статьям по NLP. 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RAGAS: 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RAGAS есть отдельные метрики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Generation частей RAG-системы, что позволяет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декомпозировать оценку всей системы на оценку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 составляющих. Такими метриками проще отслеживать проблемные места системы, а также реакцию на изменения компонентов/параметров RAG.</a:t>
            </a:r>
          </a:p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C70CF8-D841-4EA3-9226-024DCC73EE6E}"/>
              </a:ext>
            </a:extLst>
          </p:cNvPr>
          <p:cNvSpPr txBox="1">
            <a:spLocks/>
          </p:cNvSpPr>
          <p:nvPr/>
        </p:nvSpPr>
        <p:spPr>
          <a:xfrm>
            <a:off x="838200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системы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34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C11A81-EC7C-46E9-ACA0-C71C16939726}"/>
              </a:ext>
            </a:extLst>
          </p:cNvPr>
          <p:cNvSpPr txBox="1"/>
          <p:nvPr/>
        </p:nvSpPr>
        <p:spPr>
          <a:xfrm>
            <a:off x="1056000" y="1260000"/>
            <a:ext cx="1008000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планы работы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342900">
              <a:lnSpc>
                <a:spcPct val="150000"/>
              </a:lnSpc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численные метрики на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QASPER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indent="-342900">
              <a:lnSpc>
                <a:spcPct val="150000"/>
              </a:lnSpc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RAGAS: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синтетического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получение метрик.</a:t>
            </a:r>
          </a:p>
          <a:p>
            <a:pPr marL="800100" indent="-342900">
              <a:lnSpc>
                <a:spcPct val="150000"/>
              </a:lnSpc>
              <a:buFontTx/>
              <a:buAutoNum type="arabicParenR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 по улучшению существующей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с соответствии с полученными метриками.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298AA3-CC00-4C54-8CC0-AD30B0AC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7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915DC9-1061-473A-94BC-4C672293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59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5D2C5D-B64D-411D-8038-EBEE9F51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534F3-F9AA-4DDD-A490-8FCCD37E24F3}"/>
              </a:ext>
            </a:extLst>
          </p:cNvPr>
          <p:cNvSpPr txBox="1"/>
          <p:nvPr/>
        </p:nvSpPr>
        <p:spPr>
          <a:xfrm>
            <a:off x="4080159" y="360000"/>
            <a:ext cx="4031681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6" name="AutoShape 4" descr="alt text">
            <a:extLst>
              <a:ext uri="{FF2B5EF4-FFF2-40B4-BE49-F238E27FC236}">
                <a16:creationId xmlns:a16="http://schemas.microsoft.com/office/drawing/2014/main" id="{583FDFD9-F0EF-4296-8F90-C389ACEC6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651987-54B3-451E-8DEB-A8CE87450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56"/>
          <a:stretch/>
        </p:blipFill>
        <p:spPr>
          <a:xfrm>
            <a:off x="3487958" y="1233166"/>
            <a:ext cx="5520884" cy="46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90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818</Words>
  <Application>Microsoft Office PowerPoint</Application>
  <PresentationFormat>Широкоэкранный</PresentationFormat>
  <Paragraphs>80</Paragraphs>
  <Slides>14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Смышляева</dc:creator>
  <cp:lastModifiedBy>Илья Сыренный</cp:lastModifiedBy>
  <cp:revision>72</cp:revision>
  <dcterms:created xsi:type="dcterms:W3CDTF">2024-11-20T15:10:14Z</dcterms:created>
  <dcterms:modified xsi:type="dcterms:W3CDTF">2024-12-24T03:31:43Z</dcterms:modified>
</cp:coreProperties>
</file>