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83" r:id="rId5"/>
    <p:sldId id="260" r:id="rId6"/>
    <p:sldId id="265" r:id="rId7"/>
    <p:sldId id="258" r:id="rId8"/>
    <p:sldId id="267" r:id="rId9"/>
    <p:sldId id="259" r:id="rId10"/>
    <p:sldId id="266" r:id="rId11"/>
    <p:sldId id="276" r:id="rId12"/>
    <p:sldId id="264" r:id="rId13"/>
    <p:sldId id="277" r:id="rId14"/>
    <p:sldId id="263" r:id="rId15"/>
    <p:sldId id="278" r:id="rId16"/>
    <p:sldId id="262" r:id="rId17"/>
    <p:sldId id="279" r:id="rId18"/>
    <p:sldId id="270" r:id="rId19"/>
    <p:sldId id="280" r:id="rId20"/>
    <p:sldId id="269" r:id="rId21"/>
    <p:sldId id="281" r:id="rId22"/>
    <p:sldId id="272" r:id="rId23"/>
    <p:sldId id="274" r:id="rId24"/>
    <p:sldId id="271" r:id="rId25"/>
    <p:sldId id="273" r:id="rId26"/>
    <p:sldId id="275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4249" autoAdjust="0"/>
  </p:normalViewPr>
  <p:slideViewPr>
    <p:cSldViewPr snapToGrid="0">
      <p:cViewPr varScale="1">
        <p:scale>
          <a:sx n="85" d="100"/>
          <a:sy n="85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2270C-508F-4365-82ED-B8ED5EE2433C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2A8C3-2A53-4BB8-BA93-8DA242100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4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положения: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Наименование темы работы, реквизиты утверждения (Соответствует утвержденной распоряжением проректора по учебной работе.)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 руководителе ВКР (ФИО, ученая степень, звание, должность, место работы) Соответствуют утвержденным распоряжением проректора по учебной работе.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объем без приложений - Рекомендуемый объем 10-50 стр. печатного текста.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2A8C3-2A53-4BB8-BA93-8DA242100B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4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BD683-3F96-47CA-AECC-BA59BA2EC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225AC-CB98-4261-B89C-2CDBE7904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764EE-B467-445B-998A-79DEC0A3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609C-F9D0-4656-9CBD-0FB9D2CA8F2B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1D974-5F53-482D-9BDC-C528CE8B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F6348-CB01-427E-93F0-5358035F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DFB64-CCB8-4F7D-B065-E39C6B7A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C66379-3C74-4793-9CBE-70A74A87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1E5EC-FC1C-4DC9-8CDC-DADA6067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FFA2-454D-4127-BA69-A8EE3B3A612B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5FAD2-0D14-4815-BE28-5C2B9EF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A1879-0673-4952-955A-662E1403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4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6BFCF6-5954-4F01-BEA2-8C7F5E85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19AB2E-14AC-4267-A4BA-E9D854E4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7B5A5-0154-47F0-BDDF-20FBB316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D45A-AF51-4251-A13E-8C1FFB5520CA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64ED-2CDD-4789-BA30-3B18D961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79B12-4E1C-442F-A735-8817CA3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4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E4321-0489-4808-90E0-415F92CE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6CD23-9E59-413A-9FCF-38B09E72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345F80-4D80-4850-975C-A5A27F7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821-CEC8-4E4E-8A52-F651C3D2A902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D52C7-DB81-44B5-8239-78BBF09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7F332-48CB-427F-996F-9CC1B01B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4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8941-7430-41ED-AAE3-DCB7CB2C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B4588E-9906-45FD-A72E-42402AC0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81AFE-EE17-48C7-9CF6-92AF8609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2C5-21AA-4F7F-929D-EC029D68D8E1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55DF4-388A-4B37-A7B8-4F0781E6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6CFA9-7E9D-4644-8A05-52DB6CEB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50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68FA5-751B-4951-9699-C065DE71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59A31-9F4B-4E50-BE0B-92B35AA8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41602-C07D-46D3-B31C-205EB141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36B992-8732-4EAB-A0C2-B661267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8E5-8F4F-4E28-885F-C04E27EDDD5F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76661-B00D-4298-B6CD-DAA7EBFB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871FB-674B-4D39-9FE5-59621D0F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C5D7F-F7E0-4E05-8498-E6786A4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9C83E-EDEF-421D-A879-DFE60342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C08D6F-F1EF-424B-8C62-8F2EFADA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2E4EB1-DC86-4400-8677-9287EBE05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8F37CF-702B-474F-8594-B3015218B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480FCF-A029-45DB-9B06-323E1E74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744-C796-4A14-9169-85C2A9245BD9}" type="datetime1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239F0A-FA5C-4233-BD82-89332712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39A407-18A5-42C0-935B-ED89E9D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2CA8F-779A-44CC-A1AB-BDC23973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87EF83-2AFC-4238-8C5A-E5B14BFD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1450-B2A7-4ACB-8114-8268781D6D93}" type="datetime1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97F489-713B-438D-878D-F44F36D5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316E24-A9F0-4FB4-A36C-43039B34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DAD04A-A1E5-4DE5-8CDD-5C01D7F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587-D3A7-481A-9E1D-6739F9C64D80}" type="datetime1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42613F-A8C0-46BC-8670-6544A984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B82679-0777-4BF6-B885-07D011B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EE1B9-D94B-450C-93AE-123F7526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ED4B1-636C-464A-8F71-415C0B53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D6957-C64A-4FCB-8798-DAE7BA0CE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F064F4-D627-4AE0-BD5C-BB9790C2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DC7-D97B-4A8D-82FE-1E2C698A3C51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530A7-3B84-4D5A-9352-266EB252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92445D-644B-446A-9496-F670502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8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8B22C-D39D-48A2-8B2D-C6C03014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5B63C-3D7D-44AC-A861-96F67B394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40325A-BCA7-4FD2-BE55-D82E4923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402CC3-BD4A-4532-A10F-A732C53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3947-3D31-4220-9A12-C8A2E3196E62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D5EB9A-84C1-4A2E-B274-40C3931A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B8B4E4-B839-4B4E-972C-77583235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2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DBF1F-FA95-499D-888A-6372D1A8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6A0890-C2D1-4B2F-8C1F-79037C5A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1E8BB-CF52-4A0D-A4AD-EF9FC266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C3FB-DB95-4813-8D2E-010779392ECA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60CF3-851B-4E79-9B06-8FF22C324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9E03E-33EA-4078-98D8-6876A4B3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AEB2-D51B-4ACF-8ABA-0A2F5F9CA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E312B-2612-4E99-9A9D-811191C5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1431"/>
            <a:ext cx="9144000" cy="238760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НОРМОКОНТРОЛЬ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работы бакалавра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6BB869-9D7F-44FC-BD80-4D2A7AF5FD3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741AD06-4251-4020-A88A-CFAA7FB3D4C2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4B0B9-5F07-4611-8AFE-FF73919B6D36}"/>
              </a:ext>
            </a:extLst>
          </p:cNvPr>
          <p:cNvSpPr txBox="1"/>
          <p:nvPr/>
        </p:nvSpPr>
        <p:spPr>
          <a:xfrm>
            <a:off x="1009650" y="4491335"/>
            <a:ext cx="1042035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 15.03.06 Мехатроника и робототехника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(профиль): Искусственный интеллект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77FF229-677D-42CB-B248-A5E8D543EB73}"/>
              </a:ext>
            </a:extLst>
          </p:cNvPr>
          <p:cNvCxnSpPr>
            <a:cxnSpLocks/>
          </p:cNvCxnSpPr>
          <p:nvPr/>
        </p:nvCxnSpPr>
        <p:spPr>
          <a:xfrm flipH="1">
            <a:off x="3120843" y="3035576"/>
            <a:ext cx="6197964" cy="0"/>
          </a:xfrm>
          <a:prstGeom prst="line">
            <a:avLst/>
          </a:prstGeom>
          <a:ln w="25400" cap="flat" cmpd="sng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1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10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771C-40F9-4CC5-9986-5139ECE65753}"/>
              </a:ext>
            </a:extLst>
          </p:cNvPr>
          <p:cNvSpPr txBox="1"/>
          <p:nvPr/>
        </p:nvSpPr>
        <p:spPr>
          <a:xfrm>
            <a:off x="881922" y="854683"/>
            <a:ext cx="7664241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содержания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9D67A-6A9E-4451-8D1C-6E48B45257E7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A214E-367B-435D-8C95-99F8E926904F}"/>
              </a:ext>
            </a:extLst>
          </p:cNvPr>
          <p:cNvSpPr txBox="1"/>
          <p:nvPr/>
        </p:nvSpPr>
        <p:spPr>
          <a:xfrm>
            <a:off x="843391" y="1749024"/>
            <a:ext cx="10852878" cy="390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Форматирование содержание соответствует форматированию основного текста.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Указываются номера страницы, с которой начинаются структурные элементы. Наименования, включенные в содержание, записывают строчными буквами, начиная с прописной буквы. Указание "стр." должно отсутствовать.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2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11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771C-40F9-4CC5-9986-5139ECE65753}"/>
              </a:ext>
            </a:extLst>
          </p:cNvPr>
          <p:cNvSpPr txBox="1"/>
          <p:nvPr/>
        </p:nvSpPr>
        <p:spPr>
          <a:xfrm>
            <a:off x="3521868" y="740281"/>
            <a:ext cx="7664241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оформления содержания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BEB4A9-07AE-482D-905F-1A4E14B6EF6A}"/>
              </a:ext>
            </a:extLst>
          </p:cNvPr>
          <p:cNvPicPr/>
          <p:nvPr/>
        </p:nvPicPr>
        <p:blipFill rotWithShape="1">
          <a:blip r:embed="rId2"/>
          <a:srcRect b="45126"/>
          <a:stretch/>
        </p:blipFill>
        <p:spPr>
          <a:xfrm>
            <a:off x="77234" y="1734516"/>
            <a:ext cx="5349206" cy="35492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190D27-552C-4DE5-95D8-3997041B33E8}"/>
              </a:ext>
            </a:extLst>
          </p:cNvPr>
          <p:cNvPicPr/>
          <p:nvPr/>
        </p:nvPicPr>
        <p:blipFill rotWithShape="1">
          <a:blip r:embed="rId2"/>
          <a:srcRect t="54873"/>
          <a:stretch/>
        </p:blipFill>
        <p:spPr>
          <a:xfrm>
            <a:off x="5610284" y="1734517"/>
            <a:ext cx="6504482" cy="3549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F9D67A-6A9E-4451-8D1C-6E48B45257E7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146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12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AD891-7F7C-4AEB-A4AD-9CCE40C59F5D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6A46C-4666-46A0-9DEB-52BAC59646A8}"/>
              </a:ext>
            </a:extLst>
          </p:cNvPr>
          <p:cNvSpPr txBox="1"/>
          <p:nvPr/>
        </p:nvSpPr>
        <p:spPr>
          <a:xfrm>
            <a:off x="609601" y="811239"/>
            <a:ext cx="11357810" cy="5009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Заголовки первого уровня </a:t>
            </a:r>
          </a:p>
          <a:p>
            <a:pPr lvl="0" algn="just">
              <a:lnSpc>
                <a:spcPct val="150000"/>
              </a:lnSpc>
            </a:pP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шрифта – кегль 14 пт.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шрифта –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TimesNewRoman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Заголовки печатают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прописными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буквами,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подчеркивая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Междустрочный интервал – Полуторный.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 – Отступ отсутствует, выравнивание по центру, между абзацами нет увеличенных интервалов.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13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AD891-7F7C-4AEB-A4AD-9CCE40C59F5D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109669-BE62-4CF2-8B17-D1A234E1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82" y="732181"/>
            <a:ext cx="6757835" cy="53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3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14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3C139-9254-435A-B8B3-691805840609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D4710-CC0D-4795-9711-2C2845A55F92}"/>
              </a:ext>
            </a:extLst>
          </p:cNvPr>
          <p:cNvSpPr txBox="1"/>
          <p:nvPr/>
        </p:nvSpPr>
        <p:spPr>
          <a:xfrm>
            <a:off x="328863" y="984975"/>
            <a:ext cx="11405937" cy="454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Заголовки второго, третьего и т.д. уровня 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шрифта – кегль 14 пт.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шрифта –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TimesNewRoman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Заголовки печатают с прописной буквы без точки в конце,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подчеркивая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Междустрочный интервал – Полуторный.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 – Отступ 1,25, выравнивание по ширине, между абзацами нет увеличенных интервалов.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8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15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3C139-9254-435A-B8B3-691805840609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A4E517-E404-4C85-9D87-D9AE198A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8" y="737989"/>
            <a:ext cx="6120062" cy="53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16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D4DCD-0924-440F-92A5-38A10AAF4651}"/>
              </a:ext>
            </a:extLst>
          </p:cNvPr>
          <p:cNvSpPr txBox="1"/>
          <p:nvPr/>
        </p:nvSpPr>
        <p:spPr>
          <a:xfrm>
            <a:off x="457200" y="695395"/>
            <a:ext cx="11101136" cy="565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текст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шрифта – кегль 12-14 пт.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шрифта –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TimesNewRoman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допускается использовать компьютерные возможности акцентирования внимания на определенных терминах, формулах, теоремах, применяя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шрифты разной гарнитуры (начертание и размер шрифта)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Междустрочный интервал – Полуторный.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 – Отступ 1,25, выравнивание по ширине, между абзацами нет увеличенных интервалов.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0542E-F573-4C17-BD65-885DC0716182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7124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17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0F6BC3-4074-4D77-94B8-DC0E33E5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853581"/>
            <a:ext cx="8550442" cy="52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18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26EA3-283D-43D8-98EF-79EE7A6CE04F}"/>
              </a:ext>
            </a:extLst>
          </p:cNvPr>
          <p:cNvSpPr txBox="1"/>
          <p:nvPr/>
        </p:nvSpPr>
        <p:spPr>
          <a:xfrm>
            <a:off x="493295" y="616226"/>
            <a:ext cx="11430000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таблиц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имеет название и порядковую нумерацию арабскими цифрами, сквозную по всей работе.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Слово «Таблица» и ее номер располагается слева без абзацного отступа, через дефис указывается название таблицы.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Таблицу, в зависимости от ее размера, помещают под текстом, в котором впервые дана ссылка на нее, или на следующей странице, или, при необходимости, в приложении.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1510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19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4D2509-ECB6-4B95-A731-2051CDDE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5" y="853723"/>
            <a:ext cx="6747961" cy="511790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C4CE8A-1E1C-490E-8638-61DCF95C1AEB}"/>
              </a:ext>
            </a:extLst>
          </p:cNvPr>
          <p:cNvSpPr/>
          <p:nvPr/>
        </p:nvSpPr>
        <p:spPr>
          <a:xfrm>
            <a:off x="8213559" y="1058780"/>
            <a:ext cx="1085098" cy="433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ADDF8-7098-455E-B59D-7E8D7B7A4865}"/>
              </a:ext>
            </a:extLst>
          </p:cNvPr>
          <p:cNvSpPr txBox="1"/>
          <p:nvPr/>
        </p:nvSpPr>
        <p:spPr>
          <a:xfrm>
            <a:off x="621506" y="1100046"/>
            <a:ext cx="10948988" cy="4679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Наименование темы работы, реквизиты утверждения (Соответствует утвержденной распоряжением проректора по учебной работе.) </a:t>
            </a: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 руководителе ВКР (ФИО, ученая степень, звание, должность,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работы) Соответствуют утвержденным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распоряжением проректора по учебной работе.</a:t>
            </a: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объем без приложений - Рекомендуемый объем 10-50 стр. печатного текста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4B065-AD90-4946-95D1-A3FCD85D8704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3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20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8269D-F098-4F4D-8FD4-402A946264CC}"/>
              </a:ext>
            </a:extLst>
          </p:cNvPr>
          <p:cNvSpPr txBox="1"/>
          <p:nvPr/>
        </p:nvSpPr>
        <p:spPr>
          <a:xfrm>
            <a:off x="465220" y="471987"/>
            <a:ext cx="11562473" cy="584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иллюстраций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Иллюстрация обозначается словом «Рисунок». Порядковый номер рисунка и его наименование проставляются под рисунком (под подрисуночным текстом) посередине строки через тире. Точка после названия иллюстрации не ставится. Нумерация сквозная.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все иллюстрации должны быть даны ссылки в работе. Иллюстрации располагаются в работе непосредственно после текста, где они упоминаются впервые, или на следующей странице, или, при необходимости, в приложении.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9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39F653-6B2B-4CC5-A3E6-97A092B6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7" y="681078"/>
            <a:ext cx="7218946" cy="5460485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21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2A16-2A4B-419E-B935-F1910B0218F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E19638-F422-41E4-99B5-D258F3395FF9}"/>
              </a:ext>
            </a:extLst>
          </p:cNvPr>
          <p:cNvSpPr/>
          <p:nvPr/>
        </p:nvSpPr>
        <p:spPr>
          <a:xfrm>
            <a:off x="5406189" y="1700464"/>
            <a:ext cx="1125600" cy="433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22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455E2-5E4F-4687-9B12-83389579ABA1}"/>
              </a:ext>
            </a:extLst>
          </p:cNvPr>
          <p:cNvSpPr txBox="1"/>
          <p:nvPr/>
        </p:nvSpPr>
        <p:spPr>
          <a:xfrm>
            <a:off x="304800" y="1114392"/>
            <a:ext cx="11582400" cy="371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ссылок</a:t>
            </a:r>
          </a:p>
          <a:p>
            <a:pPr lvl="0" algn="just">
              <a:lnSpc>
                <a:spcPct val="150000"/>
              </a:lnSpc>
            </a:pP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Ссылки по всему тексту должны быть однотипные в квадратных скобках с указанием порядкового номера источника и номера страницы. Ссылки должны быть оформлены в соответствии с ГОСТР 7.0.5-2008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0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23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AEFE9-F20C-4538-9048-7368C24C1E29}"/>
              </a:ext>
            </a:extLst>
          </p:cNvPr>
          <p:cNvSpPr txBox="1"/>
          <p:nvPr/>
        </p:nvSpPr>
        <p:spPr>
          <a:xfrm>
            <a:off x="170384" y="616226"/>
            <a:ext cx="11851231" cy="566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списка использованных источников и литературы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список использованных источников и литературы включаются только те названия, на которые есть ссылки в тексте работы. В списке используется сквозная нумерация всех источников арабскими цифрами, список печатается с абзацного отступа. 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распространенный способ формирования списка - алфавитный, при этом сначала указываются нормативно-правовые акты (в порядке убывания юридической силы), затем группируются источники (литература и периодические издания) на русском языке, затем - на иностранном, в конце приводятся электронные ресурсы. 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Библиографическое описание использованной в работе литературы должны быть сделаны согласно ГОСТ 7.1-2003 и ГОСТ 7.82-2001.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оформляется на отдельной странице.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9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24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F3130-3466-4296-B175-A1B7219A048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21CF56-E5AB-4F50-B7F9-E6C75087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49" y="818150"/>
            <a:ext cx="7506597" cy="53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25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1A1B0-CA05-4600-AC8C-6BFC03D25AD7}"/>
              </a:ext>
            </a:extLst>
          </p:cNvPr>
          <p:cNvSpPr txBox="1"/>
          <p:nvPr/>
        </p:nvSpPr>
        <p:spPr>
          <a:xfrm>
            <a:off x="320841" y="1006110"/>
            <a:ext cx="5229727" cy="454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списка публикаций автора по теме выпускной квалификационной работы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наличии публикаций по теме ВКР. По установленному образцу.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работой не переплетается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8184F7-2D18-4DA4-B2BD-33B00265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2638"/>
            <a:ext cx="5638800" cy="52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26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3BAC-A8F2-485C-A049-16099D12E6F8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3FD9-61AC-44AD-AF59-79919436A0E7}"/>
              </a:ext>
            </a:extLst>
          </p:cNvPr>
          <p:cNvSpPr txBox="1"/>
          <p:nvPr/>
        </p:nvSpPr>
        <p:spPr>
          <a:xfrm>
            <a:off x="310753" y="713230"/>
            <a:ext cx="11570494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приложений</a:t>
            </a:r>
            <a:endParaRPr lang="ru-RU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тексте документа на все приложения должны быть даны ссылки. Приложения располагают в порядке ссылок на них в тексте документа.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Каждое приложение должно начинаться с новой страницы с указанием наверху посередине страницы слова «ПРИЛОЖЕНИЕ» и его обозначение заглавной буквой русского алфавита.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иметь заголовок, который записывают симметрично тексту с прописной буквы отдельной строкой.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1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27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F3130-3466-4296-B175-A1B7219A048B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FC8A02-55F5-41B2-BC02-76F4460E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858530"/>
            <a:ext cx="7106653" cy="52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3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8917D-3E10-40C3-8793-2E82DA9E9887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F2361-0E35-460B-B5C6-2C0CE5559130}"/>
              </a:ext>
            </a:extLst>
          </p:cNvPr>
          <p:cNvSpPr txBox="1"/>
          <p:nvPr/>
        </p:nvSpPr>
        <p:spPr>
          <a:xfrm>
            <a:off x="870017" y="664082"/>
            <a:ext cx="10852877" cy="567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приведения структурных частей работы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Обложка.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Титульный лист.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Аннотация (с работой не переплетается).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Содержание.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Определения, обозначения и сокращения (при необходимости).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часть.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использованных источников и литературы.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публикаций автора по теме выпускной квалификационной работы (с работой не переплетается).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(при необходимости).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F49FF9-CC0A-4ED1-98AC-21DFFD96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45" y="792439"/>
            <a:ext cx="7724775" cy="530542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7E4D59A-2C1B-4648-B28A-A42B20F56A0C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37D4C05-D56E-4E88-AA92-DA3C62268519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5C5424-5694-4886-8C0B-469F115A2960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ПЛАН ОТЧЕТА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1D985DA9-E3B1-4CEF-9AC0-F970E96950A6}"/>
              </a:ext>
            </a:extLst>
          </p:cNvPr>
          <p:cNvSpPr txBox="1">
            <a:spLocks/>
          </p:cNvSpPr>
          <p:nvPr/>
        </p:nvSpPr>
        <p:spPr>
          <a:xfrm>
            <a:off x="8991600" y="635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pPr/>
              <a:t>4</a:t>
            </a:fld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19C880-9722-4CDF-BF92-6CEF9E106687}"/>
              </a:ext>
            </a:extLst>
          </p:cNvPr>
          <p:cNvSpPr/>
          <p:nvPr/>
        </p:nvSpPr>
        <p:spPr>
          <a:xfrm>
            <a:off x="2369080" y="840294"/>
            <a:ext cx="6786209" cy="17561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8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5</a:t>
            </a:fld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7EE09-5CFA-4D10-AA29-03077A4262B6}"/>
              </a:ext>
            </a:extLst>
          </p:cNvPr>
          <p:cNvSpPr txBox="1"/>
          <p:nvPr/>
        </p:nvSpPr>
        <p:spPr>
          <a:xfrm>
            <a:off x="142875" y="924546"/>
            <a:ext cx="5953125" cy="410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аннотации – Объем не более 1 страницы.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работой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ПЕРЕПЛЕТАЕТСЯ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Оформляется по установленной форме.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911BC-2085-4C84-AE99-3571F99394F2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56B3AB-A2FC-49AB-8853-E84209CA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625215"/>
            <a:ext cx="5953125" cy="55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6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5E6D5-BDBC-4A94-BBF8-53B3B56E981A}"/>
              </a:ext>
            </a:extLst>
          </p:cNvPr>
          <p:cNvSpPr txBox="1"/>
          <p:nvPr/>
        </p:nvSpPr>
        <p:spPr>
          <a:xfrm>
            <a:off x="416718" y="1033929"/>
            <a:ext cx="11775282" cy="5184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Содержание включает в себя: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определения, обозначения и сокращения (при наличии);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номера и наименования всех разделов, подразделов;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использованных источников и литературы;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(при наличии).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771C-40F9-4CC5-9986-5139ECE65753}"/>
              </a:ext>
            </a:extLst>
          </p:cNvPr>
          <p:cNvSpPr txBox="1"/>
          <p:nvPr/>
        </p:nvSpPr>
        <p:spPr>
          <a:xfrm>
            <a:off x="3517106" y="616226"/>
            <a:ext cx="610552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содержания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3FC85-18AA-42DC-996A-07D309111521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7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62271-A835-47B1-9C15-4C5AB3169A9D}"/>
              </a:ext>
            </a:extLst>
          </p:cNvPr>
          <p:cNvSpPr txBox="1"/>
          <p:nvPr/>
        </p:nvSpPr>
        <p:spPr>
          <a:xfrm>
            <a:off x="248652" y="922591"/>
            <a:ext cx="11694695" cy="514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структурная часть и раздел начинаются с новой страницы. 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Заголовки структурных элементов располагают в середине строки без точки в конце и печатают прописными буквами, не подчеркивая.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часть делится на разделы, подразделы, пункты, подпункты, которые нумеруют арабскими цифрами и записывают с абзацного отступа без точки после номера. 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Разделы, подразделы имеют заголовки. Заголовки печатают с абзацного отступа с прописной буквы без точки в конце, не подчеркивая. Если заголовок из двух предложений, их разделяют точкой. Переносы в заголовках не допускаются.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имеют порядковую нумерацию в пределах всего текста работы.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36923-DCE4-4022-BF89-5A187F5F3EA4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15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8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36923-DCE4-4022-BF89-5A187F5F3EA4}"/>
              </a:ext>
            </a:extLst>
          </p:cNvPr>
          <p:cNvSpPr txBox="1"/>
          <p:nvPr/>
        </p:nvSpPr>
        <p:spPr>
          <a:xfrm>
            <a:off x="469106" y="79307"/>
            <a:ext cx="610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ОСНОВНЫЕ ПОЛОЖЕНИЯ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FC18D-E29B-47E0-A92C-65EE5D7BB937}"/>
              </a:ext>
            </a:extLst>
          </p:cNvPr>
          <p:cNvSpPr txBox="1"/>
          <p:nvPr/>
        </p:nvSpPr>
        <p:spPr>
          <a:xfrm>
            <a:off x="176022" y="664082"/>
            <a:ext cx="4725207" cy="390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Оформление заключения </a:t>
            </a:r>
            <a:endParaRPr lang="ru-RU" sz="2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Наличие последней страницы Заключения, оформленной по образцу. Подпись студента, дата.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A4D982-B17A-406E-A57B-865A9237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82" y="1631425"/>
            <a:ext cx="6904624" cy="4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8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EFB9EC-C613-4026-BE3E-7D4C5387C355}"/>
              </a:ext>
            </a:extLst>
          </p:cNvPr>
          <p:cNvCxnSpPr>
            <a:cxnSpLocks/>
          </p:cNvCxnSpPr>
          <p:nvPr/>
        </p:nvCxnSpPr>
        <p:spPr>
          <a:xfrm flipH="1">
            <a:off x="1" y="61622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007AAB-0C5D-4F2A-989D-977795C09C0B}"/>
              </a:ext>
            </a:extLst>
          </p:cNvPr>
          <p:cNvCxnSpPr>
            <a:cxnSpLocks/>
          </p:cNvCxnSpPr>
          <p:nvPr/>
        </p:nvCxnSpPr>
        <p:spPr>
          <a:xfrm flipH="1">
            <a:off x="1339122" y="6274076"/>
            <a:ext cx="10852878" cy="0"/>
          </a:xfrm>
          <a:prstGeom prst="line">
            <a:avLst/>
          </a:prstGeom>
          <a:ln w="63500" cap="flat" cmpd="dbl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FEC0-43C6-43E6-B056-6A04809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0276"/>
            <a:ext cx="2743200" cy="365125"/>
          </a:xfrm>
        </p:spPr>
        <p:txBody>
          <a:bodyPr/>
          <a:lstStyle/>
          <a:p>
            <a:fld id="{7DBCAEB2-D51B-4ACF-8ABA-0A2F5F9CA479}" type="slidenum">
              <a:rPr lang="ru-RU" sz="3600" smtClean="0">
                <a:solidFill>
                  <a:srgbClr val="002060"/>
                </a:solidFill>
              </a:rPr>
              <a:t>9</a:t>
            </a:fld>
            <a:endParaRPr lang="ru-RU" sz="36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C46F1-8BEE-4ED1-8181-0B5A373437C6}"/>
              </a:ext>
            </a:extLst>
          </p:cNvPr>
          <p:cNvSpPr txBox="1"/>
          <p:nvPr/>
        </p:nvSpPr>
        <p:spPr>
          <a:xfrm>
            <a:off x="304800" y="664082"/>
            <a:ext cx="11582400" cy="5710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Общие настройки: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(мм) – левое – 30, правое – 10, верхнее и нижнее – 20.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Нумерация страниц – Сквозная, включая приложения, арабскими цифрами, в нижней части листа, по центру, без точки.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ВАЖНО!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титульном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листе и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Задании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номер страниц НЕ ПРОСТАВЛЯЕТСЯ, но УЧИТЫВАЕТСЯ при сквозной нумерации.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12E29-634C-4892-B225-A3284B06B3AD}"/>
              </a:ext>
            </a:extLst>
          </p:cNvPr>
          <p:cNvSpPr txBox="1"/>
          <p:nvPr/>
        </p:nvSpPr>
        <p:spPr>
          <a:xfrm>
            <a:off x="164306" y="0"/>
            <a:ext cx="6105524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ЭЛЕМЕНТЫ ТЕКСТА</a:t>
            </a:r>
          </a:p>
        </p:txBody>
      </p:sp>
    </p:spTree>
    <p:extLst>
      <p:ext uri="{BB962C8B-B14F-4D97-AF65-F5344CB8AC3E}">
        <p14:creationId xmlns:p14="http://schemas.microsoft.com/office/powerpoint/2010/main" val="824738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1081</Words>
  <Application>Microsoft Office PowerPoint</Application>
  <PresentationFormat>Широкоэкранный</PresentationFormat>
  <Paragraphs>142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НОРМОКОНТРОЛЬ  выпускной квалификационной работы бакалавра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НОРМОКОНТРОЛЬ  выпускной квалификационной работы бакалавра</dc:title>
  <dc:creator>Олеся</dc:creator>
  <cp:lastModifiedBy>Олеся</cp:lastModifiedBy>
  <cp:revision>19</cp:revision>
  <dcterms:created xsi:type="dcterms:W3CDTF">2023-11-22T09:32:02Z</dcterms:created>
  <dcterms:modified xsi:type="dcterms:W3CDTF">2024-10-03T10:29:13Z</dcterms:modified>
</cp:coreProperties>
</file>