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2"/>
    <p:sldId id="283" r:id="rId3"/>
    <p:sldId id="288" r:id="rId4"/>
    <p:sldId id="292" r:id="rId5"/>
    <p:sldId id="297" r:id="rId6"/>
    <p:sldId id="295" r:id="rId7"/>
    <p:sldId id="300" r:id="rId8"/>
    <p:sldId id="296" r:id="rId9"/>
    <p:sldId id="291" r:id="rId10"/>
    <p:sldId id="298" r:id="rId11"/>
    <p:sldId id="299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80801D-D307-4D05-B0B8-7D5089D6E323}">
          <p14:sldIdLst>
            <p14:sldId id="258"/>
            <p14:sldId id="283"/>
            <p14:sldId id="288"/>
            <p14:sldId id="292"/>
            <p14:sldId id="297"/>
            <p14:sldId id="295"/>
            <p14:sldId id="300"/>
            <p14:sldId id="296"/>
            <p14:sldId id="291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ина Смышляева" initials="АС" lastIdx="2" clrIdx="0">
    <p:extLst>
      <p:ext uri="{19B8F6BF-5375-455C-9EA6-DF929625EA0E}">
        <p15:presenceInfo xmlns:p15="http://schemas.microsoft.com/office/powerpoint/2012/main" userId="9bbd1f189d0491f2" providerId="Windows Live"/>
      </p:ext>
    </p:extLst>
  </p:cmAuthor>
  <p:cmAuthor id="2" name="S.S. " initials="S.S." lastIdx="4" clrIdx="1">
    <p:extLst>
      <p:ext uri="{19B8F6BF-5375-455C-9EA6-DF929625EA0E}">
        <p15:presenceInfo xmlns:p15="http://schemas.microsoft.com/office/powerpoint/2012/main" userId="S.S.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2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3281" autoAdjust="0"/>
  </p:normalViewPr>
  <p:slideViewPr>
    <p:cSldViewPr snapToGrid="0">
      <p:cViewPr varScale="1">
        <p:scale>
          <a:sx n="97" d="100"/>
          <a:sy n="97" d="100"/>
        </p:scale>
        <p:origin x="96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6857EE5-D674-4818-B187-99CC9FEDE0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962E59-98E7-4308-A0A6-8425B8C3B3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3A003-7FA8-445A-B4BA-F78F323BFC8D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E62261-45CA-4442-95D7-CC61BF3C7C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36075E-7167-42F3-9714-6FD3515EB0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7B810-84C0-40F6-9FDD-C12C3C804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87798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D819A-24D4-4CC7-9615-BD247E8F46F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3B9CB-6C5E-49E0-AC6F-FD96E7389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89561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Здравствуйте! Меня зовут Сыренный Илья. Тема моей выпускной квалификационной работы</a:t>
            </a:r>
            <a:r>
              <a:rPr lang="en-US" dirty="0"/>
              <a:t>: </a:t>
            </a:r>
            <a:r>
              <a:rPr lang="ru-RU" dirty="0"/>
              <a:t>Разработка 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интерактивного учебного пособия с ответами на естественном языке на основе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Generation. </a:t>
            </a:r>
          </a:p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работы была поставлена цель разработать систему, использующую методы </a:t>
            </a:r>
            <a:r>
              <a:rPr lang="en-US" dirty="0"/>
              <a:t>Retrieval Augmented Generation </a:t>
            </a:r>
            <a:r>
              <a:rPr lang="ru-RU" dirty="0"/>
              <a:t>для облегчения процесса изучения научных статей, обеспечивая поиск и объяснение терминов, а также предоставление ссылок на оригинальные источники. Передо мной были поставлены следующие задачи</a:t>
            </a:r>
            <a:r>
              <a:rPr lang="en-US" dirty="0"/>
              <a:t>: </a:t>
            </a:r>
            <a:r>
              <a:rPr lang="ru-RU" dirty="0"/>
              <a:t>проанализировать существующие решения и современные подходы, сформулировать требования к системе, и спроектировать диаграмму базовых компонентов, разработать дизайн интерфейса, а также базовую версию.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D92298-96C2-467D-BF25-0798A2356C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5356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технология, которая используется в моей системе это </a:t>
            </a:r>
            <a:r>
              <a:rPr lang="en-US" dirty="0"/>
              <a:t>Retrieval Augmented Generation. </a:t>
            </a:r>
            <a:r>
              <a:rPr lang="ru-RU" dirty="0"/>
              <a:t>Данная технология решает сразу несколько ключевых проблем Больших Языковых Моделей</a:t>
            </a:r>
            <a:r>
              <a:rPr lang="en-US" dirty="0"/>
              <a:t>. </a:t>
            </a:r>
            <a:r>
              <a:rPr lang="ru-RU" dirty="0"/>
              <a:t>С помощью подключения внешней базы данных система извлекает релевантные к запросу фрагменты документов для дополнения запроса к Большой Языковой Модели. Таким образом можно приспособить Большую Языковую Модель для ответа на вопросы по специфическим данным, которые не присутствовали при обучении.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702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данной диаграмме изображена простейшая версия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r>
              <a:rPr lang="ru-RU" dirty="0"/>
              <a:t>, которая сочетает в себе два основных модуля</a:t>
            </a:r>
            <a:r>
              <a:rPr lang="en-US" dirty="0"/>
              <a:t>: Retrieval </a:t>
            </a:r>
            <a:r>
              <a:rPr lang="ru-RU" dirty="0"/>
              <a:t>и </a:t>
            </a:r>
            <a:r>
              <a:rPr lang="en-US" dirty="0"/>
              <a:t>Generation. </a:t>
            </a:r>
            <a:r>
              <a:rPr lang="ru-RU" dirty="0"/>
              <a:t>Этап </a:t>
            </a:r>
            <a:r>
              <a:rPr lang="en-US" dirty="0"/>
              <a:t>Retrieval </a:t>
            </a:r>
            <a:r>
              <a:rPr lang="ru-RU" dirty="0"/>
              <a:t>извлекает из базы данных релевантные фрагменты данных. Далее они замешиваются в оригинальный запрос пользователя, чтобы сформировать запрос в Большую Языковую Модель.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74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Первым шагом в разработке прототипа системы стал дизайн интерфейса. Были продуманы сценарии взаимодействия пользователя и системы. Далее была спроектирована базовая версия, которая включала в себя следующие компоненты. Далее немного подробнее о каждом из них</a:t>
            </a:r>
            <a:r>
              <a:rPr lang="en-US" dirty="0"/>
              <a:t>: </a:t>
            </a:r>
            <a:r>
              <a:rPr lang="ru-RU" dirty="0"/>
              <a:t>этап </a:t>
            </a:r>
            <a:r>
              <a:rPr lang="en-US" dirty="0"/>
              <a:t>Chunking </a:t>
            </a:r>
            <a:r>
              <a:rPr lang="ru-RU" dirty="0"/>
              <a:t>необходим для разделения исходного текста документов на фрагменты,</a:t>
            </a:r>
            <a:r>
              <a:rPr lang="en-US" dirty="0"/>
              <a:t> </a:t>
            </a:r>
            <a:r>
              <a:rPr lang="ru-RU" dirty="0"/>
              <a:t>в разработке системы был использован алгоритм, который делит текст по предложениям. Следующий этап, </a:t>
            </a:r>
            <a:r>
              <a:rPr lang="en-US" dirty="0"/>
              <a:t>Rewriter</a:t>
            </a:r>
            <a:r>
              <a:rPr lang="ru-RU" dirty="0"/>
              <a:t>, служит для повышения эффективности этапа </a:t>
            </a:r>
            <a:r>
              <a:rPr lang="en-US" dirty="0"/>
              <a:t>Retrieval. </a:t>
            </a:r>
            <a:r>
              <a:rPr lang="ru-RU" dirty="0"/>
              <a:t>Достигается это путем генерации гипотетического ответа на вопрос пользователя. Этап </a:t>
            </a:r>
            <a:r>
              <a:rPr lang="en-US" dirty="0"/>
              <a:t>Retrieval </a:t>
            </a:r>
            <a:r>
              <a:rPr lang="ru-RU" dirty="0"/>
              <a:t>реализован на основе полнотекстового поиска. Этап </a:t>
            </a:r>
            <a:r>
              <a:rPr lang="en-US" dirty="0"/>
              <a:t>Reranking</a:t>
            </a:r>
            <a:r>
              <a:rPr lang="ru-RU" dirty="0"/>
              <a:t> служит для более точного отбора извлеченных фрагментов. </a:t>
            </a:r>
            <a:r>
              <a:rPr lang="ru-RU" dirty="0" err="1"/>
              <a:t>Пайплайн</a:t>
            </a:r>
            <a:r>
              <a:rPr lang="ru-RU" dirty="0"/>
              <a:t> использует функционал </a:t>
            </a:r>
            <a:r>
              <a:rPr lang="en-US" dirty="0" err="1"/>
              <a:t>YandexGPT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dirty="0"/>
              <a:t>API, </a:t>
            </a:r>
            <a:r>
              <a:rPr lang="ru-RU" dirty="0"/>
              <a:t>это позволяет снизить требования к вычислительным ресурсам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438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оценки системы планируется использовать два подхода</a:t>
            </a:r>
            <a:r>
              <a:rPr lang="en-US" dirty="0"/>
              <a:t>. </a:t>
            </a:r>
            <a:r>
              <a:rPr lang="ru-RU" dirty="0"/>
              <a:t>Первый, более классический, это </a:t>
            </a:r>
            <a:r>
              <a:rPr lang="ru-RU" dirty="0" err="1"/>
              <a:t>датасет</a:t>
            </a:r>
            <a:r>
              <a:rPr lang="ru-RU" dirty="0"/>
              <a:t> </a:t>
            </a:r>
            <a:r>
              <a:rPr lang="en-US" dirty="0"/>
              <a:t>QASPER, </a:t>
            </a:r>
            <a:r>
              <a:rPr lang="ru-RU" dirty="0"/>
              <a:t>который содержит вопросы и ответы по научным статьям в области </a:t>
            </a:r>
            <a:r>
              <a:rPr lang="en-US" dirty="0"/>
              <a:t>NLP. </a:t>
            </a:r>
            <a:r>
              <a:rPr lang="ru-RU" dirty="0"/>
              <a:t>Второй подход сочетает в себе метрики и генерацию </a:t>
            </a:r>
            <a:r>
              <a:rPr lang="en-US" dirty="0" err="1"/>
              <a:t>cbyntnbxyst</a:t>
            </a:r>
            <a:r>
              <a:rPr lang="en-US" dirty="0"/>
              <a:t> </a:t>
            </a:r>
            <a:r>
              <a:rPr lang="ru-RU" dirty="0" err="1"/>
              <a:t>датасета</a:t>
            </a:r>
            <a:r>
              <a:rPr lang="ru-RU" dirty="0"/>
              <a:t> по документам. Данный фреймворк реализует удобные инструменты для оценки </a:t>
            </a:r>
            <a:r>
              <a:rPr lang="en-US" dirty="0"/>
              <a:t>RAG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3B9CB-6C5E-49E0-AC6F-FD96E7389E0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10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2DE94-F58A-41EA-8BE7-24112F603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D8CBCD-7D8B-4E52-BF3E-8748B6B9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4E7968-A826-4BE6-BB65-F0596E57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E9BD6-0494-4F92-BBE9-42DD268DF4E9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0D4CDE-68F8-4BB4-89F5-56B4DF25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B6819-32E0-4264-B9AD-2144513C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BA804-8FEB-4C8B-8519-D31CECB1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4A575-E21E-411B-8A34-7FE160F6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8C095-A45F-4F7F-AFDE-799DA591C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CB281-AE66-4BDA-BE04-5161107C1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0AE1-FFB4-44D0-B319-4A8760509840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95852A-F521-4A6D-9F67-B6B1E328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BDCB48-E430-4C20-A0C8-E1AF173D9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9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815E4-5033-4FB4-8946-A37ACBCE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D02DD-FB68-4EA0-AF70-69215D43D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A4C2B-DA22-4B53-80FB-4F5073BB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296C0-EF0A-4BFE-B7C5-D2ADF27BC5AD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45DDCB-6D6E-4EE3-9A50-C751169C0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3215C-876E-4867-8463-827800E0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943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A6A1F5-031B-4C7D-8DCD-A852615A10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65AF66-A194-49D8-AE72-8218EAC8C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59D02A-3296-41BB-91CF-38E9532E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4ADE1-AAF0-4142-A9AA-064BF14FE617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13D21A-AF90-4CD8-B6A3-30D06EF7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6A75-F9AB-46BC-BB48-0CAA4F1A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9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0D8D7-B4AE-43BE-ABC4-4EABBA49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B0F14B-4536-46D3-8B8F-60905340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697F98-8EFE-49C0-BA00-D5E36C6D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D9E36-ACD2-47D2-905A-81A59B812808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0162A3-3B58-4776-9AD5-B966C008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07BAB-D393-4C2D-9E76-90539D2B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11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E10C2-2777-4BD2-84B9-ED24FB8D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BE17C4-A868-4743-ABDA-9F80C9573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2A010E-8C16-49AA-8535-06CF81CE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4C77-0E1F-4783-B4FD-0A0EC091ED3D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BEFB8-A908-44D7-8DC7-88D6B777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3DFE3-35D6-440D-959D-68549F82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AF2F1-E2A3-41F2-B649-4B3EF0DB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395E3F-8BC6-437B-A5CD-478E3F4B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5A07872-8965-4C0B-9E92-3149B4D6E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246BCE-F4FC-4591-9D60-60018553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9076-4D1A-4F45-B5BF-C9F4F09E7095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2637FD-5842-4AB5-9D05-2AEF1A1F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4CA5AB-4C60-4DD3-A8FD-DA0782A4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3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45086-EE37-4A70-BDD0-CE190DBC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C8D031-9C7B-406D-93B4-71A64B575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05EFB4-EB95-482E-8098-48CCACE7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7F7ABA4-42F9-49C7-ACC6-687B373501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7902229-9079-40E7-96E8-472D11EF3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2945B-8FE6-4F98-AD51-268D6D0D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94757-B39B-4148-8616-D36127E66360}" type="datetime1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D0836B-2F8A-4179-8A6A-EDEB0F1AC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62DD08-130D-47BB-9AE4-0CD19D534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3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B0693-5378-4441-A005-F549C5A5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4EBFA1-A81F-4153-BD53-A2BF3064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AE458-9324-4536-872B-2D4F86AFA841}" type="datetime1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68DEDC-07CA-4288-9799-B8BAB683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C8E736-1742-49D8-BD39-2CB6951B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05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ез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43E274-CE30-44F5-8112-17F8C12E7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>
            <a:normAutofit/>
          </a:bodyPr>
          <a:lstStyle>
            <a:lvl1pPr>
              <a:lnSpc>
                <a:spcPct val="130000"/>
              </a:lnSpc>
              <a:defRPr sz="3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F376B999-296B-4AA6-A7E9-C1B23D026D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600"/>
              </a:spcAft>
              <a:buFontTx/>
              <a:buNone/>
              <a:defRPr sz="2400" b="0">
                <a:latin typeface="+mj-lt"/>
              </a:defRPr>
            </a:lvl1pPr>
            <a:lvl2pPr marL="457200" indent="0">
              <a:lnSpc>
                <a:spcPct val="130000"/>
              </a:lnSpc>
              <a:buFontTx/>
              <a:buNone/>
              <a:defRPr sz="2000"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21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A0C8A1-7928-4113-8B3C-AD276F43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59E81C-8F3C-4CBD-BFDE-2F278A95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52DB28E-DCFC-49D3-A30D-8262F702275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F41E3613-C825-4AC4-AD6D-9E3EFB15A6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FontTx/>
              <a:buNone/>
              <a:defRPr sz="1600">
                <a:latin typeface="+mj-lt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EF89A31-D210-4D7E-85C2-B0AFB3C5AF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60105" y="403123"/>
            <a:ext cx="8471790" cy="51945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758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E82B1-F43C-4FA6-9FE0-95ADB0ED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3F065C-F6F1-40E9-8B38-6BEC7884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5BF20B-C440-495D-BEF3-0EC34132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DBD15-ED49-49D6-B57E-FD6B5C6E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C84CD-6F1E-4B5C-AF82-9F8C33F7B67A}" type="datetime1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B4759C-4777-49B6-B652-708669582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E47314-5D68-4402-8652-335E73B0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110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33F1A-9BD9-434B-8463-6E7940A6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389D0C-5364-4E9B-92B0-5DA7727D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31E0E-8962-4F8A-99A5-BC0311FC0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069A6-6D0B-4C8F-9C2F-354B649EC90F}" type="datetime1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5C00E3-C261-4C92-97F9-47A2DBEA4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58EEC6-2F95-425A-8C41-426BA4530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DB28E-DCFC-49D3-A30D-8262F7022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8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CE37BA19-74B2-4C1F-B723-F7C73EB5E473}"/>
              </a:ext>
            </a:extLst>
          </p:cNvPr>
          <p:cNvSpPr/>
          <p:nvPr/>
        </p:nvSpPr>
        <p:spPr>
          <a:xfrm>
            <a:off x="6398737" y="4481611"/>
            <a:ext cx="5090474" cy="1967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Сыренный Илья Игоревич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Бакалавриат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 4, группа 21930</a:t>
            </a:r>
          </a:p>
          <a:p>
            <a:pPr algn="r"/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Оглезнев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Никита Сергеевич,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КафИСТИИР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ассистент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C7CAE73-9573-4938-B4FE-373FFB5B0CE9}"/>
              </a:ext>
            </a:extLst>
          </p:cNvPr>
          <p:cNvSpPr/>
          <p:nvPr/>
        </p:nvSpPr>
        <p:spPr>
          <a:xfrm>
            <a:off x="2248292" y="2049835"/>
            <a:ext cx="7695415" cy="2780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учебного пособия с ответами на естественном языке на основе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Augmented</a:t>
            </a:r>
            <a:r>
              <a:rPr lang="ru-RU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Generation</a:t>
            </a:r>
          </a:p>
          <a:p>
            <a:pPr algn="ctr"/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752753-B720-4485-9901-2EACDB5D167D}"/>
              </a:ext>
            </a:extLst>
          </p:cNvPr>
          <p:cNvSpPr/>
          <p:nvPr/>
        </p:nvSpPr>
        <p:spPr>
          <a:xfrm>
            <a:off x="0" y="547270"/>
            <a:ext cx="12258674" cy="17049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МИНИСТЕРСТВО НАУКИ И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РОССИЙСКОЙ ФЕДЕРАЦИИ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«НОВОСИБИРСКИЙ НАЦИОНАЛЬНЫЙ ИССЛЕДОВАТЕЛЬСКИЙ ГОСУДАРСТВЕННЫЙ УНИВЕРСИТЕТ» </a:t>
            </a:r>
          </a:p>
          <a:p>
            <a:pPr algn="ctr"/>
            <a:r>
              <a:rPr lang="ru-RU" sz="160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ИНСТИТУТ ИНТЕЛЛЕКТУАЛЬНОЙ РОБОТОТЕХНИКИ 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FE410B-240C-4FB7-9CC6-EF75FCCC5F53}"/>
              </a:ext>
            </a:extLst>
          </p:cNvPr>
          <p:cNvSpPr/>
          <p:nvPr/>
        </p:nvSpPr>
        <p:spPr>
          <a:xfrm>
            <a:off x="4257674" y="6092268"/>
            <a:ext cx="3676650" cy="714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3058842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907727-66C9-4169-8BE2-4333855B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8C15DCCE-DC96-41D0-AC1B-0B213E6D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CCF00E6F-3F26-44B4-A770-58E91B4A6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E5BD47B0-7951-4D15-A5AE-FD21171EB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882559"/>
              </p:ext>
            </p:extLst>
          </p:nvPr>
        </p:nvGraphicFramePr>
        <p:xfrm>
          <a:off x="2032000" y="421011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896454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5151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783704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78538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536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8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0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273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184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228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CC650A-FAE8-47EC-8E5F-91A349D5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B97F77-6173-445A-9CB3-1859FC89BE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В итоге получилась система, которая эффективно работает с большими PDF-документами и позволяет в реальном времени находить и формировать релевантные ответы на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149567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29E2C9-254B-47DE-941C-6C4D91DD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5940FA8-863F-4718-BC31-F9BEB80D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730E020-D5B2-4C1D-8091-A6BF0B410B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Цель работы: </a:t>
            </a:r>
          </a:p>
          <a:p>
            <a:pPr lvl="1"/>
            <a:r>
              <a:rPr lang="ru-RU" dirty="0"/>
              <a:t>Разработка системы, использующей методы </a:t>
            </a:r>
            <a:r>
              <a:rPr lang="ru-RU" dirty="0" err="1"/>
              <a:t>Retrieval-Augmented</a:t>
            </a:r>
            <a:r>
              <a:rPr lang="ru-RU" dirty="0"/>
              <a:t> Generation (RAG) для облегчения процесса изучения научных статей, обеспечивая поиск и объяснение терминов, а также предоставление ссылок на оригинальные источники.</a:t>
            </a:r>
          </a:p>
          <a:p>
            <a:r>
              <a:rPr lang="ru-RU" dirty="0"/>
              <a:t>Задачи:</a:t>
            </a:r>
          </a:p>
          <a:p>
            <a:pPr lvl="1"/>
            <a:r>
              <a:rPr lang="ru-RU" dirty="0"/>
              <a:t>Поиск и анализ литературы в рамках изучения предметной области.</a:t>
            </a:r>
          </a:p>
          <a:p>
            <a:pPr lvl="1"/>
            <a:r>
              <a:rPr lang="ru-RU" dirty="0"/>
              <a:t>Проектирование и разработка системы.</a:t>
            </a:r>
          </a:p>
          <a:p>
            <a:pPr lvl="1"/>
            <a:r>
              <a:rPr lang="ru-RU" dirty="0"/>
              <a:t>Индексация </a:t>
            </a:r>
            <a:r>
              <a:rPr lang="en-US" dirty="0"/>
              <a:t>PDF-</a:t>
            </a:r>
            <a:r>
              <a:rPr lang="ru-RU" dirty="0"/>
              <a:t>файлов в реальном времени.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031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1798F13-D831-406F-9AD4-02001303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B137AD4-359A-44FC-9B2E-3F5AD46429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</a:p>
          <a:p>
            <a:pPr lvl="1"/>
            <a:r>
              <a:rPr lang="ru-RU" dirty="0"/>
              <a:t>Большие текстовые массивы сложно использовать напрямую из-за ограниченного контекста моделей. Это затрудняет извлечение точной и актуальной информации.</a:t>
            </a:r>
          </a:p>
          <a:p>
            <a:r>
              <a:rPr lang="ru-RU" dirty="0"/>
              <a:t>Решение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RAG (</a:t>
            </a:r>
            <a:r>
              <a:rPr lang="ru-RU" dirty="0" err="1"/>
              <a:t>Retrieval</a:t>
            </a:r>
            <a:r>
              <a:rPr lang="en-US" dirty="0"/>
              <a:t> </a:t>
            </a:r>
            <a:r>
              <a:rPr lang="ru-RU" dirty="0" err="1"/>
              <a:t>Augmented</a:t>
            </a:r>
            <a:r>
              <a:rPr lang="ru-RU" dirty="0"/>
              <a:t> Generation) сочетает поиск данных и генерацию текста. Поиск (</a:t>
            </a:r>
            <a:r>
              <a:rPr lang="ru-RU" dirty="0" err="1"/>
              <a:t>Retrieval</a:t>
            </a:r>
            <a:r>
              <a:rPr lang="ru-RU" dirty="0"/>
              <a:t>) находит релевантные фрагменты текста из базы данных. Генерация (Generation) создает ответ, основываясь на найденных данных.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5105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76274E-5E56-4E15-9D41-787C0E22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2014388-FB57-4DC3-8E2C-D04B51E2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en-US" dirty="0"/>
              <a:t>Retrieval Augmented Generation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CA86B080-A74B-42EC-AB17-F9D9155E2F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/>
          <a:p>
            <a:r>
              <a:rPr lang="en-US" dirty="0"/>
              <a:t>Chunking</a:t>
            </a:r>
            <a:endParaRPr lang="ru-RU" dirty="0"/>
          </a:p>
          <a:p>
            <a:pPr lvl="1"/>
            <a:r>
              <a:rPr lang="ru-RU" dirty="0"/>
              <a:t>Этап индексации корпуса текста</a:t>
            </a:r>
            <a:endParaRPr lang="en-US" dirty="0"/>
          </a:p>
          <a:p>
            <a:r>
              <a:rPr lang="en-US" dirty="0"/>
              <a:t>Retrieval</a:t>
            </a:r>
          </a:p>
          <a:p>
            <a:pPr lvl="1"/>
            <a:r>
              <a:rPr lang="ru-RU" dirty="0"/>
              <a:t>Поисковой механизм для дополнения запроса в модель контекстом</a:t>
            </a:r>
            <a:endParaRPr lang="en-US" dirty="0"/>
          </a:p>
          <a:p>
            <a:r>
              <a:rPr lang="en-US" dirty="0"/>
              <a:t>Generate</a:t>
            </a:r>
            <a:endParaRPr lang="ru-RU" dirty="0"/>
          </a:p>
          <a:p>
            <a:pPr lvl="1"/>
            <a:r>
              <a:rPr lang="ru-RU" dirty="0"/>
              <a:t>Этап генерации ответа</a:t>
            </a:r>
          </a:p>
        </p:txBody>
      </p:sp>
    </p:spTree>
    <p:extLst>
      <p:ext uri="{BB962C8B-B14F-4D97-AF65-F5344CB8AC3E}">
        <p14:creationId xmlns:p14="http://schemas.microsoft.com/office/powerpoint/2010/main" val="120294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Устройство </a:t>
            </a:r>
            <a:r>
              <a:rPr lang="en-US" dirty="0"/>
              <a:t>RAG-</a:t>
            </a:r>
            <a:r>
              <a:rPr lang="ru-RU" dirty="0" err="1"/>
              <a:t>пайплайна</a:t>
            </a:r>
            <a:endParaRPr lang="ru-RU" dirty="0"/>
          </a:p>
        </p:txBody>
      </p:sp>
      <p:pic>
        <p:nvPicPr>
          <p:cNvPr id="20" name="Объект 19">
            <a:extLst>
              <a:ext uri="{FF2B5EF4-FFF2-40B4-BE49-F238E27FC236}">
                <a16:creationId xmlns:a16="http://schemas.microsoft.com/office/drawing/2014/main" id="{5A85D4ED-8010-4EC0-B2B4-4B32F4835C6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2570828" y="403225"/>
            <a:ext cx="7050343" cy="5194300"/>
          </a:xfrm>
        </p:spPr>
      </p:pic>
    </p:spTree>
    <p:extLst>
      <p:ext uri="{BB962C8B-B14F-4D97-AF65-F5344CB8AC3E}">
        <p14:creationId xmlns:p14="http://schemas.microsoft.com/office/powerpoint/2010/main" val="4020026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CDF5721-12BA-4B8D-ACD4-F2B13088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D0A5F95D-CE22-4BD3-AF4C-4D85CEC1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Разработка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A3BC88F-8D4A-456B-A7D9-8F239E58C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>
            <a:normAutofit/>
          </a:bodyPr>
          <a:lstStyle/>
          <a:p>
            <a:r>
              <a:rPr lang="ru-RU" dirty="0"/>
              <a:t>Проектирование: </a:t>
            </a:r>
          </a:p>
          <a:p>
            <a:pPr lvl="1"/>
            <a:r>
              <a:rPr lang="ru-RU" dirty="0"/>
              <a:t>Для проектирования системы были использованы UML-диаграммы, которые позволили структурировать требования, визуализировать архитектуру и глубже понять функциональность системы.</a:t>
            </a:r>
          </a:p>
          <a:p>
            <a:r>
              <a:rPr lang="ru-RU" dirty="0"/>
              <a:t>Компоненты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 err="1"/>
              <a:t>Chunking</a:t>
            </a:r>
            <a:r>
              <a:rPr lang="ru-RU" dirty="0"/>
              <a:t>: использован эвристический метод разделения документов на фрагменты. </a:t>
            </a:r>
          </a:p>
          <a:p>
            <a:pPr lvl="1"/>
            <a:r>
              <a:rPr lang="en-US" dirty="0"/>
              <a:t>Rewriting</a:t>
            </a:r>
            <a:r>
              <a:rPr lang="ru-RU" dirty="0"/>
              <a:t>: запрос пользователя переписывается с использованием метода </a:t>
            </a:r>
            <a:r>
              <a:rPr lang="ru-RU" dirty="0" err="1"/>
              <a:t>HyDE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Retrieval</a:t>
            </a:r>
            <a:r>
              <a:rPr lang="ru-RU" dirty="0"/>
              <a:t>: реализация на основе алгоритма BM25.</a:t>
            </a:r>
          </a:p>
          <a:p>
            <a:pPr lvl="1"/>
            <a:r>
              <a:rPr lang="ru-RU" dirty="0" err="1"/>
              <a:t>Reranker</a:t>
            </a:r>
            <a:r>
              <a:rPr lang="ru-RU" dirty="0"/>
              <a:t>: реализован с применением подхода Cross-</a:t>
            </a:r>
            <a:r>
              <a:rPr lang="ru-RU" dirty="0" err="1"/>
              <a:t>Encoder</a:t>
            </a:r>
            <a:r>
              <a:rPr lang="ru-RU" dirty="0"/>
              <a:t> и модели ru-bert2. </a:t>
            </a:r>
          </a:p>
          <a:p>
            <a:pPr lvl="1"/>
            <a:r>
              <a:rPr lang="ru-RU" dirty="0" err="1"/>
              <a:t>Generator</a:t>
            </a:r>
            <a:r>
              <a:rPr lang="ru-RU" dirty="0"/>
              <a:t>: на финальном этапе ответ генерируется с помощью API </a:t>
            </a:r>
            <a:r>
              <a:rPr lang="ru-RU" dirty="0" err="1"/>
              <a:t>YandexGPT</a:t>
            </a:r>
            <a:r>
              <a:rPr lang="ru-RU" dirty="0"/>
              <a:t>. 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2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C2161C10-9AF8-4DE9-8D02-8CBACFB6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PDF-</a:t>
            </a:r>
            <a:r>
              <a:rPr lang="ru-RU" dirty="0"/>
              <a:t>файлами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365AA0-D7D8-44C6-97ED-296E9E340B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Процесс индексации</a:t>
            </a:r>
          </a:p>
          <a:p>
            <a:pPr lvl="1"/>
            <a:r>
              <a:rPr lang="ru-RU" dirty="0"/>
              <a:t>Система загружает PDF-файлы и разбивает их на логические фрагменты в реальном времени. Для индексации используется CRF-модель, </a:t>
            </a:r>
            <a:r>
              <a:rPr lang="ru-RU"/>
              <a:t>которая выделяет структурированные </a:t>
            </a:r>
            <a:r>
              <a:rPr lang="ru-RU" dirty="0"/>
              <a:t>части текста для улучшения поиска. </a:t>
            </a:r>
          </a:p>
          <a:p>
            <a:r>
              <a:rPr lang="ru-RU" dirty="0"/>
              <a:t>Скорость работы</a:t>
            </a:r>
          </a:p>
          <a:p>
            <a:pPr lvl="1"/>
            <a:r>
              <a:rPr lang="ru-RU" dirty="0"/>
              <a:t>Загрузка книги </a:t>
            </a:r>
            <a:r>
              <a:rPr lang="en-US" dirty="0"/>
              <a:t>Thomas H. </a:t>
            </a:r>
            <a:r>
              <a:rPr lang="en-US" dirty="0" err="1"/>
              <a:t>Cormen</a:t>
            </a:r>
            <a:r>
              <a:rPr lang="en-US" dirty="0"/>
              <a:t> Introduction to Algorithms </a:t>
            </a:r>
            <a:r>
              <a:rPr lang="ru-RU" dirty="0"/>
              <a:t>происходит за …</a:t>
            </a:r>
          </a:p>
        </p:txBody>
      </p:sp>
    </p:spTree>
    <p:extLst>
      <p:ext uri="{BB962C8B-B14F-4D97-AF65-F5344CB8AC3E}">
        <p14:creationId xmlns:p14="http://schemas.microsoft.com/office/powerpoint/2010/main" val="425753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FE185EA-BBB7-49C8-8A0B-56306614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0A4DC9B3-184E-46FB-8E4C-3470D14DCA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105" y="5597719"/>
            <a:ext cx="8471790" cy="561603"/>
          </a:xfrm>
        </p:spPr>
        <p:txBody>
          <a:bodyPr/>
          <a:lstStyle/>
          <a:p>
            <a:r>
              <a:rPr lang="ru-RU" dirty="0"/>
              <a:t>Пользовательский интерфейс веб-приложения</a:t>
            </a:r>
          </a:p>
        </p:txBody>
      </p:sp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CF020E99-CA6A-4366-A88B-55E4E5D94641}"/>
              </a:ext>
            </a:extLst>
          </p:cNvPr>
          <p:cNvPicPr>
            <a:picLocks noGrp="1"/>
          </p:cNvPicPr>
          <p:nvPr>
            <p:ph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343" y="403225"/>
            <a:ext cx="6329314" cy="5194300"/>
          </a:xfr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0477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A257828-7ADF-4C0B-BD1B-9DBE99B4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18" y="6356350"/>
            <a:ext cx="459509" cy="365125"/>
          </a:xfrm>
        </p:spPr>
        <p:txBody>
          <a:bodyPr/>
          <a:lstStyle/>
          <a:p>
            <a:fld id="{252DB28E-DCFC-49D3-A30D-8262F702275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25D0E35-6FDD-4F67-A070-722FEFA8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0"/>
            <a:ext cx="10755088" cy="1520890"/>
          </a:xfrm>
        </p:spPr>
        <p:txBody>
          <a:bodyPr/>
          <a:lstStyle/>
          <a:p>
            <a:r>
              <a:rPr lang="ru-RU" dirty="0"/>
              <a:t>Оценка системы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B55C851-C121-49EC-8F7B-5BD203D162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456" y="1520890"/>
            <a:ext cx="10755088" cy="4835460"/>
          </a:xfrm>
        </p:spPr>
        <p:txBody>
          <a:bodyPr/>
          <a:lstStyle/>
          <a:p>
            <a:r>
              <a:rPr lang="en-US" dirty="0"/>
              <a:t>FRAMES</a:t>
            </a:r>
            <a:endParaRPr lang="ru-RU" dirty="0"/>
          </a:p>
          <a:p>
            <a:pPr lvl="1"/>
            <a:r>
              <a:rPr lang="ru-RU" dirty="0" err="1"/>
              <a:t>Датасет</a:t>
            </a:r>
            <a:r>
              <a:rPr lang="ru-RU" dirty="0"/>
              <a:t> для задач вопросно-ответного поиска (QA) на научных статьях в области обработки естественного языка (NLP). Он включает 5,049 вопросов, относящихся к 1,585 научным статьям по NLP. </a:t>
            </a:r>
          </a:p>
          <a:p>
            <a:r>
              <a:rPr lang="ru-RU" dirty="0"/>
              <a:t>RAGAS</a:t>
            </a:r>
          </a:p>
          <a:p>
            <a:pPr lvl="1"/>
            <a:r>
              <a:rPr lang="ru-RU" dirty="0"/>
              <a:t>В RAGAS есть отдельные метрики для </a:t>
            </a:r>
            <a:r>
              <a:rPr lang="ru-RU" dirty="0" err="1"/>
              <a:t>Retrieval</a:t>
            </a:r>
            <a:r>
              <a:rPr lang="ru-RU" dirty="0"/>
              <a:t> и Generation частей RAG-системы, что позволяет декомпозировать оценку всей системы на оценку её составляющих. Такими метриками проще отслеживать проблемные места системы, а также реакцию на изменения компонентов/параметров RAG.</a:t>
            </a:r>
          </a:p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C70CF8-D841-4EA3-9226-024DCC73EE6E}"/>
              </a:ext>
            </a:extLst>
          </p:cNvPr>
          <p:cNvSpPr txBox="1">
            <a:spLocks/>
          </p:cNvSpPr>
          <p:nvPr/>
        </p:nvSpPr>
        <p:spPr>
          <a:xfrm>
            <a:off x="838200" y="360000"/>
            <a:ext cx="10515600" cy="54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73497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830</Words>
  <Application>Microsoft Office PowerPoint</Application>
  <PresentationFormat>Широкоэкранный</PresentationFormat>
  <Paragraphs>79</Paragraphs>
  <Slides>11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Тема Office</vt:lpstr>
      <vt:lpstr>Презентация PowerPoint</vt:lpstr>
      <vt:lpstr>Введение</vt:lpstr>
      <vt:lpstr>Retrieval Augmented Generation</vt:lpstr>
      <vt:lpstr>Архитектура Retrieval Augmented Generation</vt:lpstr>
      <vt:lpstr>Презентация PowerPoint</vt:lpstr>
      <vt:lpstr>Разработка системы</vt:lpstr>
      <vt:lpstr>Работа с PDF-файлами</vt:lpstr>
      <vt:lpstr>Презентация PowerPoint</vt:lpstr>
      <vt:lpstr>Оценка системы</vt:lpstr>
      <vt:lpstr>Метрики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Смышляева</dc:creator>
  <cp:lastModifiedBy>Илья Сыренный</cp:lastModifiedBy>
  <cp:revision>90</cp:revision>
  <dcterms:created xsi:type="dcterms:W3CDTF">2024-11-20T15:10:14Z</dcterms:created>
  <dcterms:modified xsi:type="dcterms:W3CDTF">2025-05-19T03:31:21Z</dcterms:modified>
</cp:coreProperties>
</file>